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743955C-9910-4219-B986-C469D798B64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0172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6178415-6223-43E9-ADA5-CA060C11EAF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0172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F11AE63-5A1A-43DB-B3B9-4651A557E241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0172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E339659-1FA2-4391-9B02-92CCB6666494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3B4ACD2-3ED4-4D4A-9CE0-1B741513AE8A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0172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BD5FDB9-4F97-4548-B619-D5B820674D7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0172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0AA3944-24D2-45CD-BBF9-446A7861378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0172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DFD3CD2-EEA2-4FAF-84B3-4428326BFEF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0172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4AB467E-2269-4EC0-9C7E-C610BD68FBB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0172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A6F6644-159D-42F4-89A5-64BA1F3D421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0172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C5F0AB9-0488-49E5-AB43-2B845D4349F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0172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078FE85-36E4-443C-90F4-F5B3E3646079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0172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1A9D8B0-796A-43EA-987C-75DEB2598FF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0172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B6C95D7-8625-4177-A202-DC568622CD8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0172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432C549-AB9A-4B70-BC73-9BD8EDD8056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0172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4B4143B-9B7F-40F6-887E-4D395567D196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0172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C158236-FC0D-4B25-820D-5A387AE1EE8C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D6BAED74-6E7F-4963-8E8E-E6A58DCF9550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80172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6A0D8AB9-F071-4F9B-A9C8-76A6D56BE7C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80172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E9BAB7C0-2864-4895-BB1C-A17A330D317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80172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AB384A94-D976-4F57-A5E8-8BF2CC03605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80172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23AB50A9-767A-4799-82A1-21912517822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0172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03CF546-2597-4F6C-9ED7-EF643C1B0AAE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80172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4D53B19A-3815-4A3C-A37A-60A15220B31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80172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022B4359-CFB1-4030-823F-F415FE7940C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80172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D3687A46-E331-40CF-AA68-7E1B05081DB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80172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880386A7-D972-453A-BF40-3690C5D4EF6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80172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458A3D4D-F7A5-4247-BAE3-8F6A439F180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80172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180AD524-1EA2-4480-91B8-287F9153C3AF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80172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838DE6C6-0EE9-4E7A-9DC7-7BC0DBB97E99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E5071F6-6BD8-456A-B2ED-7E6E42A689F6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80172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00AB689-0165-48EB-99C7-319B79C4E24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80172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007A42E-033C-4440-B2A6-852D9484853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0172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9D886A2-640D-4E63-93D7-606440ECA0E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80172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BEA6DD-C925-433F-B52B-54E25EBBB0D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80172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3BC32BD-F69D-4494-835F-C0FAFAA61DD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80172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EB02D24-2AC9-44CD-9850-36557F2562C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80172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C5A9C6F-8174-457D-ADAF-5D2A9A08184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80172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87DF243-66A2-4040-A948-6A7CD61F2DD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80172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E414186-5C45-4898-85FD-E22DDCAF624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80172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76CE0A3-19A3-4EBE-B1D1-82A32AD49B3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80172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20E6BBA-96FF-4AA5-B9D4-44A922DEA265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80172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6886E2F-F8D0-4DFD-9507-E50E15B5A21E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0172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401E000-C9EC-4827-8137-723AB68E490A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0172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0CAF54D-19A3-4DD9-BF97-9B59998D44A5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0172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069D9D5-AC9A-4EE3-96F4-7E339513B3A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0172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8DE88AB-B4C3-4E50-AFB2-DCC4AC116D3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0172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A326D6C-A8ED-4D50-8E6A-7645CDD26F4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1808280"/>
            <a:ext cx="7772040" cy="14695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Master title style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defRPr lang="en-US" sz="1400" b="0" strike="noStrike" spc="-1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5DF99A4-1E2A-451C-9A15-3739131DA850}" type="slidenum">
              <a:rPr lang="en-US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0172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Master title style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0172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Master text styles</a:t>
            </a:r>
          </a:p>
          <a:p>
            <a:pPr marL="743040" lvl="1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level</a:t>
            </a: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Third level</a:t>
            </a:r>
          </a:p>
          <a:p>
            <a:pPr marL="1600200" lvl="3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Fourth level</a:t>
            </a:r>
          </a:p>
          <a:p>
            <a:pPr marL="2057400" lvl="4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level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defRPr lang="en-US" sz="1400" b="0" strike="noStrike" spc="-1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5C53982-9970-43C7-B60F-E1B33945801B}" type="slidenum">
              <a:rPr lang="en-US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0172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Master title style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801720" y="1600200"/>
            <a:ext cx="4038120" cy="4525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Master text styles</a:t>
            </a:r>
          </a:p>
          <a:p>
            <a:pPr marL="743040" lvl="1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Second level</a:t>
            </a:r>
          </a:p>
          <a:p>
            <a:pPr marL="1143000" lvl="2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Third level</a:t>
            </a:r>
          </a:p>
          <a:p>
            <a:pPr marL="1600200" lvl="3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level</a:t>
            </a:r>
          </a:p>
          <a:p>
            <a:pPr marL="2057400" lvl="4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tarSymbol"/>
              <a:buChar char="»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level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992840" y="1600200"/>
            <a:ext cx="4038120" cy="4525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Master text styles</a:t>
            </a:r>
          </a:p>
          <a:p>
            <a:pPr marL="743040" lvl="1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Second level</a:t>
            </a:r>
          </a:p>
          <a:p>
            <a:pPr marL="1143000" lvl="2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Third level</a:t>
            </a:r>
          </a:p>
          <a:p>
            <a:pPr marL="1600200" lvl="3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level</a:t>
            </a:r>
          </a:p>
          <a:p>
            <a:pPr marL="2057400" lvl="4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tarSymbol"/>
              <a:buChar char="»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level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 idx="7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ftr" idx="8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87" name="PlaceHolder 6"/>
          <p:cNvSpPr>
            <a:spLocks noGrp="1"/>
          </p:cNvSpPr>
          <p:nvPr>
            <p:ph type="sldNum" idx="9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defRPr lang="en-US" sz="1400" b="0" strike="noStrike" spc="-1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0A296D2-E411-408F-B65F-8E99A25235F4}" type="slidenum">
              <a:rPr lang="en-US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80172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Master title style</a:t>
            </a:r>
          </a:p>
        </p:txBody>
      </p:sp>
      <p:sp>
        <p:nvSpPr>
          <p:cNvPr id="125" name="PlaceHolder 2"/>
          <p:cNvSpPr>
            <a:spLocks noGrp="1"/>
          </p:cNvSpPr>
          <p:nvPr>
            <p:ph type="dt" idx="10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126" name="PlaceHolder 3"/>
          <p:cNvSpPr>
            <a:spLocks noGrp="1"/>
          </p:cNvSpPr>
          <p:nvPr>
            <p:ph type="ftr" idx="11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127" name="PlaceHolder 4"/>
          <p:cNvSpPr>
            <a:spLocks noGrp="1"/>
          </p:cNvSpPr>
          <p:nvPr>
            <p:ph type="sldNum" idx="12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defRPr lang="en-US" sz="1400" b="0" strike="noStrike" spc="-1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7D4767D-B634-4653-B70B-038E968CD315}" type="slidenum">
              <a:rPr lang="en-US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nevscola4@mail.ru" TargetMode="Externa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85800" y="835200"/>
            <a:ext cx="7772040" cy="22327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Муниципальное бюджетное общеобразовательное учреждение средняя общеобразовательная школа № 4 Невьянского муниципального округа </a:t>
            </a:r>
            <a:r>
              <a:rPr sz="2800"/>
              <a:t/>
            </a:r>
            <a:br>
              <a:rPr sz="2800"/>
            </a:b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город  Невьянск, улица Долгих, 69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subTitle"/>
          </p:nvPr>
        </p:nvSpPr>
        <p:spPr>
          <a:xfrm>
            <a:off x="1371600" y="3842280"/>
            <a:ext cx="6400440" cy="1473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/>
          <a:p>
            <a:pPr indent="0" algn="ctr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ru-RU" sz="3200" b="1" strike="noStrike" spc="-1" dirty="0">
                <a:solidFill>
                  <a:srgbClr val="000000"/>
                </a:solidFill>
                <a:latin typeface="Times New Roman"/>
              </a:rPr>
              <a:t>Профильный 10 класс </a:t>
            </a:r>
            <a:endParaRPr lang="ru-RU" sz="3200" b="1" strike="noStrike" spc="-1" dirty="0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ru-RU" sz="3200" b="0" strike="noStrike" spc="-1" dirty="0">
                <a:solidFill>
                  <a:srgbClr val="000000"/>
                </a:solidFill>
                <a:latin typeface="Times New Roman"/>
              </a:rPr>
              <a:t>Набор 2026/2027 </a:t>
            </a: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r">
              <a:lnSpc>
                <a:spcPct val="100000"/>
              </a:lnSpc>
              <a:spcBef>
                <a:spcPts val="360"/>
              </a:spcBef>
              <a:buNone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     Не нужно доказывать, что образование — самое великое благо для человека. Без образования люди грубы, бедны и несчастны.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r">
              <a:lnSpc>
                <a:spcPct val="100000"/>
              </a:lnSpc>
              <a:spcBef>
                <a:spcPts val="360"/>
              </a:spcBef>
              <a:buNone/>
              <a:tabLst>
                <a:tab pos="0" algn="l"/>
              </a:tabLst>
            </a:pPr>
            <a:r>
              <a:rPr lang="ru-RU" sz="1800" b="0" i="1" strike="noStrike" spc="-1" dirty="0">
                <a:solidFill>
                  <a:srgbClr val="000000"/>
                </a:solidFill>
                <a:latin typeface="Times New Roman"/>
              </a:rPr>
              <a:t>Чернышевский Н. Г.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801720" y="2778480"/>
            <a:ext cx="8229240" cy="16700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БЛАГОДАРЮ ЗА ВНИМАНИЕ!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80172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4400" b="1" strike="noStrike" spc="-1">
                <a:solidFill>
                  <a:srgbClr val="000000"/>
                </a:solidFill>
                <a:latin typeface="Arial"/>
              </a:rPr>
              <a:t>Детское объединение «Кадеты»  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(основано в 2008 году)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8" name="Объект 4"/>
          <p:cNvPicPr/>
          <p:nvPr/>
        </p:nvPicPr>
        <p:blipFill>
          <a:blip r:embed="rId2"/>
          <a:srcRect l="3156" t="16122" r="14993" b="5586"/>
          <a:stretch/>
        </p:blipFill>
        <p:spPr>
          <a:xfrm>
            <a:off x="70200" y="1494720"/>
            <a:ext cx="2997720" cy="3543120"/>
          </a:xfrm>
          <a:prstGeom prst="rect">
            <a:avLst/>
          </a:prstGeom>
          <a:ln w="9525">
            <a:noFill/>
          </a:ln>
        </p:spPr>
      </p:pic>
      <p:pic>
        <p:nvPicPr>
          <p:cNvPr id="169" name="Объект 5"/>
          <p:cNvPicPr/>
          <p:nvPr/>
        </p:nvPicPr>
        <p:blipFill>
          <a:blip r:embed="rId3"/>
          <a:srcRect l="22892" r="27037"/>
          <a:stretch/>
        </p:blipFill>
        <p:spPr>
          <a:xfrm>
            <a:off x="6198480" y="3769560"/>
            <a:ext cx="2734200" cy="3028680"/>
          </a:xfrm>
          <a:prstGeom prst="rect">
            <a:avLst/>
          </a:prstGeom>
          <a:ln w="9525">
            <a:noFill/>
          </a:ln>
        </p:spPr>
      </p:pic>
      <p:pic>
        <p:nvPicPr>
          <p:cNvPr id="170" name="Рисунок 6"/>
          <p:cNvPicPr/>
          <p:nvPr/>
        </p:nvPicPr>
        <p:blipFill>
          <a:blip r:embed="rId4"/>
          <a:srcRect l="6922" t="3032" r="24327" b="-3032"/>
          <a:stretch/>
        </p:blipFill>
        <p:spPr>
          <a:xfrm>
            <a:off x="2936520" y="2605680"/>
            <a:ext cx="3261600" cy="3259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med">
    <p:pull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80172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4400" b="1" strike="noStrike" spc="-1">
                <a:solidFill>
                  <a:srgbClr val="000000"/>
                </a:solidFill>
                <a:latin typeface="Arial"/>
              </a:rPr>
              <a:t>Социально-экономический профиль 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80172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2800" b="1" strike="noStrike" spc="-1" dirty="0">
                <a:solidFill>
                  <a:srgbClr val="000000"/>
                </a:solidFill>
                <a:latin typeface="Arial"/>
              </a:rPr>
              <a:t>Направленность – оборонно-спортивная  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3600" b="0" strike="noStrike" spc="-1" dirty="0">
                <a:solidFill>
                  <a:srgbClr val="000000"/>
                </a:solidFill>
                <a:latin typeface="Arial"/>
              </a:rPr>
              <a:t>Алгебра </a:t>
            </a:r>
            <a:endParaRPr lang="en-US" sz="36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3600" b="0" strike="noStrike" spc="-1" dirty="0">
                <a:solidFill>
                  <a:srgbClr val="000000"/>
                </a:solidFill>
                <a:latin typeface="Arial"/>
              </a:rPr>
              <a:t>Геометрия                    </a:t>
            </a:r>
            <a:r>
              <a:rPr lang="ru-RU" sz="3600" b="0" strike="noStrike" spc="-1" dirty="0" smtClean="0">
                <a:solidFill>
                  <a:srgbClr val="000000"/>
                </a:solidFill>
                <a:latin typeface="Arial"/>
              </a:rPr>
              <a:t>изучение </a:t>
            </a:r>
            <a:endParaRPr lang="en-US" sz="36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3600" b="0" strike="noStrike" spc="-1" dirty="0">
                <a:solidFill>
                  <a:srgbClr val="000000"/>
                </a:solidFill>
                <a:latin typeface="Arial"/>
              </a:rPr>
              <a:t>Вероятность                  </a:t>
            </a:r>
            <a:r>
              <a:rPr lang="ru-RU" sz="3600" b="0" strike="noStrike" spc="-1" dirty="0" smtClean="0">
                <a:solidFill>
                  <a:srgbClr val="000000"/>
                </a:solidFill>
                <a:latin typeface="Arial"/>
              </a:rPr>
              <a:t>    </a:t>
            </a:r>
            <a:r>
              <a:rPr lang="ru-RU" sz="3600" b="0" strike="noStrike" spc="-1" dirty="0">
                <a:solidFill>
                  <a:srgbClr val="000000"/>
                </a:solidFill>
                <a:latin typeface="Arial"/>
              </a:rPr>
              <a:t>на </a:t>
            </a:r>
            <a:endParaRPr lang="en-US" sz="36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3600" b="0" strike="noStrike" spc="-1" dirty="0">
                <a:solidFill>
                  <a:srgbClr val="000000"/>
                </a:solidFill>
                <a:latin typeface="Arial"/>
              </a:rPr>
              <a:t>и статистика               углубленном </a:t>
            </a:r>
            <a:endParaRPr lang="en-US" sz="36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3600" b="0" strike="noStrike" spc="-1" dirty="0">
                <a:solidFill>
                  <a:srgbClr val="000000"/>
                </a:solidFill>
                <a:latin typeface="Arial"/>
              </a:rPr>
              <a:t>Обществознание           </a:t>
            </a:r>
            <a:r>
              <a:rPr lang="ru-RU" sz="3600" b="0" strike="noStrike" spc="-1" dirty="0" smtClean="0">
                <a:solidFill>
                  <a:srgbClr val="000000"/>
                </a:solidFill>
                <a:latin typeface="Arial"/>
              </a:rPr>
              <a:t>уровне </a:t>
            </a:r>
            <a:endParaRPr lang="en-US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Правая фигурная скобка 4"/>
          <p:cNvSpPr/>
          <p:nvPr/>
        </p:nvSpPr>
        <p:spPr>
          <a:xfrm>
            <a:off x="4752000" y="2323440"/>
            <a:ext cx="1288800" cy="2937600"/>
          </a:xfrm>
          <a:prstGeom prst="rightBrace">
            <a:avLst>
              <a:gd name="adj1" fmla="val 8333"/>
              <a:gd name="adj2" fmla="val 51531"/>
            </a:avLst>
          </a:prstGeom>
          <a:noFill/>
          <a:ln>
            <a:solidFill>
              <a:srgbClr val="000000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80172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Кружки и курсы внеурочной деятельности по выбору 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801720" y="1600200"/>
            <a:ext cx="4038120" cy="4525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2800" b="0" strike="noStrike" spc="-1" dirty="0">
                <a:solidFill>
                  <a:srgbClr val="000000"/>
                </a:solidFill>
                <a:latin typeface="Arial"/>
              </a:rPr>
              <a:t>Спортивные игры  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2800" b="0" strike="noStrike" spc="-1" dirty="0">
                <a:solidFill>
                  <a:srgbClr val="000000"/>
                </a:solidFill>
                <a:latin typeface="Arial"/>
              </a:rPr>
              <a:t>Я –гражданин России                       (гражданско-патриотический курс) 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/>
          </p:nvPr>
        </p:nvSpPr>
        <p:spPr>
          <a:xfrm>
            <a:off x="4992840" y="1600200"/>
            <a:ext cx="4038120" cy="4525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2800" b="0" strike="noStrike" spc="-1" dirty="0">
                <a:solidFill>
                  <a:srgbClr val="000000"/>
                </a:solidFill>
                <a:latin typeface="Arial"/>
              </a:rPr>
              <a:t>Самбо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2800" b="0" strike="noStrike" spc="-1" dirty="0">
                <a:solidFill>
                  <a:srgbClr val="000000"/>
                </a:solidFill>
                <a:latin typeface="Arial"/>
              </a:rPr>
              <a:t>Строевая подготовка 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2800" b="0" strike="noStrike" spc="-1" dirty="0">
                <a:solidFill>
                  <a:srgbClr val="000000"/>
                </a:solidFill>
                <a:latin typeface="Arial"/>
              </a:rPr>
              <a:t>Занятия по огневой подготовке 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80172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Социальные партнеры 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474840" y="1417680"/>
            <a:ext cx="4193640" cy="470808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Уральский юридический институт МВД России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Уральский институт Государственной противопожарной службы МЧС России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/>
          </p:nvPr>
        </p:nvSpPr>
        <p:spPr>
          <a:xfrm>
            <a:off x="4992840" y="1417680"/>
            <a:ext cx="4038120" cy="470808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ММО МВД России «Невьянский»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ФКУ ИК-46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Кировградская ВК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СИЗО-6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46 ПСЧ 9 ПСО ФПС ГПС Главного управления МЧС России по Свердловской области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801720" y="274680"/>
            <a:ext cx="8229240" cy="7711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Педагогический состав 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801720" y="1046160"/>
            <a:ext cx="4038120" cy="507960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/>
          <a:p>
            <a:pPr marL="343080" indent="-343080" algn="ctr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2800" b="0" i="1" strike="noStrike" spc="-1">
                <a:solidFill>
                  <a:srgbClr val="000000"/>
                </a:solidFill>
                <a:latin typeface="Arial"/>
              </a:rPr>
              <a:t>Русский язык и литература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АЛЫПОВА ЮЛИЯ СЕРГЕЕВНА,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Стаж- 13 лет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2800" b="0" i="1" strike="noStrike" spc="-1">
                <a:solidFill>
                  <a:srgbClr val="000000"/>
                </a:solidFill>
                <a:latin typeface="Arial"/>
              </a:rPr>
              <a:t>Иностранный язык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САРДИНА ОЛЬГА АНАТОЛЬЕВНА,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Стаж -21 год  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4931280" y="1046160"/>
            <a:ext cx="4038120" cy="500040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/>
          <a:p>
            <a:pPr marL="343080" indent="-343080" algn="ctr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2800" b="0" i="1" strike="noStrike" spc="-1">
                <a:solidFill>
                  <a:srgbClr val="000000"/>
                </a:solidFill>
                <a:latin typeface="Arial"/>
              </a:rPr>
              <a:t>Математика  и информатика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561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СИВКОВА ОЛЬГА ЛЕОНИДОВНА,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Стаж -19 лет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801720" y="274680"/>
            <a:ext cx="8229240" cy="7711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Педагогический состав 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801720" y="1046160"/>
            <a:ext cx="4038120" cy="507960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/>
          <a:p>
            <a:pPr marL="343080" indent="-343080" algn="ctr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2800" b="0" i="1" strike="noStrike" spc="-1">
                <a:solidFill>
                  <a:srgbClr val="000000"/>
                </a:solidFill>
                <a:latin typeface="Arial"/>
              </a:rPr>
              <a:t>История и обществознание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НОСОВ ЛЕОНИД НИКОЛАЕВИЧ,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Стаж- 14 лет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/>
          </p:nvPr>
        </p:nvSpPr>
        <p:spPr>
          <a:xfrm>
            <a:off x="4931280" y="1046160"/>
            <a:ext cx="4038120" cy="500040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/>
          <a:p>
            <a:pPr marL="343080" indent="-343080" algn="ctr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2800" b="0" i="1" strike="noStrike" spc="-1">
                <a:solidFill>
                  <a:srgbClr val="000000"/>
                </a:solidFill>
                <a:latin typeface="Arial"/>
              </a:rPr>
              <a:t>География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561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СУРИНА НАДЕЖДА ГЕННАДЬЕВНА,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Стаж -42 года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Физика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КЛОКОВА ЕКАТЕРИНА ЛЕОНТЬЕВНА, стаж- 19 лет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801720" y="274680"/>
            <a:ext cx="8229240" cy="7711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Педагогический состав 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801720" y="1046160"/>
            <a:ext cx="4038120" cy="507960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/>
          <a:p>
            <a:pPr marL="343080" indent="-343080" algn="ctr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2800" b="0" i="1" strike="noStrike" spc="-1" dirty="0">
                <a:solidFill>
                  <a:srgbClr val="000000"/>
                </a:solidFill>
                <a:latin typeface="Arial"/>
              </a:rPr>
              <a:t>Химия и биология 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2800" b="0" strike="noStrike" spc="-1" dirty="0" smtClean="0">
                <a:solidFill>
                  <a:srgbClr val="000000"/>
                </a:solidFill>
                <a:latin typeface="Arial"/>
              </a:rPr>
              <a:t>ДЯГИЛЕВА </a:t>
            </a:r>
            <a:r>
              <a:rPr lang="ru-RU" sz="2800" b="0" strike="noStrike" spc="-1" dirty="0">
                <a:solidFill>
                  <a:srgbClr val="000000"/>
                </a:solidFill>
                <a:latin typeface="Arial"/>
              </a:rPr>
              <a:t>МАРИНА ДМИТРИЕВНА, 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2800" b="0" strike="noStrike" spc="-1" dirty="0">
                <a:solidFill>
                  <a:srgbClr val="000000"/>
                </a:solidFill>
                <a:latin typeface="Arial"/>
              </a:rPr>
              <a:t>Стаж- 15 лет 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/>
          </p:nvPr>
        </p:nvSpPr>
        <p:spPr>
          <a:xfrm>
            <a:off x="4721400" y="1046160"/>
            <a:ext cx="4248000" cy="500040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/>
          <a:p>
            <a:pPr marL="343080" indent="-343080" algn="ctr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2800" b="0" i="1" strike="noStrike" spc="-1" dirty="0">
                <a:solidFill>
                  <a:srgbClr val="000000"/>
                </a:solidFill>
                <a:latin typeface="Arial"/>
              </a:rPr>
              <a:t>ОБЗР 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2800" b="0" strike="noStrike" spc="-1" dirty="0">
                <a:solidFill>
                  <a:srgbClr val="000000"/>
                </a:solidFill>
                <a:latin typeface="Arial"/>
              </a:rPr>
              <a:t>МИШКОВЕЦ ДМИТРИЙ КОНСТАНТИНОВИЧ,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2800" b="0" strike="noStrike" spc="-1" dirty="0">
                <a:solidFill>
                  <a:srgbClr val="000000"/>
                </a:solidFill>
                <a:latin typeface="Arial"/>
              </a:rPr>
              <a:t>Стаж -9 лет  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561"/>
              </a:spcBef>
              <a:buNone/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2800" b="0" strike="noStrike" spc="-1" dirty="0">
                <a:solidFill>
                  <a:srgbClr val="000000"/>
                </a:solidFill>
                <a:latin typeface="Arial"/>
              </a:rPr>
              <a:t>Физическая культура  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2800" b="0" strike="noStrike" spc="-1" dirty="0">
                <a:solidFill>
                  <a:srgbClr val="000000"/>
                </a:solidFill>
                <a:latin typeface="Arial"/>
              </a:rPr>
              <a:t>РЫБИН АНТОН ВАЛЕРЬЕВИЧ,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2800" b="0" strike="noStrike" spc="-1" dirty="0">
                <a:solidFill>
                  <a:srgbClr val="000000"/>
                </a:solidFill>
                <a:latin typeface="Arial"/>
              </a:rPr>
              <a:t> стаж- 11 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Arial"/>
              </a:rPr>
              <a:t>лет 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/>
          </p:nvPr>
        </p:nvSpPr>
        <p:spPr>
          <a:xfrm>
            <a:off x="281355" y="360000"/>
            <a:ext cx="8572500" cy="558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Приглашаем выпускников 9 классов на обучение </a:t>
            </a:r>
            <a:endParaRPr lang="en-US" sz="32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 smtClean="0">
                <a:solidFill>
                  <a:srgbClr val="000000"/>
                </a:solidFill>
                <a:latin typeface="Arial"/>
              </a:rPr>
              <a:t>в </a:t>
            </a: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МБОУ СОШ № 4 г. Невьянска 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Телефон: 834356 21736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Электронная почта: </a:t>
            </a:r>
            <a:r>
              <a:rPr lang="en-US" sz="3200" b="1" strike="noStrike" spc="-1" dirty="0" smtClean="0">
                <a:solidFill>
                  <a:srgbClr val="000000"/>
                </a:solidFill>
                <a:latin typeface="Arial"/>
                <a:hlinkClick r:id="rId2"/>
              </a:rPr>
              <a:t>nevscola4@mail.ru</a:t>
            </a:r>
            <a:endParaRPr lang="en-US" sz="3200" b="1" strike="noStrike" spc="-1" dirty="0" smtClean="0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1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0" name="Рисунок 189"/>
          <p:cNvPicPr/>
          <p:nvPr/>
        </p:nvPicPr>
        <p:blipFill rotWithShape="1">
          <a:blip r:embed="rId3"/>
          <a:srcRect l="41211" t="23063" r="24976" b="18048"/>
          <a:stretch/>
        </p:blipFill>
        <p:spPr>
          <a:xfrm rot="3600">
            <a:off x="5264425" y="3692465"/>
            <a:ext cx="3112447" cy="2690831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med">
    <p:pull dir="r"/>
  </p:transition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D6DBEF"/>
      </a:lt1>
      <a:dk2>
        <a:srgbClr val="000000"/>
      </a:dk2>
      <a:lt2>
        <a:srgbClr val="B2B2B2"/>
      </a:lt2>
      <a:accent1>
        <a:srgbClr val="EFEBF7"/>
      </a:accent1>
      <a:accent2>
        <a:srgbClr val="B2BBE4"/>
      </a:accent2>
      <a:accent3>
        <a:srgbClr val="E8EAF6"/>
      </a:accent3>
      <a:accent4>
        <a:srgbClr val="000000"/>
      </a:accent4>
      <a:accent5>
        <a:srgbClr val="F6F3FA"/>
      </a:accent5>
      <a:accent6>
        <a:srgbClr val="A1A9CF"/>
      </a:accent6>
      <a:hlink>
        <a:srgbClr val="6379CE"/>
      </a:hlink>
      <a:folHlink>
        <a:srgbClr val="31459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D6DBEF"/>
      </a:lt1>
      <a:dk2>
        <a:srgbClr val="000000"/>
      </a:dk2>
      <a:lt2>
        <a:srgbClr val="B2B2B2"/>
      </a:lt2>
      <a:accent1>
        <a:srgbClr val="EFEBF7"/>
      </a:accent1>
      <a:accent2>
        <a:srgbClr val="B2BBE4"/>
      </a:accent2>
      <a:accent3>
        <a:srgbClr val="E8EAF6"/>
      </a:accent3>
      <a:accent4>
        <a:srgbClr val="000000"/>
      </a:accent4>
      <a:accent5>
        <a:srgbClr val="F6F3FA"/>
      </a:accent5>
      <a:accent6>
        <a:srgbClr val="A1A9CF"/>
      </a:accent6>
      <a:hlink>
        <a:srgbClr val="6379CE"/>
      </a:hlink>
      <a:folHlink>
        <a:srgbClr val="31459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D6DBEF"/>
      </a:lt1>
      <a:dk2>
        <a:srgbClr val="000000"/>
      </a:dk2>
      <a:lt2>
        <a:srgbClr val="B2B2B2"/>
      </a:lt2>
      <a:accent1>
        <a:srgbClr val="EFEBF7"/>
      </a:accent1>
      <a:accent2>
        <a:srgbClr val="B2BBE4"/>
      </a:accent2>
      <a:accent3>
        <a:srgbClr val="E8EAF6"/>
      </a:accent3>
      <a:accent4>
        <a:srgbClr val="000000"/>
      </a:accent4>
      <a:accent5>
        <a:srgbClr val="F6F3FA"/>
      </a:accent5>
      <a:accent6>
        <a:srgbClr val="A1A9CF"/>
      </a:accent6>
      <a:hlink>
        <a:srgbClr val="6379CE"/>
      </a:hlink>
      <a:folHlink>
        <a:srgbClr val="31459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D6DBEF"/>
      </a:lt1>
      <a:dk2>
        <a:srgbClr val="000000"/>
      </a:dk2>
      <a:lt2>
        <a:srgbClr val="B2B2B2"/>
      </a:lt2>
      <a:accent1>
        <a:srgbClr val="EFEBF7"/>
      </a:accent1>
      <a:accent2>
        <a:srgbClr val="B2BBE4"/>
      </a:accent2>
      <a:accent3>
        <a:srgbClr val="E8EAF6"/>
      </a:accent3>
      <a:accent4>
        <a:srgbClr val="000000"/>
      </a:accent4>
      <a:accent5>
        <a:srgbClr val="F6F3FA"/>
      </a:accent5>
      <a:accent6>
        <a:srgbClr val="A1A9CF"/>
      </a:accent6>
      <a:hlink>
        <a:srgbClr val="6379CE"/>
      </a:hlink>
      <a:folHlink>
        <a:srgbClr val="31459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</TotalTime>
  <Words>253</Words>
  <Application>Microsoft Office PowerPoint</Application>
  <PresentationFormat>Экран (4:3)</PresentationFormat>
  <Paragraphs>66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DejaVu Sans</vt:lpstr>
      <vt:lpstr>StarSymbol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Муниципальное бюджетное общеобразовательное учреждение средняя общеобразовательная школа № 4 Невьянского муниципального округа  город  Невьянск, улица Долгих, 69</vt:lpstr>
      <vt:lpstr>Детское объединение «Кадеты»  (основано в 2008 году) </vt:lpstr>
      <vt:lpstr>Социально-экономический профиль </vt:lpstr>
      <vt:lpstr>Кружки и курсы внеурочной деятельности по выбору </vt:lpstr>
      <vt:lpstr>Социальные партнеры </vt:lpstr>
      <vt:lpstr>Педагогический состав </vt:lpstr>
      <vt:lpstr>Педагогический состав </vt:lpstr>
      <vt:lpstr>Педагогический состав </vt:lpstr>
      <vt:lpstr>Презентация PowerPoint</vt:lpstr>
      <vt:lpstr>БЛАГОДАРЮ ЗА ВНИМАНИЕ!</vt:lpstr>
    </vt:vector>
  </TitlesOfParts>
  <Company>Indezine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Geetesh Bajaj</dc:creator>
  <dc:description/>
  <cp:lastModifiedBy>OLGA BAHTINA</cp:lastModifiedBy>
  <cp:revision>20</cp:revision>
  <dcterms:created xsi:type="dcterms:W3CDTF">2007-01-11T04:55:26Z</dcterms:created>
  <dcterms:modified xsi:type="dcterms:W3CDTF">2026-04-29T05:47:51Z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9</vt:i4>
  </property>
</Properties>
</file>