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4" r:id="rId9"/>
    <p:sldId id="263" r:id="rId10"/>
    <p:sldId id="267" r:id="rId11"/>
    <p:sldId id="265" r:id="rId1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B2A"/>
    <a:srgbClr val="FFFF69"/>
    <a:srgbClr val="D1D1FF"/>
    <a:srgbClr val="E6E6E6"/>
    <a:srgbClr val="B8B7FF"/>
    <a:srgbClr val="B4B4FF"/>
    <a:srgbClr val="B3B3FF"/>
    <a:srgbClr val="9999FF"/>
    <a:srgbClr val="FFFFEE"/>
    <a:srgbClr val="FF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50" d="100"/>
          <a:sy n="150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245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19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81669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511650" y="2319181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146050" y="1688220"/>
            <a:ext cx="4349300" cy="249184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УНИЦИПАЛЬНОЕ АВТОНОМНОЕ ОБЩЕОБРАЗОВАТЕЛЬНОЕ УЧРЕЖДЕНИЕ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СРЕДНЯЯ ОБЩЕОБРАЗОВАТЕЛЬНАЯ ШКОЛА ПОСЁЛКА ЦЕМЕНТНЫЙ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57740E-4CE4-4BEC-834D-0126878AE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00" y="602357"/>
            <a:ext cx="4174700" cy="5080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 txBox="1"/>
          <p:nvPr/>
        </p:nvSpPr>
        <p:spPr>
          <a:xfrm>
            <a:off x="218700" y="1941050"/>
            <a:ext cx="5369300" cy="2045400"/>
          </a:xfrm>
          <a:prstGeom prst="rect">
            <a:avLst/>
          </a:prstGeom>
          <a:noFill/>
          <a:ln/>
        </p:spPr>
        <p:txBody>
          <a:bodyPr wrap="square" lIns="0" tIns="0" rIns="0" bIns="0" numCol="2"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🎓</a:t>
            </a:r>
            <a:r>
              <a:rPr lang="ru-RU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Поступление в ведущие технические вузы:</a:t>
            </a: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МГТУ им. Баумана, </a:t>
            </a:r>
            <a:r>
              <a:rPr lang="ru-RU" sz="1400" dirty="0" err="1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УрФУ</a:t>
            </a: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СПбПУ</a:t>
            </a: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ТПУ, региональные вузы</a:t>
            </a:r>
          </a:p>
          <a:p>
            <a:pPr>
              <a:spcAft>
                <a:spcPts val="800"/>
              </a:spcAft>
            </a:pPr>
            <a:b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🔧 </a:t>
            </a:r>
            <a:r>
              <a:rPr lang="ru-RU" sz="1400" b="1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Востребованные специальности:</a:t>
            </a: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IT-инженерия, робототехника, машиностроение, строительство, энергетика, автоматизация</a:t>
            </a:r>
          </a:p>
          <a:p>
            <a:pPr>
              <a:spcAft>
                <a:spcPts val="800"/>
              </a:spcAft>
            </a:pPr>
            <a:endParaRPr lang="ru-RU" sz="1400" dirty="0">
              <a:solidFill>
                <a:srgbClr val="1D1D1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b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📈 </a:t>
            </a:r>
            <a:r>
              <a:rPr lang="ru-RU" sz="1400" b="1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Преимущества обучения: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высокие баллы ЕГЭ по профильным предметам;</a:t>
            </a:r>
            <a:endParaRPr lang="ru-RU" sz="1400" dirty="0">
              <a:solidFill>
                <a:srgbClr val="1D1D1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400" dirty="0">
                <a:solidFill>
                  <a:srgbClr val="1D1D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пыт работы в команде и практические </a:t>
            </a:r>
            <a:r>
              <a:rPr lang="ru-RU" sz="1400" dirty="0">
                <a:solidFill>
                  <a:srgbClr val="1D1D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навыки принятия </a:t>
            </a: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технических решений;</a:t>
            </a:r>
          </a:p>
          <a:p>
            <a:pPr marL="285750" lvl="0" indent="-285750"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400" dirty="0">
                <a:solidFill>
                  <a:srgbClr val="1D1D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сотрудничество с АО «Невьянский цементник», входящим в холдинг «</a:t>
            </a:r>
            <a:r>
              <a:rPr lang="ru-RU" sz="1400" dirty="0" err="1">
                <a:solidFill>
                  <a:srgbClr val="1D1D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Цемрос</a:t>
            </a:r>
            <a:r>
              <a:rPr lang="ru-RU" sz="1400" dirty="0">
                <a:solidFill>
                  <a:srgbClr val="1D1D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</a:t>
            </a:r>
            <a:r>
              <a:rPr lang="ru-RU" sz="1400" dirty="0" err="1">
                <a:solidFill>
                  <a:srgbClr val="1D1D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УрФУ</a:t>
            </a:r>
            <a:r>
              <a:rPr lang="ru-RU" sz="1400" dirty="0">
                <a:solidFill>
                  <a:srgbClr val="1D1D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им. Б.Н. Ельцина;</a:t>
            </a:r>
          </a:p>
          <a:p>
            <a:pPr marL="285750" lvl="0" indent="-285750"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1400" dirty="0">
                <a:solidFill>
                  <a:srgbClr val="1D1D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ранняя профориентация и профессиональная п</a:t>
            </a:r>
            <a:r>
              <a:rPr lang="ru-RU" sz="1400" dirty="0">
                <a:solidFill>
                  <a:srgbClr val="1D1D1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оддержка при выборе специальности.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612775" y="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 выпускников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C755D-EE71-4BE9-817C-BF928D67D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2638425"/>
            <a:ext cx="3363639" cy="2241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538482-2028-410A-BF4C-5BAA46571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219" y="233725"/>
            <a:ext cx="35052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0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BB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924050"/>
            <a:ext cx="8380700" cy="2043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Инженерный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профиль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сочетает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теорию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практику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поддерживается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опытными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педагогами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Arial" pitchFamily="34" charset="-122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Инженерный класс — старт в мир высоких технологий!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itchFamily="34" charset="-122"/>
                <a:cs typeface="Arial" panose="020B0604020202020204" pitchFamily="34" charset="0"/>
              </a:rPr>
              <a:t>
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Поможем ребятам найти своё призвание!</a:t>
            </a:r>
          </a:p>
          <a:p>
            <a:pPr>
              <a:spcAft>
                <a:spcPts val="800"/>
              </a:spcAf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всем вопросам обращаться: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Откидач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Юлия Николаевна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📞 Телефон: 8-906-803-90-96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Информация также доступна на официальном сайте школы.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Arial" pitchFamily="34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E454E-2018-4268-A4D1-34DD75985527}"/>
              </a:ext>
            </a:extLst>
          </p:cNvPr>
          <p:cNvSpPr txBox="1"/>
          <p:nvPr/>
        </p:nvSpPr>
        <p:spPr>
          <a:xfrm>
            <a:off x="1273175" y="215384"/>
            <a:ext cx="4616450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узнать подробности?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632" y="501325"/>
            <a:ext cx="3754987" cy="42069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512351" y="277892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Предпрофессиональный инженерный (информационно-технологический)</a:t>
            </a:r>
          </a:p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10 класс</a:t>
            </a:r>
            <a:endParaRPr lang="en-US" dirty="0"/>
          </a:p>
          <a:p>
            <a:pPr algn="ctr">
              <a:lnSpc>
                <a:spcPct val="115000"/>
              </a:lnSpc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algn="ctr">
              <a:lnSpc>
                <a:spcPct val="115000"/>
              </a:lnSpc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266051" y="3050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рганизация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перспективы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обучения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10 </a:t>
            </a: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классе</a:t>
            </a:r>
            <a:endParaRPr lang="ru-RU" sz="2400" b="1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A88D7E-41D9-4016-B2BB-3F55E7088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980" y="1025774"/>
            <a:ext cx="2535511" cy="17281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418525" y="393900"/>
            <a:ext cx="83199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Инженерный профиль: направление и особенности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000" dirty="0"/>
          </a:p>
        </p:txBody>
      </p:sp>
      <p:sp>
        <p:nvSpPr>
          <p:cNvPr id="8" name="Text 2"/>
          <p:cNvSpPr txBox="1"/>
          <p:nvPr/>
        </p:nvSpPr>
        <p:spPr>
          <a:xfrm>
            <a:off x="681162" y="1392851"/>
            <a:ext cx="3504221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Профиль с технической направленностью предполагает углублённое изучение математики и информатики для формирования крепкой теоретической базы.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4844181" y="1392926"/>
            <a:ext cx="3504221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Обучение строится на практико-ориентированном и проектном подходе, что развивает навыки реального применения знаний.
</a:t>
            </a:r>
            <a:endParaRPr lang="en-US" sz="1200" dirty="0"/>
          </a:p>
        </p:txBody>
      </p:sp>
      <p:sp>
        <p:nvSpPr>
          <p:cNvPr id="10" name="Text 4"/>
          <p:cNvSpPr txBox="1"/>
          <p:nvPr/>
        </p:nvSpPr>
        <p:spPr>
          <a:xfrm>
            <a:off x="681162" y="3266233"/>
            <a:ext cx="3504221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Интеграция с дополнительным образованием расширяет возможности учеников для освоения новых компетенций и технологий.
</a:t>
            </a:r>
            <a:endParaRPr lang="en-US" sz="1200" dirty="0"/>
          </a:p>
        </p:txBody>
      </p:sp>
      <p:sp>
        <p:nvSpPr>
          <p:cNvPr id="11" name="Text 5"/>
          <p:cNvSpPr txBox="1"/>
          <p:nvPr/>
        </p:nvSpPr>
        <p:spPr>
          <a:xfrm>
            <a:off x="4844181" y="3266233"/>
            <a:ext cx="3504221" cy="117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Особое внимание уделяется развитию пространственного мышления, алгоритмической культуры и командной работы среди учащихся.
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7CD70F-D90D-4EE5-8A95-8E09EA6E7781}"/>
              </a:ext>
            </a:extLst>
          </p:cNvPr>
          <p:cNvSpPr txBox="1"/>
          <p:nvPr/>
        </p:nvSpPr>
        <p:spPr>
          <a:xfrm>
            <a:off x="5216085" y="1830724"/>
            <a:ext cx="3630372" cy="2551148"/>
          </a:xfrm>
          <a:prstGeom prst="round1Rect">
            <a:avLst/>
          </a:prstGeom>
          <a:solidFill>
            <a:srgbClr val="D1D1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Учебный план соответствует ФГОС СОО и ориентирован на инженерный профиль с чётким распределением предметов и форм контроля.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Сбалансированное сочетание базовых и профильных дисциплин обеспечивает глубокую подготовку к профильному ЕГЭ и развитию инженерных навыков.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6F13A-A485-4BEC-87B5-AFB3C63808A0}"/>
              </a:ext>
            </a:extLst>
          </p:cNvPr>
          <p:cNvSpPr txBox="1"/>
          <p:nvPr/>
        </p:nvSpPr>
        <p:spPr>
          <a:xfrm>
            <a:off x="457200" y="303350"/>
            <a:ext cx="78594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Образовательная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программа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учебного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Arial" pitchFamily="34" charset="-122"/>
                <a:cs typeface="Arial" pitchFamily="34" charset="-120"/>
              </a:rPr>
              <a:t>плана</a:t>
            </a:r>
            <a:endParaRPr lang="ru-RU" dirty="0"/>
          </a:p>
        </p:txBody>
      </p:sp>
      <p:graphicFrame>
        <p:nvGraphicFramePr>
          <p:cNvPr id="14" name="Таблица 14">
            <a:extLst>
              <a:ext uri="{FF2B5EF4-FFF2-40B4-BE49-F238E27FC236}">
                <a16:creationId xmlns:a16="http://schemas.microsoft.com/office/drawing/2014/main" id="{8DC9DD43-AF17-4C71-AFA4-2E48E3D16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466815"/>
              </p:ext>
            </p:extLst>
          </p:nvPr>
        </p:nvGraphicFramePr>
        <p:xfrm>
          <a:off x="297543" y="1680279"/>
          <a:ext cx="4820557" cy="2852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907">
                  <a:extLst>
                    <a:ext uri="{9D8B030D-6E8A-4147-A177-3AD203B41FA5}">
                      <a16:colId xmlns:a16="http://schemas.microsoft.com/office/drawing/2014/main" val="2535166341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1051218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</a:t>
                      </a:r>
                    </a:p>
                  </a:txBody>
                  <a:tcPr>
                    <a:solidFill>
                      <a:srgbClr val="D1D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Предметы/активности</a:t>
                      </a:r>
                    </a:p>
                  </a:txBody>
                  <a:tcPr>
                    <a:solidFill>
                      <a:srgbClr val="D1D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949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Базовые предметы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 язык, литература, история, обществознание, физическая культура, английский язык, география, биология, химия, физика, ОБЗР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523147"/>
                  </a:ext>
                </a:extLst>
              </a:tr>
              <a:tr h="123088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Профильные предметы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(углубленно), информатика (углубленно)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66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Вариативная часть (факультативные занятия)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Физика, информационная безопасность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97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Практические дисциплины (курсы внеурочной  деятельности)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Основы инженерной графики, программирование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78567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3E489D-8C6A-4460-8DAD-505DDB08A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59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3003627"/>
            <a:ext cx="2700000" cy="178769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475" y="3003627"/>
            <a:ext cx="2700000" cy="17876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475" y="3003627"/>
            <a:ext cx="2700000" cy="178769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Профильные предметы и факультативные занятия
</a:t>
            </a:r>
            <a:endParaRPr lang="en-US" sz="2400" dirty="0"/>
          </a:p>
        </p:txBody>
      </p:sp>
      <p:sp>
        <p:nvSpPr>
          <p:cNvPr id="13" name="Text 2"/>
          <p:cNvSpPr txBox="1"/>
          <p:nvPr/>
        </p:nvSpPr>
        <p:spPr>
          <a:xfrm>
            <a:off x="84712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Углублённая математика: ключ к инженерным задачам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 анализа и стереометрии помогает развивать логическое мышление и готовит к серьёзным профильным экзаменам. Особое внимание уделяется практическим задачам и методам решения.
</a:t>
            </a:r>
            <a:endParaRPr lang="en-US" sz="1027" dirty="0"/>
          </a:p>
        </p:txBody>
      </p:sp>
      <p:sp>
        <p:nvSpPr>
          <p:cNvPr id="14" name="Text 3"/>
          <p:cNvSpPr txBox="1"/>
          <p:nvPr/>
        </p:nvSpPr>
        <p:spPr>
          <a:xfrm>
            <a:off x="3677675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Информатика: от алгоритмов к искусственному интеллекту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Курс охватывает структуры данных, основы программирования и ИИ. Ученики осваивают практические навыки, необходимые для современной инженерной и IT-сферы.
</a:t>
            </a:r>
            <a:endParaRPr lang="en-US" sz="1027" dirty="0"/>
          </a:p>
        </p:txBody>
      </p:sp>
      <p:sp>
        <p:nvSpPr>
          <p:cNvPr id="15" name="Text 4"/>
          <p:cNvSpPr txBox="1"/>
          <p:nvPr/>
        </p:nvSpPr>
        <p:spPr>
          <a:xfrm>
            <a:off x="6458600" y="1180555"/>
            <a:ext cx="2039700" cy="158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02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Физика в задачах и экспериментах
</a:t>
            </a:r>
            <a:r>
              <a:rPr lang="en-US" sz="115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Углублённые задачи и лабораторные эксперименты развивают аналитическое мышление и экспериментальные навыки, что способствует успешному участию в олимпиадах и конкурсах.
</a:t>
            </a:r>
            <a:endParaRPr lang="en-US" sz="1027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75" y="977254"/>
            <a:ext cx="4071600" cy="226244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575" y="977254"/>
            <a:ext cx="4071600" cy="2262442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8630400" y="4791400"/>
            <a:ext cx="5898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000" dirty="0"/>
          </a:p>
        </p:txBody>
      </p:sp>
      <p:sp>
        <p:nvSpPr>
          <p:cNvPr id="7" name="Text 1"/>
          <p:cNvSpPr txBox="1"/>
          <p:nvPr/>
        </p:nvSpPr>
        <p:spPr>
          <a:xfrm>
            <a:off x="452775" y="3877725"/>
            <a:ext cx="40716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Занятия включают чтение и создание 2D/3D чертежей, работу с программами КОМПАС, </a:t>
            </a:r>
            <a:r>
              <a:rPr lang="en-US" sz="9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Adev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CAD/CAM/CAP и AutoCAD. Особое внимание уделяется стандартам ЕСКД и технической документации.
</a:t>
            </a:r>
            <a:endParaRPr lang="en-US" sz="900" dirty="0"/>
          </a:p>
        </p:txBody>
      </p:sp>
      <p:sp>
        <p:nvSpPr>
          <p:cNvPr id="8" name="Text 2"/>
          <p:cNvSpPr txBox="1"/>
          <p:nvPr/>
        </p:nvSpPr>
        <p:spPr>
          <a:xfrm>
            <a:off x="452775" y="3462175"/>
            <a:ext cx="40716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Основы инженерной графики: от чертежей до САПР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4797137" y="3877725"/>
            <a:ext cx="40716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Изучение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язык</a:t>
            </a:r>
            <a:r>
              <a:rPr lang="ru-RU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 программирования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Python</a:t>
            </a:r>
            <a:r>
              <a:rPr lang="ru-RU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9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позволяет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создавать приложения и системы автоматизации. Курс направлен на подготовку к олимпиадам и участие в </a:t>
            </a:r>
            <a:r>
              <a:rPr lang="ru-RU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конкурсах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по информатике.
</a:t>
            </a:r>
            <a:endParaRPr lang="en-US" sz="900" dirty="0"/>
          </a:p>
        </p:txBody>
      </p:sp>
      <p:sp>
        <p:nvSpPr>
          <p:cNvPr id="10" name="Text 4"/>
          <p:cNvSpPr txBox="1"/>
          <p:nvPr/>
        </p:nvSpPr>
        <p:spPr>
          <a:xfrm>
            <a:off x="4977150" y="3449898"/>
            <a:ext cx="40716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Программирование: ключ к автоматизации и робототехнике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11" name="Text 5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Курсы внеурочной деятельности
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2988091"/>
            <a:ext cx="2019900" cy="180291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300" y="2988091"/>
            <a:ext cx="2019900" cy="180291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0075" y="2988091"/>
            <a:ext cx="2019900" cy="180291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600" y="2988091"/>
            <a:ext cx="2019900" cy="1802919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Образовательный комплекс «Детский завод»
</a:t>
            </a:r>
            <a:endParaRPr lang="en-US" sz="2400" dirty="0"/>
          </a:p>
        </p:txBody>
      </p:sp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5" y="0"/>
            <a:ext cx="9144000" cy="5143500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000" dirty="0"/>
          </a:p>
        </p:txBody>
      </p:sp>
      <p:sp>
        <p:nvSpPr>
          <p:cNvPr id="16" name="Text 2"/>
          <p:cNvSpPr txBox="1"/>
          <p:nvPr/>
        </p:nvSpPr>
        <p:spPr>
          <a:xfrm>
            <a:off x="739175" y="1129296"/>
            <a:ext cx="152610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1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Современная техническая база для практики</a:t>
            </a:r>
            <a:r>
              <a:rPr lang="en-US" sz="9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Комплекс </a:t>
            </a:r>
            <a:r>
              <a:rPr lang="en-US" sz="824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оснащён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3D-принтер</a:t>
            </a:r>
            <a:r>
              <a:rPr lang="ru-RU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ом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лазерными резаками и паяльными станциями, что позволяет реализовывать реальные инженерные проекты на базе школы.
</a:t>
            </a:r>
            <a:endParaRPr lang="en-US" sz="919" dirty="0"/>
          </a:p>
        </p:txBody>
      </p:sp>
      <p:sp>
        <p:nvSpPr>
          <p:cNvPr id="17" name="Text 3"/>
          <p:cNvSpPr txBox="1"/>
          <p:nvPr/>
        </p:nvSpPr>
        <p:spPr>
          <a:xfrm>
            <a:off x="2857034" y="1129296"/>
            <a:ext cx="152610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1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Активное участие в мастер-классах и кружках</a:t>
            </a:r>
            <a:r>
              <a:rPr lang="en-US" sz="9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Учащиеся получают опыт через постоянные занятия и мастер-классы, что развивает профессиональные навыки и интерес к технике.
</a:t>
            </a:r>
            <a:endParaRPr lang="en-US" sz="919" dirty="0"/>
          </a:p>
        </p:txBody>
      </p:sp>
      <p:sp>
        <p:nvSpPr>
          <p:cNvPr id="18" name="Text 4"/>
          <p:cNvSpPr txBox="1"/>
          <p:nvPr/>
        </p:nvSpPr>
        <p:spPr>
          <a:xfrm>
            <a:off x="4937764" y="1129296"/>
            <a:ext cx="152610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1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Реализация реальных заказов и создание портфолио</a:t>
            </a:r>
            <a:r>
              <a:rPr lang="en-US" sz="9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Выполнение практических </a:t>
            </a:r>
            <a:r>
              <a:rPr lang="en-US" sz="824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проектов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824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позвол</a:t>
            </a:r>
            <a:r>
              <a:rPr lang="ru-RU" sz="824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яе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 </a:t>
            </a:r>
            <a:r>
              <a:rPr lang="ru-RU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учащимся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формировать портфолио, </a:t>
            </a:r>
            <a:r>
              <a:rPr lang="en-US" sz="824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получа</a:t>
            </a:r>
            <a:r>
              <a:rPr lang="ru-RU" sz="824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ть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сертификаты и </a:t>
            </a:r>
            <a:r>
              <a:rPr lang="ru-RU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становиться победителями НПК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
</a:t>
            </a:r>
            <a:endParaRPr lang="en-US" sz="919" dirty="0"/>
          </a:p>
        </p:txBody>
      </p:sp>
      <p:sp>
        <p:nvSpPr>
          <p:cNvPr id="19" name="Text 5"/>
          <p:cNvSpPr txBox="1"/>
          <p:nvPr/>
        </p:nvSpPr>
        <p:spPr>
          <a:xfrm>
            <a:off x="6965950" y="1129296"/>
            <a:ext cx="1664450" cy="16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91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Партнёрство с </a:t>
            </a:r>
            <a:r>
              <a:rPr lang="en-US" sz="919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предприятиями</a:t>
            </a:r>
            <a:r>
              <a:rPr lang="en-US" sz="91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и </a:t>
            </a:r>
            <a:r>
              <a:rPr lang="en-US" sz="919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образовательными</a:t>
            </a:r>
            <a:r>
              <a:rPr lang="en-US" sz="91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919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учреждениями</a:t>
            </a:r>
            <a:r>
              <a:rPr lang="en-US" sz="91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1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24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Сотрудничество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</a:t>
            </a:r>
            <a:r>
              <a:rPr lang="ru-RU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АО «Невьянский цементник», 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филиалом 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холдинга «ЦЕМРОС» 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</a:t>
            </a:r>
            <a:r>
              <a:rPr lang="ru-RU" sz="824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УрФУ</a:t>
            </a:r>
            <a:r>
              <a:rPr lang="en-US" sz="82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расширяет возможности для стажировок и совместных проектов.
</a:t>
            </a:r>
            <a:endParaRPr lang="en-US" sz="919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001318D-0466-4B17-ABAE-1E4E511D26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0600" y="2988091"/>
            <a:ext cx="2019925" cy="17783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989684-367F-4D38-8717-58E9E7911C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80075" y="3000201"/>
            <a:ext cx="2019900" cy="18033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29" y="1521533"/>
            <a:ext cx="4149693" cy="240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674625" y="4073600"/>
            <a:ext cx="42276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Учебный план МАОУ СОШ п. Цементный, 2026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15925" y="1699750"/>
            <a:ext cx="3540900" cy="2037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Практическое обучение составляет значительную часть учебного времени, что усиливает профессиональную подготовку.
Баланс между базовыми и профильными дисциплинами способствует всестороннему развитию учащихся.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7" name="Text 3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Соотношение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базовых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профильных и внеурочных часов
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 txBox="1"/>
          <p:nvPr/>
        </p:nvSpPr>
        <p:spPr>
          <a:xfrm>
            <a:off x="415925" y="1699750"/>
            <a:ext cx="2987675" cy="204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Опытные учителя с высокой квалификацией обеспечивают качественное профильное обучение и подготовку к экзаменам и олимпиадам.
Квалифицированный состав педагогов гарантирует высокий уровень подготовки и индивидуальный подход.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415925" y="393900"/>
            <a:ext cx="82146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Педагогический состав профильного класса
</a:t>
            </a:r>
            <a:endParaRPr lang="en-US" sz="2400" dirty="0"/>
          </a:p>
        </p:txBody>
      </p:sp>
      <p:sp>
        <p:nvSpPr>
          <p:cNvPr id="7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000" dirty="0"/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58D04858-4FD8-4459-AC00-82BF16DC3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192351"/>
              </p:ext>
            </p:extLst>
          </p:nvPr>
        </p:nvGraphicFramePr>
        <p:xfrm>
          <a:off x="3689350" y="1166700"/>
          <a:ext cx="4648199" cy="32777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752">
                  <a:extLst>
                    <a:ext uri="{9D8B030D-6E8A-4147-A177-3AD203B41FA5}">
                      <a16:colId xmlns:a16="http://schemas.microsoft.com/office/drawing/2014/main" val="3355468943"/>
                    </a:ext>
                  </a:extLst>
                </a:gridCol>
                <a:gridCol w="1538057">
                  <a:extLst>
                    <a:ext uri="{9D8B030D-6E8A-4147-A177-3AD203B41FA5}">
                      <a16:colId xmlns:a16="http://schemas.microsoft.com/office/drawing/2014/main" val="3951674702"/>
                    </a:ext>
                  </a:extLst>
                </a:gridCol>
                <a:gridCol w="1007223">
                  <a:extLst>
                    <a:ext uri="{9D8B030D-6E8A-4147-A177-3AD203B41FA5}">
                      <a16:colId xmlns:a16="http://schemas.microsoft.com/office/drawing/2014/main" val="2882965176"/>
                    </a:ext>
                  </a:extLst>
                </a:gridCol>
                <a:gridCol w="694167">
                  <a:extLst>
                    <a:ext uri="{9D8B030D-6E8A-4147-A177-3AD203B41FA5}">
                      <a16:colId xmlns:a16="http://schemas.microsoft.com/office/drawing/2014/main" val="151833363"/>
                    </a:ext>
                  </a:extLst>
                </a:gridCol>
              </a:tblGrid>
              <a:tr h="349289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Предмет/курс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Категория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Стаж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08794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Берчук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Н.М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267693"/>
                  </a:ext>
                </a:extLst>
              </a:tr>
              <a:tr h="386514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Серебренников М.Л.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Информатика/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Высшая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756710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Филяевских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Высшая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024028"/>
                  </a:ext>
                </a:extLst>
              </a:tr>
              <a:tr h="424330"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Бызов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Инженерная графика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558165"/>
                  </a:ext>
                </a:extLst>
              </a:tr>
              <a:tr h="330072"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Лабзун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Высшая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44840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Тренихина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В.Н.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Высшая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0241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Тумбаева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Т.Ю.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Высшая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864847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Спиридонова С.Н.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География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603503"/>
                  </a:ext>
                </a:extLst>
              </a:tr>
              <a:tr h="417949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Широких Е.С.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История/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обществознание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лет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9306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839</Words>
  <Application>Microsoft Office PowerPoint</Application>
  <PresentationFormat>Экран (16:9)</PresentationFormat>
  <Paragraphs>121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Юлия</cp:lastModifiedBy>
  <cp:revision>21</cp:revision>
  <dcterms:created xsi:type="dcterms:W3CDTF">2026-04-10T05:45:37Z</dcterms:created>
  <dcterms:modified xsi:type="dcterms:W3CDTF">2026-04-16T06:39:36Z</dcterms:modified>
</cp:coreProperties>
</file>