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308" r:id="rId3"/>
    <p:sldId id="311" r:id="rId4"/>
    <p:sldId id="314" r:id="rId5"/>
    <p:sldId id="312" r:id="rId6"/>
    <p:sldId id="309" r:id="rId7"/>
    <p:sldId id="310" r:id="rId8"/>
    <p:sldId id="262" r:id="rId9"/>
    <p:sldId id="257" r:id="rId10"/>
    <p:sldId id="258" r:id="rId11"/>
    <p:sldId id="294" r:id="rId12"/>
    <p:sldId id="295" r:id="rId13"/>
    <p:sldId id="259" r:id="rId14"/>
    <p:sldId id="267" r:id="rId15"/>
    <p:sldId id="269" r:id="rId16"/>
    <p:sldId id="296" r:id="rId17"/>
    <p:sldId id="270" r:id="rId18"/>
    <p:sldId id="271" r:id="rId19"/>
    <p:sldId id="272" r:id="rId20"/>
    <p:sldId id="268" r:id="rId21"/>
    <p:sldId id="260" r:id="rId22"/>
    <p:sldId id="264" r:id="rId23"/>
    <p:sldId id="297" r:id="rId24"/>
    <p:sldId id="298" r:id="rId25"/>
    <p:sldId id="265" r:id="rId26"/>
    <p:sldId id="273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283" r:id="rId35"/>
    <p:sldId id="274" r:id="rId36"/>
    <p:sldId id="281" r:id="rId37"/>
    <p:sldId id="279" r:id="rId38"/>
    <p:sldId id="280" r:id="rId39"/>
    <p:sldId id="277" r:id="rId40"/>
    <p:sldId id="288" r:id="rId41"/>
    <p:sldId id="289" r:id="rId42"/>
    <p:sldId id="290" r:id="rId43"/>
    <p:sldId id="292" r:id="rId44"/>
    <p:sldId id="293" r:id="rId45"/>
    <p:sldId id="306" r:id="rId46"/>
    <p:sldId id="307" r:id="rId47"/>
    <p:sldId id="291" r:id="rId4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169AF-977B-487B-AE47-1C7138CD559E}" type="datetimeFigureOut">
              <a:rPr lang="ru-RU" smtClean="0"/>
              <a:pPr/>
              <a:t>13.10.2024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39149-C4F3-432F-AE78-8910D8269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39149-C4F3-432F-AE78-8910D826933E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1B26-805E-4884-9223-00DF182D7E25}" type="datetimeFigureOut">
              <a:rPr lang="ru-RU" smtClean="0"/>
              <a:pPr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E4F6-0A6C-4C47-8CC6-86A92DF64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533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1B26-805E-4884-9223-00DF182D7E25}" type="datetimeFigureOut">
              <a:rPr lang="ru-RU" smtClean="0"/>
              <a:pPr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E4F6-0A6C-4C47-8CC6-86A92DF64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809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1B26-805E-4884-9223-00DF182D7E25}" type="datetimeFigureOut">
              <a:rPr lang="ru-RU" smtClean="0"/>
              <a:pPr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E4F6-0A6C-4C47-8CC6-86A92DF64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299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1B26-805E-4884-9223-00DF182D7E25}" type="datetimeFigureOut">
              <a:rPr lang="ru-RU" smtClean="0"/>
              <a:pPr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E4F6-0A6C-4C47-8CC6-86A92DF64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6535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1B26-805E-4884-9223-00DF182D7E25}" type="datetimeFigureOut">
              <a:rPr lang="ru-RU" smtClean="0"/>
              <a:pPr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E4F6-0A6C-4C47-8CC6-86A92DF64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290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1B26-805E-4884-9223-00DF182D7E25}" type="datetimeFigureOut">
              <a:rPr lang="ru-RU" smtClean="0"/>
              <a:pPr/>
              <a:t>13.10.2024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E4F6-0A6C-4C47-8CC6-86A92DF64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060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1B26-805E-4884-9223-00DF182D7E25}" type="datetimeFigureOut">
              <a:rPr lang="ru-RU" smtClean="0"/>
              <a:pPr/>
              <a:t>13.10.2024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E4F6-0A6C-4C47-8CC6-86A92DF64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136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1B26-805E-4884-9223-00DF182D7E25}" type="datetimeFigureOut">
              <a:rPr lang="ru-RU" smtClean="0"/>
              <a:pPr/>
              <a:t>13.10.2024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E4F6-0A6C-4C47-8CC6-86A92DF64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216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1B26-805E-4884-9223-00DF182D7E25}" type="datetimeFigureOut">
              <a:rPr lang="ru-RU" smtClean="0"/>
              <a:pPr/>
              <a:t>13.10.2024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E4F6-0A6C-4C47-8CC6-86A92DF64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579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1B26-805E-4884-9223-00DF182D7E25}" type="datetimeFigureOut">
              <a:rPr lang="ru-RU" smtClean="0"/>
              <a:pPr/>
              <a:t>13.10.2024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E4F6-0A6C-4C47-8CC6-86A92DF64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183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1B26-805E-4884-9223-00DF182D7E25}" type="datetimeFigureOut">
              <a:rPr lang="ru-RU" smtClean="0"/>
              <a:pPr/>
              <a:t>13.10.2024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7E4F6-0A6C-4C47-8CC6-86A92DF64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683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01B26-805E-4884-9223-00DF182D7E25}" type="datetimeFigureOut">
              <a:rPr lang="ru-RU" smtClean="0"/>
              <a:pPr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7E4F6-0A6C-4C47-8CC6-86A92DF64A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570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РУССКИЙ ЯЗЫК </a:t>
            </a:r>
            <a:br>
              <a:rPr lang="ru-RU" dirty="0" smtClean="0"/>
            </a:br>
            <a:r>
              <a:rPr lang="ru-RU" dirty="0" smtClean="0"/>
              <a:t>Задание 9 </a:t>
            </a:r>
            <a:r>
              <a:rPr lang="ru-RU" dirty="0" smtClean="0"/>
              <a:t>ЕГЭ-2025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2751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Алгоритм выполнения задания 9 ЕГЭ: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6431"/>
            <a:ext cx="10515600" cy="484053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400" dirty="0">
                <a:latin typeface="Times New Roman" pitchFamily="18" charset="0"/>
                <a:cs typeface="Times New Roman" pitchFamily="18" charset="0"/>
              </a:rPr>
              <a:t>) Расставьте ударения в словах</a:t>
            </a: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70000"/>
              </a:lnSpc>
              <a:buNone/>
            </a:pP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  2</a:t>
            </a:r>
            <a:r>
              <a:rPr lang="ru-RU" sz="14400" dirty="0">
                <a:latin typeface="Times New Roman" pitchFamily="18" charset="0"/>
                <a:cs typeface="Times New Roman" pitchFamily="18" charset="0"/>
              </a:rPr>
              <a:t>) Подберите однокоренные слова</a:t>
            </a: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70000"/>
              </a:lnSpc>
              <a:buNone/>
            </a:pPr>
            <a:r>
              <a:rPr lang="ru-RU" sz="14400" dirty="0" smtClean="0">
                <a:latin typeface="Times New Roman" pitchFamily="18" charset="0"/>
                <a:cs typeface="Times New Roman" pitchFamily="18" charset="0"/>
              </a:rPr>
              <a:t> 		Необходимо </a:t>
            </a:r>
            <a:r>
              <a:rPr lang="ru-RU" sz="14400" dirty="0">
                <a:latin typeface="Times New Roman" pitchFamily="18" charset="0"/>
                <a:cs typeface="Times New Roman" pitchFamily="18" charset="0"/>
              </a:rPr>
              <a:t>подобрать как можно больше однокоренных слов (меняя приставки, вспоминая другие части речи с таким же корнем и значением). Общая часть - это корень. </a:t>
            </a:r>
            <a:endParaRPr lang="ru-RU" sz="1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9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2364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Важно помнить, что глаголы несовершенного вида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нельзя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проверять глаголами совершенного вида.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Например, 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проверочным словом к "опоздать" будет ПОЗДНО, а не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опАздывать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125415"/>
            <a:ext cx="10515600" cy="50515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3) Вспомните исключения по теме "Чередующиеся гласные в корне".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4) Не забывайте об омонимичных корнях. Например, МЕР - МИР является чередованием в значениях "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умирать, замирать"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но в значениях "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примерять платье, примирять врагов"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проверяемая гласная в корне.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76775"/>
            <a:ext cx="10515600" cy="560018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ru-RU" dirty="0"/>
              <a:t/>
            </a:r>
            <a:br>
              <a:rPr lang="ru-RU" dirty="0"/>
            </a:b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5) Если необходимо найти проверяемую гласную корня, то важно подобрать однокоренное слово с таким же значением, где гласная находится в ударной позиции (лучше другой части речи)</a:t>
            </a:r>
            <a:br>
              <a:rPr lang="ru-RU" sz="3500" dirty="0">
                <a:latin typeface="Times New Roman" pitchFamily="18" charset="0"/>
                <a:cs typeface="Times New Roman" pitchFamily="18" charset="0"/>
              </a:rPr>
            </a:b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6) В ответе может быть от 2 до 4 цифр. Это может стать подсказкой. Если вы нашли только один вариант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ответа или все пять,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значит вы решили задание неправильно.</a:t>
            </a:r>
            <a:br>
              <a:rPr lang="ru-RU" sz="3500" dirty="0">
                <a:latin typeface="Times New Roman" pitchFamily="18" charset="0"/>
                <a:cs typeface="Times New Roman" pitchFamily="18" charset="0"/>
              </a:rPr>
            </a:b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9825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grammarian.school/handbook/summarize/summarize.files/image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67" y="465652"/>
            <a:ext cx="11408227" cy="6025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33383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Среди слов с проверяемой гласной часто встречаются корни-омофоны, обычно рядом со словам с таким корнем в скобках указано слово, помогающее понять значение слова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Укажите варианты ответов, в которых во всех словах одного ряда пропущена одна и та же буква. Запишите номера ответов.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заг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релый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непром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каемый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к..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мендант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2) оп..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раться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см..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нать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(траву),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поч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татель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(таланта)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укр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титель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(тигров),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благосл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..вить,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симп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тичный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посв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щение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(другу),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недос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гаемый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у..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звить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стеть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с..дина (в волосах), прим..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рять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(поссорившихся)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35555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0160" y="618978"/>
            <a:ext cx="976297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Обвевать (веять) — обвивать (вить);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Частота (часто) — чистота (чистый);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Валы (вал) — вол (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вол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);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Спешите (спешка) — спишите (пишет);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Поседеть (сед) — посидеть (сидя);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Слепить (лепка) — слипаться (липкий);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скрепить (скрепка) — скрипеть (скрип);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Разредить (редко) — разрядить (ряд);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Посветить (свет) — посвятить (святость);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Отворить (затвор) — отварить (варит);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Запивать (пить) — запевать (петь);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7963"/>
            <a:ext cx="10515600" cy="5769000"/>
          </a:xfrm>
        </p:spPr>
        <p:txBody>
          <a:bodyPr>
            <a:normAutofit fontScale="92500" lnSpcReduction="20000"/>
          </a:bodyPr>
          <a:lstStyle/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Обижать </a:t>
            </a:r>
            <a:r>
              <a:rPr lang="ru-RU" sz="4300" dirty="0">
                <a:latin typeface="Times New Roman" pitchFamily="18" charset="0"/>
                <a:cs typeface="Times New Roman" pitchFamily="18" charset="0"/>
              </a:rPr>
              <a:t>(обида) — обежать (бег); </a:t>
            </a:r>
            <a:br>
              <a:rPr lang="ru-RU" sz="4300" dirty="0">
                <a:latin typeface="Times New Roman" pitchFamily="18" charset="0"/>
                <a:cs typeface="Times New Roman" pitchFamily="18" charset="0"/>
              </a:rPr>
            </a:br>
            <a:r>
              <a:rPr lang="ru-RU" sz="4300" dirty="0">
                <a:latin typeface="Times New Roman" pitchFamily="18" charset="0"/>
                <a:cs typeface="Times New Roman" pitchFamily="18" charset="0"/>
              </a:rPr>
              <a:t>Примерять (мера) — примирять (мир); </a:t>
            </a:r>
            <a:br>
              <a:rPr lang="ru-RU" sz="4300" dirty="0">
                <a:latin typeface="Times New Roman" pitchFamily="18" charset="0"/>
                <a:cs typeface="Times New Roman" pitchFamily="18" charset="0"/>
              </a:rPr>
            </a:br>
            <a:r>
              <a:rPr lang="ru-RU" sz="4300" dirty="0">
                <a:latin typeface="Times New Roman" pitchFamily="18" charset="0"/>
                <a:cs typeface="Times New Roman" pitchFamily="18" charset="0"/>
              </a:rPr>
              <a:t>Старожил (старый) — сторожил (сторож); </a:t>
            </a:r>
            <a:br>
              <a:rPr lang="ru-RU" sz="4300" dirty="0">
                <a:latin typeface="Times New Roman" pitchFamily="18" charset="0"/>
                <a:cs typeface="Times New Roman" pitchFamily="18" charset="0"/>
              </a:rPr>
            </a:br>
            <a:r>
              <a:rPr lang="ru-RU" sz="4300" dirty="0">
                <a:latin typeface="Times New Roman" pitchFamily="18" charset="0"/>
                <a:cs typeface="Times New Roman" pitchFamily="18" charset="0"/>
              </a:rPr>
              <a:t>развиваться (развитие)— развеваться (веет); </a:t>
            </a:r>
            <a:br>
              <a:rPr lang="ru-RU" sz="4300" dirty="0">
                <a:latin typeface="Times New Roman" pitchFamily="18" charset="0"/>
                <a:cs typeface="Times New Roman" pitchFamily="18" charset="0"/>
              </a:rPr>
            </a:br>
            <a:r>
              <a:rPr lang="ru-RU" sz="4300" dirty="0">
                <a:latin typeface="Times New Roman" pitchFamily="18" charset="0"/>
                <a:cs typeface="Times New Roman" pitchFamily="18" charset="0"/>
              </a:rPr>
              <a:t>полоскать (полощет) — поласкать (ласка); </a:t>
            </a:r>
            <a:br>
              <a:rPr lang="ru-RU" sz="4300" dirty="0">
                <a:latin typeface="Times New Roman" pitchFamily="18" charset="0"/>
                <a:cs typeface="Times New Roman" pitchFamily="18" charset="0"/>
              </a:rPr>
            </a:br>
            <a:r>
              <a:rPr lang="ru-RU" sz="4300" dirty="0">
                <a:latin typeface="Times New Roman" pitchFamily="18" charset="0"/>
                <a:cs typeface="Times New Roman" pitchFamily="18" charset="0"/>
              </a:rPr>
              <a:t>прожевал (жёваный) — проживал (жить); </a:t>
            </a:r>
            <a:br>
              <a:rPr lang="ru-RU" sz="4300" dirty="0">
                <a:latin typeface="Times New Roman" pitchFamily="18" charset="0"/>
                <a:cs typeface="Times New Roman" pitchFamily="18" charset="0"/>
              </a:rPr>
            </a:br>
            <a:r>
              <a:rPr lang="ru-RU" sz="4300" dirty="0">
                <a:latin typeface="Times New Roman" pitchFamily="18" charset="0"/>
                <a:cs typeface="Times New Roman" pitchFamily="18" charset="0"/>
              </a:rPr>
              <a:t>распевать (петь) — распивать (пить); </a:t>
            </a:r>
            <a:br>
              <a:rPr lang="ru-RU" sz="4300" dirty="0">
                <a:latin typeface="Times New Roman" pitchFamily="18" charset="0"/>
                <a:cs typeface="Times New Roman" pitchFamily="18" charset="0"/>
              </a:rPr>
            </a:br>
            <a:r>
              <a:rPr lang="ru-RU" sz="4300" dirty="0">
                <a:latin typeface="Times New Roman" pitchFamily="18" charset="0"/>
                <a:cs typeface="Times New Roman" pitchFamily="18" charset="0"/>
              </a:rPr>
              <a:t>подражать (дразнит) — подрожать (дрожь); </a:t>
            </a:r>
            <a:br>
              <a:rPr lang="ru-RU" sz="4300" dirty="0">
                <a:latin typeface="Times New Roman" pitchFamily="18" charset="0"/>
                <a:cs typeface="Times New Roman" pitchFamily="18" charset="0"/>
              </a:rPr>
            </a:br>
            <a:r>
              <a:rPr lang="ru-RU" sz="4300" dirty="0">
                <a:latin typeface="Times New Roman" pitchFamily="18" charset="0"/>
                <a:cs typeface="Times New Roman" pitchFamily="18" charset="0"/>
              </a:rPr>
              <a:t>умолять (молит) — умалять (мало); </a:t>
            </a:r>
            <a:br>
              <a:rPr lang="ru-RU" sz="4300" dirty="0">
                <a:latin typeface="Times New Roman" pitchFamily="18" charset="0"/>
                <a:cs typeface="Times New Roman" pitchFamily="18" charset="0"/>
              </a:rPr>
            </a:br>
            <a:r>
              <a:rPr lang="ru-RU" sz="4300" dirty="0">
                <a:latin typeface="Times New Roman" pitchFamily="18" charset="0"/>
                <a:cs typeface="Times New Roman" pitchFamily="18" charset="0"/>
              </a:rPr>
              <a:t>окатиться (катит) — окотиться (кот); </a:t>
            </a:r>
            <a:br>
              <a:rPr lang="ru-RU" sz="4300" dirty="0">
                <a:latin typeface="Times New Roman" pitchFamily="18" charset="0"/>
                <a:cs typeface="Times New Roman" pitchFamily="18" charset="0"/>
              </a:rPr>
            </a:br>
            <a:endParaRPr lang="ru-RU" sz="4300" dirty="0">
              <a:latin typeface="Times New Roman" pitchFamily="18" charset="0"/>
              <a:cs typeface="Times New Roman" pitchFamily="18" charset="0"/>
            </a:endParaRPr>
          </a:p>
          <a:p>
            <a:endParaRPr lang="ru-RU" sz="4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0186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7963"/>
            <a:ext cx="10515600" cy="5769000"/>
          </a:xfrm>
        </p:spPr>
        <p:txBody>
          <a:bodyPr>
            <a:no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видать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(видеть) — увядать (вянуть); 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аплотить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(плот) — заплатить (плата). 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Залезать (залез) – зализать (лижет) 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Оземь (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зЕмли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)-озимь (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зИмы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) 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Малы (маленький) - молы (мол) 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Накалить(накал) – наколоть (колет) 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Пристежные (стёганый) – пристяжные (тяга) 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Долина (дол)– вдалеке (даль) 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Кратчайший (краткий) – кротчайший (кроткий) 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1785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Обратите внимание!!!</a:t>
            </a: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заданиях ЕГЭ часто встречаются одинаковые слова, в которых пропущены разные гласные. 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Одно и то же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слово может относиться к группе слов с непроверяемым гласным в корне или к группе слов с проверяемым гласным. 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Сравните: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Г..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ризонтальный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– пропущена непроверяемая гласная. </a:t>
            </a:r>
          </a:p>
          <a:p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Гориз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нтальный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– пропущена проверяемая гласная корня, проверочное слово –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горизОнт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40992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Единый государственный экзамен по русскому языку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Демонстрационный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вариант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Кодификатор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Спецификация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Словарик паронимов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Орфоэпический словник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modamix.net/wp-content/uploads/2019/10/i-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89" y="10590"/>
            <a:ext cx="11826240" cy="6660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47258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images-cbir/7552029/Gi1b4c8-C2nqV9oxbW6Viw3369/oc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0" y="121921"/>
            <a:ext cx="11649840" cy="65488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56442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s1.slide-share.ru/s_slide/5ab9d7cdb937af2ae11c9c408dfc9a7f/fbab79d3-ac9d-46fd-aea7-3c13ffd43260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79828"/>
            <a:ext cx="12192000" cy="7498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6802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Корни-омонимы </a:t>
            </a:r>
            <a:br>
              <a:rPr lang="ru-RU" dirty="0" smtClean="0"/>
            </a:br>
            <a:r>
              <a:rPr lang="ru-RU" dirty="0" smtClean="0"/>
              <a:t>(не с чередующимися гласными)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горн, горе, горевать, загоревать, огорчать, огорчить, огорчение, огорченный, огорчительный, пригорюниться, горький, горчинка, горчица, горчичник, горчичный. 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затворить, затвор, притворить, створка</a:t>
            </a: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зариться, позариться, взор, надзор, обзор, подзорный, прозорливый; озорной, озорничать, озоровать, озорной, позор, узор</a:t>
            </a:r>
            <a:r>
              <a:rPr lang="ru-RU" sz="3200" dirty="0" smtClean="0"/>
              <a:t> 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Корни-омонимы </a:t>
            </a:r>
            <a:br>
              <a:rPr lang="ru-RU" dirty="0" smtClean="0"/>
            </a:br>
            <a:r>
              <a:rPr lang="ru-RU" dirty="0" smtClean="0"/>
              <a:t>(не с чередующимися гласными)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кос- (косец, косить, коса (орудие),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кос- (косой, искоса, наперекосяк)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кос- (косичка, коса (вид прически). 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мер- со значением «мера, мерка» (примерять) и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мир- со значением «мир» (усмирять, примирять)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6" y="287382"/>
            <a:ext cx="10961914" cy="6261463"/>
          </a:xfrm>
        </p:spPr>
        <p:txBody>
          <a:bodyPr>
            <a:normAutofit/>
          </a:bodyPr>
          <a:lstStyle/>
          <a:p>
            <a:r>
              <a:rPr lang="ru-RU" sz="3200" b="1" dirty="0"/>
              <a:t>А(Я)/ИМ/ЕМ и А(Я)/ИН:</a:t>
            </a:r>
            <a:r>
              <a:rPr lang="ru-RU" sz="3200" dirty="0"/>
              <a:t> взимать – взять; </a:t>
            </a:r>
            <a:r>
              <a:rPr lang="ru-RU" sz="3200" dirty="0" smtClean="0"/>
              <a:t> </a:t>
            </a:r>
            <a:r>
              <a:rPr lang="ru-RU" sz="3200" dirty="0"/>
              <a:t>внимать, внимание, внимательный, воспринимать, вынимать, донимать, занимать, занимательный, нанимать, обнимать, отнимать, перенимать, понимать, поднимать, предпринимать, предприниматель, наниматель, пронимать, снимать, унимать. </a:t>
            </a:r>
          </a:p>
          <a:p>
            <a:r>
              <a:rPr lang="ru-RU" sz="3200" dirty="0"/>
              <a:t>К корням с чередованием А(Я)/ИМ/ЕМ и А(Я)/</a:t>
            </a:r>
            <a:r>
              <a:rPr lang="ru-RU" sz="3200" dirty="0" smtClean="0"/>
              <a:t>ИН </a:t>
            </a:r>
            <a:r>
              <a:rPr lang="ru-RU" sz="3200" dirty="0"/>
              <a:t>относятся также: </a:t>
            </a:r>
          </a:p>
          <a:p>
            <a:r>
              <a:rPr lang="ru-RU" sz="3200" b="1" dirty="0"/>
              <a:t>ЖИМ/ЖА:</a:t>
            </a:r>
            <a:r>
              <a:rPr lang="ru-RU" sz="3200" dirty="0"/>
              <a:t> выжимать, выжимки, зажимать и др. приставочные от глагола жать </a:t>
            </a:r>
          </a:p>
          <a:p>
            <a:r>
              <a:rPr lang="ru-RU" sz="3200" b="1" dirty="0"/>
              <a:t>ЖИН/ЖА:</a:t>
            </a:r>
            <a:r>
              <a:rPr lang="ru-RU" sz="3200" dirty="0"/>
              <a:t> пожинать – сжать </a:t>
            </a:r>
          </a:p>
        </p:txBody>
      </p:sp>
    </p:spTree>
    <p:extLst>
      <p:ext uri="{BB962C8B-B14F-4D97-AF65-F5344CB8AC3E}">
        <p14:creationId xmlns="" xmlns:p14="http://schemas.microsoft.com/office/powerpoint/2010/main" val="39772523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 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469" y="261257"/>
            <a:ext cx="10979331" cy="6331132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dirty="0"/>
              <a:t>ПИН/ПЯ:</a:t>
            </a:r>
            <a:r>
              <a:rPr lang="ru-RU" sz="3200" dirty="0"/>
              <a:t> распинать, пинать, пинок, запинаться, препинание – распять, запятая </a:t>
            </a:r>
            <a:endParaRPr lang="ru-RU" sz="3200" dirty="0" smtClean="0"/>
          </a:p>
          <a:p>
            <a:r>
              <a:rPr lang="ru-RU" sz="3200" b="1" dirty="0" smtClean="0"/>
              <a:t>МИН/МЯ</a:t>
            </a:r>
            <a:r>
              <a:rPr lang="ru-RU" sz="3200" b="1" dirty="0"/>
              <a:t>:</a:t>
            </a:r>
            <a:r>
              <a:rPr lang="ru-RU" sz="3200" dirty="0"/>
              <a:t> вминать, заминать, подминать, приминать, разминаться, уминать – вмять, замять, память, памятовать, памятный, памятник, поминать (и приставочные вспоминать, упоминать, запоминать, напоминать, припоминать), помин, поминовение и др. </a:t>
            </a:r>
          </a:p>
          <a:p>
            <a:r>
              <a:rPr lang="ru-RU" sz="3200" b="1" dirty="0"/>
              <a:t>ЧИН/ЧА:</a:t>
            </a:r>
            <a:r>
              <a:rPr lang="ru-RU" sz="3200" dirty="0"/>
              <a:t> начинать, зачинать, зачинатель, начинание, начинающий – начать </a:t>
            </a:r>
          </a:p>
          <a:p>
            <a:r>
              <a:rPr lang="ru-RU" sz="3200" b="1" dirty="0"/>
              <a:t>КЛИН/КЛЯ:</a:t>
            </a:r>
            <a:r>
              <a:rPr lang="ru-RU" sz="3200" dirty="0"/>
              <a:t> заклинать, заклинанье, проклинать – заклясть, проклясть, проклятие, заклятие, клятва, заклятый, клясть </a:t>
            </a:r>
          </a:p>
          <a:p>
            <a:r>
              <a:rPr lang="ru-RU" sz="3200" dirty="0"/>
              <a:t>Исключения: выемка, выем, выемщик, выемчатый, выемчатокрылый, жеманиться, формы глагола проклясть (прокляну, проклянешь), помянуть, упомянуть, вспомянуть, выжимки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9553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Словарные слова, которые часто встречаются в задании 9.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академия, академический, акварель, акварельный, аккомпанемент, аккомпанировать, аннотация, аплодировать, аплодисменты, аппетит, аромат, ароматный,  аукцион, багаж, багажный, багровый, багроветь, балкон, балконный, берёза, берёзовый,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бирюзовый, богатый, богатство, богатырь, брошюра, бюллетень, вакцина, вакцинация, вакцинировать, вариант, вариативный, велосипед, велосипедный,  вермишель, вестибюль, ветеран, ветеранский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379828"/>
            <a:ext cx="10515600" cy="5797135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Винегрет, виртуальный, виртуоз, виртуозный, витраж, витражный, возражать, возражение, волейбол, волейбольный, воображать, воображение, воплощать, воплощение, впечатлить, впечатление, галерея, гармония, гармоничный, гарнизон, геолог, геологический,  герой, героизм, героический, гипотеза, гипотетический, горячий, горизонт, горизонтальный,  грамматика, грамматический, грамота, грамотный, громадный, громоздкий, громоздить, дебаты, декорация, декоративный, деликатный,  демократ, демократичный, демонстрировать, демонстрация, диалог, диалоговый, диапазон, дирижёр, дирижировать, диспетчер, диспетчерский, дистанция, дистанционный, дисциплина, дисциплинарный, дисциплинировать, жюри, знакомить, знакомиться, знакомый,  знаменовать, игнорировать, идеал, идеализировать, индивид, индивидуальный, иней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393895"/>
            <a:ext cx="10515600" cy="5783068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инженер, инженерский, интеллект, интеллектуальный, интеллигент, интеллигентный, интерьер, интерьерный, истина, истинный, кампания (мероприятие), каникулы, канонада, канцелярия, канцелярский, капюшон, карикатура, карикатурный, карикатурист, коварный, коварство, колдун, колдовать, колдовской, коллектив, коллективный, коллекция, коллекционный, колоссальный, колыхать, колыхаться, комбинация, комбинировать, комедия, комедийный,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компания (группа людей, фирма), компьютер, компьютерный, комфорт, комфортный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52025" y="-872197"/>
            <a:ext cx="14728873" cy="796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393895"/>
            <a:ext cx="10515600" cy="5783068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Конверт, конкурент, конкуренция, конференция, конфорка, коричневый, корзина, король, королевство, кромешный, либерал, либеральный, материал, материальный, материализм, материализовать, мгновение, мгновенный, меридиан, менталитет, ментальный, метафора,  метафорический, механизм, механический, минерал, минеральный, мотив, мотивировать, мотивация, мятеж, мятежный, насекомые, недосягаемый, новелла, обаяние, обитать, обитатель, обоняние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393895"/>
            <a:ext cx="10515600" cy="5783068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Одолеть, оптимист, оптимистичный, оранжерея, орбита, орбитальный, организовать, организация, ориентировать, ориентироваться, ориентация, осторожный, осторожность, офицер, офицерский, ошеломить, палисадник, панорама, панорамный, панцирь, парашют, патриот, патриотизм, патриотический, пейзаж, пейзажный, перила, период, периодический, пессимист, пессимистичный, подлинный, подражать, подражание, подражатель, позиция, поколение,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полемика, полемичный, полировать, полированный, поражать, поражение, поразить, поразительный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379828"/>
            <a:ext cx="10515600" cy="5797135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преобразовать, преобразование, преобразователь, преодолеть, преодоление, привилегия, привилегированный, примитивный, приоритет, приоритетный, рациональный, рационализировать, реалист, реалистичный, реализм, резидент, резиденция, реставрация, реставрационный, реферат, реферировать, реформа, реформатор, реформировать, рецензия, рецензент, рецензировать, романтичный, романтический, романтизм, сатира, сатирический, сезон, сезонный, симптом, симфония, симфонический, сирень, сиреневый, система, систематичный, систематизировать, смятение, сокровенный, состязаться, состязание, социальный, спартакиада, стадион, стипендия, страховать, страховка, стремиться, стремление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464234"/>
            <a:ext cx="10515600" cy="5712729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суверенитет, суверенный, талант, талантливый, территория, территориальный, торжество, торжественный,  традиция, традиционный, трафарет, трафаретный, тревога, тревожный, тревожить, троллейбус, троллейбусный, тростник, тростниковый, трясина, университет, университетский,  фигура, фигурировать, фиолетовый, хаос, хаотичный, характер, характерный, характеризовать, цивилизация,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цивилизационный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цивилизованный, циклон, цилиндр, цилиндрический, цитата, цитировать, цыган, цыганский, цыплёнок,  цыпочки, чемпион, чемпионский, эволюция, эволюционировать, эксперимент, экспериментальный, экспериментировать, электроника, электрический, энциклопедия, энциклопедист, энциклопедический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prezentacii.org/upload/cloud/19/05/144906/images/screen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0" y="45183"/>
            <a:ext cx="11312435" cy="65497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360729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prezentacii.org/upload/cloud/19/04/143065/images/screen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46435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image.jimcdn.com/app/cms/image/transf/none/path/scd9f573ee5371c3e/image/i698fe95cee2e41c1/version/1477402960/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57944"/>
            <a:ext cx="11153503" cy="66824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983472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cf.ppt-online.org/files1/slide/r/Rjnqgldiry8UJmGaOVeAIpM5HzP2XDQ71640Sf3ZN/slide-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7" y="41912"/>
            <a:ext cx="11242766" cy="64808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682150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thepresentation.ru/img/tmb/4/333511/aa196fc9ca4b64a8ed5fb4f6dbc15e28-80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9" y="-15534"/>
            <a:ext cx="11207931" cy="67298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244513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present5.com/presentation/2778f0d16f91354586f294f2441dbb24/image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67346"/>
            <a:ext cx="10648405" cy="60096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18143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6942" y="-225425"/>
            <a:ext cx="1429277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myslide.ru/documents_7/db9514bf789b1e474dfc328701d944fe/img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4" y="365125"/>
            <a:ext cx="10964092" cy="6492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945823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sz="4000" b="1" dirty="0"/>
              <a:t>Укажите варианты ответов, в которых во всех словах одного ряда пропущена одна и та же буква. Запишите номера ответов.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1</a:t>
            </a:r>
            <a:r>
              <a:rPr lang="ru-RU" sz="3600" dirty="0"/>
              <a:t>) </a:t>
            </a:r>
            <a:r>
              <a:rPr lang="ru-RU" sz="3600" dirty="0" err="1"/>
              <a:t>напр</a:t>
            </a:r>
            <a:r>
              <a:rPr lang="ru-RU" sz="3600" dirty="0"/>
              <a:t>..</a:t>
            </a:r>
            <a:r>
              <a:rPr lang="ru-RU" sz="3600" dirty="0" err="1"/>
              <a:t>гаясь</a:t>
            </a:r>
            <a:r>
              <a:rPr lang="ru-RU" sz="3600" dirty="0"/>
              <a:t>, зам..</a:t>
            </a:r>
            <a:r>
              <a:rPr lang="ru-RU" sz="3600" dirty="0" err="1"/>
              <a:t>реть</a:t>
            </a:r>
            <a:r>
              <a:rPr lang="ru-RU" sz="3600" dirty="0"/>
              <a:t>, вы..</a:t>
            </a:r>
            <a:r>
              <a:rPr lang="ru-RU" sz="3600" dirty="0" err="1"/>
              <a:t>вленный</a:t>
            </a:r>
            <a:endParaRPr lang="ru-RU" sz="3600" dirty="0"/>
          </a:p>
          <a:p>
            <a:r>
              <a:rPr lang="ru-RU" sz="3600" dirty="0"/>
              <a:t>2) </a:t>
            </a:r>
            <a:r>
              <a:rPr lang="ru-RU" sz="3600" dirty="0" err="1"/>
              <a:t>р..сток</a:t>
            </a:r>
            <a:r>
              <a:rPr lang="ru-RU" sz="3600" dirty="0"/>
              <a:t>, </a:t>
            </a:r>
            <a:r>
              <a:rPr lang="ru-RU" sz="3600" dirty="0" err="1"/>
              <a:t>пол..житься</a:t>
            </a:r>
            <a:r>
              <a:rPr lang="ru-RU" sz="3600" dirty="0"/>
              <a:t>, т..</a:t>
            </a:r>
            <a:r>
              <a:rPr lang="ru-RU" sz="3600" dirty="0" err="1"/>
              <a:t>ропливый</a:t>
            </a:r>
            <a:endParaRPr lang="ru-RU" sz="3600" dirty="0"/>
          </a:p>
          <a:p>
            <a:r>
              <a:rPr lang="ru-RU" sz="3600" dirty="0"/>
              <a:t>3) </a:t>
            </a:r>
            <a:r>
              <a:rPr lang="ru-RU" sz="3600" dirty="0" err="1"/>
              <a:t>обл..гать</a:t>
            </a:r>
            <a:r>
              <a:rPr lang="ru-RU" sz="3600" dirty="0"/>
              <a:t> (налогом), </a:t>
            </a:r>
            <a:r>
              <a:rPr lang="ru-RU" sz="3600" dirty="0" err="1"/>
              <a:t>отт</a:t>
            </a:r>
            <a:r>
              <a:rPr lang="ru-RU" sz="3600" dirty="0"/>
              <a:t>..</a:t>
            </a:r>
            <a:r>
              <a:rPr lang="ru-RU" sz="3600" dirty="0" err="1"/>
              <a:t>ргать</a:t>
            </a:r>
            <a:r>
              <a:rPr lang="ru-RU" sz="3600" dirty="0"/>
              <a:t>, </a:t>
            </a:r>
            <a:r>
              <a:rPr lang="ru-RU" sz="3600" dirty="0" err="1"/>
              <a:t>возр</a:t>
            </a:r>
            <a:r>
              <a:rPr lang="ru-RU" sz="3600" dirty="0"/>
              <a:t>..</a:t>
            </a:r>
            <a:r>
              <a:rPr lang="ru-RU" sz="3600" dirty="0" err="1"/>
              <a:t>ждение</a:t>
            </a:r>
            <a:endParaRPr lang="ru-RU" sz="3600" dirty="0"/>
          </a:p>
          <a:p>
            <a:r>
              <a:rPr lang="ru-RU" sz="3600" dirty="0"/>
              <a:t>4) </a:t>
            </a:r>
            <a:r>
              <a:rPr lang="ru-RU" sz="3600" dirty="0" err="1"/>
              <a:t>расс</a:t>
            </a:r>
            <a:r>
              <a:rPr lang="ru-RU" sz="3600" dirty="0"/>
              <a:t>..</a:t>
            </a:r>
            <a:r>
              <a:rPr lang="ru-RU" sz="3600" dirty="0" err="1"/>
              <a:t>кать</a:t>
            </a:r>
            <a:r>
              <a:rPr lang="ru-RU" sz="3600" dirty="0"/>
              <a:t> (волны), </a:t>
            </a:r>
            <a:r>
              <a:rPr lang="ru-RU" sz="3600" dirty="0" err="1"/>
              <a:t>посв</a:t>
            </a:r>
            <a:r>
              <a:rPr lang="ru-RU" sz="3600" dirty="0"/>
              <a:t>..</a:t>
            </a:r>
            <a:r>
              <a:rPr lang="ru-RU" sz="3600" dirty="0" err="1"/>
              <a:t>тить</a:t>
            </a:r>
            <a:r>
              <a:rPr lang="ru-RU" sz="3600" dirty="0"/>
              <a:t> (фонарём), г..</a:t>
            </a:r>
            <a:r>
              <a:rPr lang="ru-RU" sz="3600" dirty="0" err="1"/>
              <a:t>ниальный</a:t>
            </a:r>
            <a:endParaRPr lang="ru-RU" sz="3600" dirty="0"/>
          </a:p>
          <a:p>
            <a:r>
              <a:rPr lang="ru-RU" sz="3600" dirty="0"/>
              <a:t>5) </a:t>
            </a:r>
            <a:r>
              <a:rPr lang="ru-RU" sz="3600" dirty="0" err="1"/>
              <a:t>выч</a:t>
            </a:r>
            <a:r>
              <a:rPr lang="ru-RU" sz="3600" dirty="0"/>
              <a:t>..</a:t>
            </a:r>
            <a:r>
              <a:rPr lang="ru-RU" sz="3600" dirty="0" err="1"/>
              <a:t>тание</a:t>
            </a:r>
            <a:r>
              <a:rPr lang="ru-RU" sz="3600" dirty="0"/>
              <a:t>, выт..</a:t>
            </a:r>
            <a:r>
              <a:rPr lang="ru-RU" sz="3600" dirty="0" err="1"/>
              <a:t>реть</a:t>
            </a:r>
            <a:r>
              <a:rPr lang="ru-RU" sz="3600" dirty="0"/>
              <a:t>, </a:t>
            </a:r>
            <a:r>
              <a:rPr lang="ru-RU" sz="3600" dirty="0" err="1"/>
              <a:t>кр</a:t>
            </a:r>
            <a:r>
              <a:rPr lang="ru-RU" sz="3600" dirty="0"/>
              <a:t>..</a:t>
            </a:r>
            <a:r>
              <a:rPr lang="ru-RU" sz="3600" dirty="0" err="1"/>
              <a:t>тиковать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23022382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Укажите варианты ответов, в которых во всех словах одного ряда пропущена одна и та же буква. Запишите номера ответов.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1</a:t>
            </a:r>
            <a:r>
              <a:rPr lang="ru-RU" sz="4000" dirty="0"/>
              <a:t>) </a:t>
            </a:r>
            <a:r>
              <a:rPr lang="ru-RU" sz="4000" dirty="0" err="1"/>
              <a:t>об..тать</a:t>
            </a:r>
            <a:r>
              <a:rPr lang="ru-RU" sz="4000" dirty="0"/>
              <a:t> (в пустыне), </a:t>
            </a:r>
            <a:r>
              <a:rPr lang="ru-RU" sz="4000" dirty="0" err="1"/>
              <a:t>напом</a:t>
            </a:r>
            <a:r>
              <a:rPr lang="ru-RU" sz="4000" dirty="0"/>
              <a:t>..</a:t>
            </a:r>
            <a:r>
              <a:rPr lang="ru-RU" sz="4000" dirty="0" err="1"/>
              <a:t>нание</a:t>
            </a:r>
            <a:r>
              <a:rPr lang="ru-RU" sz="4000" dirty="0"/>
              <a:t>, в..</a:t>
            </a:r>
            <a:r>
              <a:rPr lang="ru-RU" sz="4000" dirty="0" err="1"/>
              <a:t>шнёвый</a:t>
            </a:r>
            <a:endParaRPr lang="ru-RU" sz="4000" dirty="0"/>
          </a:p>
          <a:p>
            <a:r>
              <a:rPr lang="ru-RU" sz="4000" dirty="0"/>
              <a:t>2) </a:t>
            </a:r>
            <a:r>
              <a:rPr lang="ru-RU" sz="4000" dirty="0" err="1"/>
              <a:t>разм</a:t>
            </a:r>
            <a:r>
              <a:rPr lang="ru-RU" sz="4000" dirty="0"/>
              <a:t>..</a:t>
            </a:r>
            <a:r>
              <a:rPr lang="ru-RU" sz="4000" dirty="0" err="1"/>
              <a:t>хнуться</a:t>
            </a:r>
            <a:r>
              <a:rPr lang="ru-RU" sz="4000" dirty="0"/>
              <a:t>, </a:t>
            </a:r>
            <a:r>
              <a:rPr lang="ru-RU" sz="4000" dirty="0" err="1"/>
              <a:t>сл..жить</a:t>
            </a:r>
            <a:r>
              <a:rPr lang="ru-RU" sz="4000" dirty="0"/>
              <a:t>, </a:t>
            </a:r>
            <a:r>
              <a:rPr lang="ru-RU" sz="4000" dirty="0" err="1"/>
              <a:t>укл</a:t>
            </a:r>
            <a:r>
              <a:rPr lang="ru-RU" sz="4000" dirty="0"/>
              <a:t>..</a:t>
            </a:r>
            <a:r>
              <a:rPr lang="ru-RU" sz="4000" dirty="0" err="1"/>
              <a:t>ниться</a:t>
            </a:r>
            <a:endParaRPr lang="ru-RU" sz="4000" dirty="0"/>
          </a:p>
          <a:p>
            <a:r>
              <a:rPr lang="ru-RU" sz="4000" dirty="0"/>
              <a:t>3) </a:t>
            </a:r>
            <a:r>
              <a:rPr lang="ru-RU" sz="4000" dirty="0" err="1"/>
              <a:t>раск</a:t>
            </a:r>
            <a:r>
              <a:rPr lang="ru-RU" sz="4000" dirty="0"/>
              <a:t>..</a:t>
            </a:r>
            <a:r>
              <a:rPr lang="ru-RU" sz="4000" dirty="0" err="1"/>
              <a:t>лённый</a:t>
            </a:r>
            <a:r>
              <a:rPr lang="ru-RU" sz="4000" dirty="0"/>
              <a:t>, </a:t>
            </a:r>
            <a:r>
              <a:rPr lang="ru-RU" sz="4000" dirty="0" err="1"/>
              <a:t>упр</a:t>
            </a:r>
            <a:r>
              <a:rPr lang="ru-RU" sz="4000" dirty="0"/>
              <a:t>..</a:t>
            </a:r>
            <a:r>
              <a:rPr lang="ru-RU" sz="4000" dirty="0" err="1"/>
              <a:t>стить</a:t>
            </a:r>
            <a:r>
              <a:rPr lang="ru-RU" sz="4000" dirty="0"/>
              <a:t>, р..</a:t>
            </a:r>
            <a:r>
              <a:rPr lang="ru-RU" sz="4000" dirty="0" err="1"/>
              <a:t>скошный</a:t>
            </a:r>
            <a:endParaRPr lang="ru-RU" sz="4000" dirty="0"/>
          </a:p>
          <a:p>
            <a:r>
              <a:rPr lang="ru-RU" sz="4000" dirty="0"/>
              <a:t>4) г..</a:t>
            </a:r>
            <a:r>
              <a:rPr lang="ru-RU" sz="4000" dirty="0" err="1"/>
              <a:t>ристый</a:t>
            </a:r>
            <a:r>
              <a:rPr lang="ru-RU" sz="4000" dirty="0"/>
              <a:t>, </a:t>
            </a:r>
            <a:r>
              <a:rPr lang="ru-RU" sz="4000" dirty="0" err="1"/>
              <a:t>апл</a:t>
            </a:r>
            <a:r>
              <a:rPr lang="ru-RU" sz="4000" dirty="0"/>
              <a:t>..</a:t>
            </a:r>
            <a:r>
              <a:rPr lang="ru-RU" sz="4000" dirty="0" err="1"/>
              <a:t>дировать</a:t>
            </a:r>
            <a:r>
              <a:rPr lang="ru-RU" sz="4000" dirty="0"/>
              <a:t>, </a:t>
            </a:r>
            <a:r>
              <a:rPr lang="ru-RU" sz="4000" dirty="0" err="1"/>
              <a:t>ут</a:t>
            </a:r>
            <a:r>
              <a:rPr lang="ru-RU" sz="4000" dirty="0"/>
              <a:t>..</a:t>
            </a:r>
            <a:r>
              <a:rPr lang="ru-RU" sz="4000" dirty="0" err="1"/>
              <a:t>лщённый</a:t>
            </a:r>
            <a:endParaRPr lang="ru-RU" sz="4000" dirty="0"/>
          </a:p>
          <a:p>
            <a:r>
              <a:rPr lang="ru-RU" sz="4000" dirty="0"/>
              <a:t>5) </a:t>
            </a:r>
            <a:r>
              <a:rPr lang="ru-RU" sz="4000" dirty="0" err="1"/>
              <a:t>соед</a:t>
            </a:r>
            <a:r>
              <a:rPr lang="ru-RU" sz="4000" dirty="0"/>
              <a:t>..</a:t>
            </a:r>
            <a:r>
              <a:rPr lang="ru-RU" sz="4000" dirty="0" err="1"/>
              <a:t>ниться</a:t>
            </a:r>
            <a:r>
              <a:rPr lang="ru-RU" sz="4000" dirty="0"/>
              <a:t>, </a:t>
            </a:r>
            <a:r>
              <a:rPr lang="ru-RU" sz="4000" dirty="0" err="1"/>
              <a:t>раст</a:t>
            </a:r>
            <a:r>
              <a:rPr lang="ru-RU" sz="4000" dirty="0"/>
              <a:t>..</a:t>
            </a:r>
            <a:r>
              <a:rPr lang="ru-RU" sz="4000" dirty="0" err="1"/>
              <a:t>рание</a:t>
            </a:r>
            <a:r>
              <a:rPr lang="ru-RU" sz="4000" dirty="0"/>
              <a:t>, ц..</a:t>
            </a:r>
            <a:r>
              <a:rPr lang="ru-RU" sz="4000" dirty="0" err="1"/>
              <a:t>нковый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31215129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Укажите варианты ответов, в которых во всех словах одного ряда пропущена одна и та же буква. Запишите номера ответов.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 разув…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рять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увл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каться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опров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ржение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2) к…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рневище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выт…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чка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(на блузке), …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лигархия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окл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ветанный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л…монад,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кр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сталлический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4) б…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калавр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сл…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гаемое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с…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наторий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5) оз…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рение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в…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риант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обог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щаться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Укажите варианты ответов, в которых во всех словах одного ряда пропущена одна и та же буква. Запишите номера ответов.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рение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зал…жить (основу),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акк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мпанемент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заб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…тонировать, г…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потеза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забл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…стать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3) д…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летант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эк…паж,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ун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зительный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4) ст…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жѐр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оз…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рѐнный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пол…г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оч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рование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к…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сательное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( ранение), б…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тальон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Укажите варианты ответов, в которых во всех словах одного ряда пропущена одна и та же буква. Запишите номера ответов.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просл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дить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расст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лать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изм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няющийся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2) м..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лчаливый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годушие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возвр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щение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закр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пление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зан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маться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согр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вать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4) ст..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листический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сат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рический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д..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намичный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5) оз..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рять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годарный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гл..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внейший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Укажите варианты ответов, в которых во всех словах одного ряда пропущена одна и та же буква. Запишите номера ответов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ув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дание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(цветов),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землетр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сение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об..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зательно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2) исп..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лнение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в..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рсистый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прекл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нение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3) тр..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нажёр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ед..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номышленник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пот..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рять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4) ст..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листический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зан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маться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ч..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стоплотный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5) г..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роизм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зап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..вал (водой), л..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бединый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Укажите варианты ответов, в которых во всех словах одного ряда пропущена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одна и та же буква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Запишите номера ответов.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sz="3600" dirty="0"/>
              <a:t>1.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панц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рь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ц…тата, ц…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гейковый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печ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ночный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кош…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лка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(ровный) ш…в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3. г..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потеза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изб..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рательная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заст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..лая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4. д…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кумент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выр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зительный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покл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ниться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5. 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оч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рстветь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д..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шевизна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комп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тентный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1403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67618" y="-576775"/>
            <a:ext cx="14053624" cy="766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6091" y="-1097280"/>
            <a:ext cx="14742940" cy="818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6092" y="-1045029"/>
            <a:ext cx="15446326" cy="81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Bahnschrift" pitchFamily="34" charset="0"/>
              </a:rPr>
              <a:t>Формулировка задания 9 ЕГЭ по </a:t>
            </a:r>
            <a:r>
              <a:rPr lang="ru-RU" b="1" dirty="0" smtClean="0">
                <a:latin typeface="Bahnschrift" pitchFamily="34" charset="0"/>
              </a:rPr>
              <a:t>русскому языку </a:t>
            </a:r>
            <a:r>
              <a:rPr lang="ru-RU" b="1" dirty="0">
                <a:latin typeface="Bahnschrift" pitchFamily="34" charset="0"/>
              </a:rPr>
              <a:t>(</a:t>
            </a:r>
            <a:r>
              <a:rPr lang="ru-RU" b="1" dirty="0" smtClean="0">
                <a:latin typeface="Bahnschrift" pitchFamily="34" charset="0"/>
              </a:rPr>
              <a:t>2025):</a:t>
            </a:r>
            <a:endParaRPr lang="ru-RU" dirty="0">
              <a:latin typeface="Bahnschrif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Укажите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варианты ответов, в которых во всех словах одного ряда пропущена одна и та же буква. Запишите номера ответов.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приск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кал (заяц),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успок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ительное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(средство),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погл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щать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2) оп..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реться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в..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лосипед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осв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тить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(фонарем)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задр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..жать,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эв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люция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ср..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внить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(два предмета)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ун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жение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выт..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реть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(посуду),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поб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дитель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..клон,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аукц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..он,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рковой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(артист)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5666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Задание 9 ЕГЭ по русскому языку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проверяет следующие орфограммы в корне: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безударные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проверяемые гласные в корне;</a:t>
            </a:r>
          </a:p>
          <a:p>
            <a:pPr lvl="0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безударные непроверяемые гласные в корне;</a:t>
            </a:r>
          </a:p>
          <a:p>
            <a:pPr lvl="0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чередующиеся гласные в корне;</a:t>
            </a:r>
          </a:p>
          <a:p>
            <a:pPr lvl="0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правописание Ы/И после Ц в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корне;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правописание О/Ё/У/Ю после шипящих в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корне.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798846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1339</Words>
  <Application>Microsoft Office PowerPoint</Application>
  <PresentationFormat>Произвольный</PresentationFormat>
  <Paragraphs>103</Paragraphs>
  <Slides>47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РУССКИЙ ЯЗЫК  Задание 9 ЕГЭ-2025</vt:lpstr>
      <vt:lpstr>Единый государственный экзамен по русскому языку</vt:lpstr>
      <vt:lpstr>Слайд 3</vt:lpstr>
      <vt:lpstr>Слайд 4</vt:lpstr>
      <vt:lpstr>Слайд 5</vt:lpstr>
      <vt:lpstr>Слайд 6</vt:lpstr>
      <vt:lpstr>Слайд 7</vt:lpstr>
      <vt:lpstr>Формулировка задания 9 ЕГЭ по русскому языку (2025):</vt:lpstr>
      <vt:lpstr>Задание 9 ЕГЭ по русскому языку 2025 проверяет следующие орфограммы в корне: </vt:lpstr>
      <vt:lpstr>Алгоритм выполнения задания 9 ЕГЭ: </vt:lpstr>
      <vt:lpstr>Слайд 11</vt:lpstr>
      <vt:lpstr>Слайд 12</vt:lpstr>
      <vt:lpstr>Слайд 13</vt:lpstr>
      <vt:lpstr>Слайд 14</vt:lpstr>
      <vt:lpstr>Среди слов с проверяемой гласной часто встречаются корни-омофоны, обычно рядом со словам с таким корнем в скобках указано слово, помогающее понять значение слова.  </vt:lpstr>
      <vt:lpstr>Слайд 16</vt:lpstr>
      <vt:lpstr>Слайд 17</vt:lpstr>
      <vt:lpstr>Слайд 18</vt:lpstr>
      <vt:lpstr>Обратите внимание!!!  </vt:lpstr>
      <vt:lpstr>Слайд 20</vt:lpstr>
      <vt:lpstr>Слайд 21</vt:lpstr>
      <vt:lpstr>Слайд 22</vt:lpstr>
      <vt:lpstr>Корни-омонимы  (не с чередующимися гласными)</vt:lpstr>
      <vt:lpstr>Корни-омонимы  (не с чередующимися гласными)</vt:lpstr>
      <vt:lpstr>Слайд 25</vt:lpstr>
      <vt:lpstr>  </vt:lpstr>
      <vt:lpstr>Словарные слова, которые часто встречаются в задании 9.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 Укажите варианты ответов, в которых во всех словах одного ряда пропущена одна и та же буква. Запишите номера ответов. </vt:lpstr>
      <vt:lpstr>Укажите варианты ответов, в которых во всех словах одного ряда пропущена одна и та же буква. Запишите номера ответов. </vt:lpstr>
      <vt:lpstr>Укажите варианты ответов, в которых во всех словах одного ряда пропущена одна и та же буква. Запишите номера ответов.</vt:lpstr>
      <vt:lpstr>Укажите варианты ответов, в которых во всех словах одного ряда пропущена одна и та же буква. Запишите номера ответов.</vt:lpstr>
      <vt:lpstr>Укажите варианты ответов, в которых во всех словах одного ряда пропущена одна и та же буква. Запишите номера ответов.</vt:lpstr>
      <vt:lpstr>Укажите варианты ответов, в которых во всех словах одного ряда пропущена одна и та же буква. Запишите номера ответов.</vt:lpstr>
      <vt:lpstr>Укажите варианты ответов, в которых во всех словах одного ряда пропущена одна и та же буква. Запишите номера ответов.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Задание 9 ЕГЭ-2023</dc:title>
  <dc:creator>Zam_UVR</dc:creator>
  <cp:lastModifiedBy>Ольга</cp:lastModifiedBy>
  <cp:revision>50</cp:revision>
  <dcterms:created xsi:type="dcterms:W3CDTF">2022-12-12T11:25:08Z</dcterms:created>
  <dcterms:modified xsi:type="dcterms:W3CDTF">2024-10-13T07:26:05Z</dcterms:modified>
</cp:coreProperties>
</file>