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9" r:id="rId6"/>
    <p:sldId id="271" r:id="rId7"/>
    <p:sldId id="260" r:id="rId8"/>
    <p:sldId id="267" r:id="rId9"/>
    <p:sldId id="273" r:id="rId10"/>
    <p:sldId id="272" r:id="rId11"/>
    <p:sldId id="264" r:id="rId12"/>
    <p:sldId id="275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2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9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2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9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9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0BFF-1262-423A-822F-441788EA6304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1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7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r>
              <a:rPr lang="ru-RU" b="1" dirty="0"/>
              <a:t>27.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Обоснование собственного мнения.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0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162300" cy="4739054"/>
          </a:xfrm>
        </p:spPr>
        <p:txBody>
          <a:bodyPr/>
          <a:lstStyle/>
          <a:p>
            <a:pPr algn="ctr"/>
            <a:r>
              <a:rPr lang="ru-RU" b="1" dirty="0" smtClean="0"/>
              <a:t>Виды </a:t>
            </a:r>
            <a:r>
              <a:rPr lang="ru-RU" b="1" dirty="0" smtClean="0"/>
              <a:t>аргументов</a:t>
            </a:r>
            <a:br>
              <a:rPr lang="ru-RU" b="1" dirty="0" smtClean="0"/>
            </a:br>
            <a:r>
              <a:rPr lang="ru-RU" b="1" dirty="0" smtClean="0"/>
              <a:t>(сайт ФИПИ)</a:t>
            </a:r>
            <a:endParaRPr lang="ru-RU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3"/>
          <a:stretch/>
        </p:blipFill>
        <p:spPr>
          <a:xfrm>
            <a:off x="3921369" y="212729"/>
            <a:ext cx="8270631" cy="6495801"/>
          </a:xfrm>
        </p:spPr>
      </p:pic>
    </p:spTree>
    <p:extLst>
      <p:ext uri="{BB962C8B-B14F-4D97-AF65-F5344CB8AC3E}">
        <p14:creationId xmlns:p14="http://schemas.microsoft.com/office/powerpoint/2010/main" val="258225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667"/>
          </a:xfrm>
        </p:spPr>
        <p:txBody>
          <a:bodyPr/>
          <a:lstStyle/>
          <a:p>
            <a:pPr algn="ctr"/>
            <a:r>
              <a:rPr lang="ru-RU" b="1" dirty="0" smtClean="0"/>
              <a:t>Анализ текста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2662"/>
            <a:ext cx="10515600" cy="5451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mtClean="0"/>
              <a:t>     Весной</a:t>
            </a:r>
            <a:r>
              <a:rPr lang="ru-RU" dirty="0"/>
              <a:t>, в мае месяце, старая, почерневшая мельница казалась убогой, горбатой старушонкой, безнадежно шамкающей дряхлую песню под радостный шепот зеленой, водяной молодежи: кувшинок, камышей и осок. Спокойный зеленоватый пруд медленно цедил свою ленивую воду сквозь старые челюсти, грохотал жерновами, пылил мукой, и было похоже, что старушка сердится - умаялась.</a:t>
            </a:r>
          </a:p>
          <a:p>
            <a:pPr marL="0" indent="0">
              <a:buNone/>
            </a:pPr>
            <a:r>
              <a:rPr lang="ru-RU" dirty="0"/>
              <a:t>     Но только зима давала ей полный, близкий к уничтожению и смерти покой. Пустынная вьюга серебрила крышу, заносила окна, оголяла цветущие берега и изо дня в день, из ночи в ночь качала, напевая тоскливый мотив, вершинами сосен, гудела и плакала. А с первым движением льда начиналось беспокойство: колыхалась расшатанная плотина, вода бурлила и буйствовала, гомонили утки и кулики, в небе мчались бурные весенние облака, и старый, монотонный, как древняя легенда, ропот мельницы будил жидкое эхо соснового перелеска.</a:t>
            </a:r>
          </a:p>
          <a:p>
            <a:pPr marL="0" indent="0">
              <a:buNone/>
            </a:pPr>
            <a:r>
              <a:rPr lang="ru-RU" dirty="0"/>
              <a:t>     Водяные жители, впрочем, давно привыкли к этой чужой и ненужной им воркотне колес.  Птицы жили шумно и весело, далекие от всего, что не было водой, небом, зеленью камышей, любовью и пищей.  Дикие курочки, зобастые дупеля, красавцы бекасы, турухтаны, кулики-перевозчики, мартышки, чайки, дикие и домашние утки -  весь этот сброд от зари до зари кричал на все голоса, и радостный, весенний воздух слушал их песни, бледнея на рассвете, золотясь днем и ярко пылая огромным горном на склоне запада.  Изредка, и то, бывало, преимущественно после снежных, суровых зим, -  появлялись лебеди. Аристократы воды, они жили отдельно, гордой, прекрасной жизнью, строгие и задумчивые, как тишина летнего вечера.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98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Проблема-комментарий-связь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Проблема равнодушного отношения молодёжи к старому поколению</a:t>
            </a:r>
          </a:p>
          <a:p>
            <a:r>
              <a:rPr lang="ru-RU" dirty="0"/>
              <a:t>Как нужно относиться молодёжи к старому поколению?</a:t>
            </a:r>
          </a:p>
          <a:p>
            <a:r>
              <a:rPr lang="ru-RU" dirty="0"/>
              <a:t>Связь: пример про мельницу и пример про водяную молодёжь – причина и следствие.</a:t>
            </a:r>
          </a:p>
          <a:p>
            <a:r>
              <a:rPr lang="ru-RU" dirty="0"/>
              <a:t>Пример из 1 абзаца и пример из 3 абзаца – конкретизация, подтверждение, аналогия.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8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Позиция автора-обоснование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Автор сочувствует старой одинокой, никому не нужной мельнице и осуждает водяную молодёжь за равнодушие по отношению к мельнице.</a:t>
            </a:r>
          </a:p>
          <a:p>
            <a:r>
              <a:rPr lang="ru-RU" dirty="0"/>
              <a:t>Нельзя быть равнодушными к старости, пожилые люди требуют внимания и заботы, благодарности за ту пользу, которую они когда-то принесли обществу.</a:t>
            </a:r>
          </a:p>
          <a:p>
            <a:r>
              <a:rPr lang="ru-RU" dirty="0"/>
              <a:t>Пример из жизни: волонтёры.</a:t>
            </a:r>
          </a:p>
          <a:p>
            <a:r>
              <a:rPr lang="ru-RU" dirty="0"/>
              <a:t>Пример из литературы: К.Г. Паустовский «Телеграмма».</a:t>
            </a:r>
          </a:p>
          <a:p>
            <a:r>
              <a:rPr lang="ru-RU" dirty="0"/>
              <a:t>Пример пословицы: «Будешь почитать отца и мать - узнаешь почет и от своего сына».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16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Р.А. </a:t>
            </a:r>
            <a:r>
              <a:rPr lang="ru-RU" b="1" dirty="0" err="1" smtClean="0"/>
              <a:t>Дощинский</a:t>
            </a:r>
            <a:r>
              <a:rPr lang="ru-RU" b="1" dirty="0" smtClean="0"/>
              <a:t> и др.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Методические рекомендации для учителей, подготовленные на основе анализа типичных ошибок участников ЕГЭ 2023 года по русскому языку. – Москва, 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8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6285"/>
            <a:ext cx="10515600" cy="5495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сочинение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прочитанному тексту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из проблем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поставленных автором текста. 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Прокомментируйте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сформулированную проблему. Включите в комментарий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к двум примерам-иллюстрациям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прочитанного текста, которые важны для понимания проблемы исходного текста (избегайте чрезмерного цитирования). Проанализируйте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смысловую связь между примерами-иллюстрациями.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своё отношение к позиции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 по проблеме исходного текста.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в обоснование пример-аргумент, опирающийся на жизненный, читательский или историко-культурный опыт.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1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024" y="110411"/>
            <a:ext cx="10840914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4400" b="1" spc="-15" dirty="0" smtClean="0">
                <a:solidFill>
                  <a:srgbClr val="30521B"/>
                </a:solidFill>
                <a:latin typeface="Calibri"/>
                <a:cs typeface="Calibri"/>
              </a:rPr>
              <a:t>Место обоснования в композиции</a:t>
            </a:r>
            <a:r>
              <a:rPr sz="4400" b="1" spc="10" dirty="0" smtClean="0">
                <a:solidFill>
                  <a:srgbClr val="30521B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30521B"/>
                </a:solidFill>
                <a:latin typeface="Calibri"/>
                <a:cs typeface="Calibri"/>
              </a:rPr>
              <a:t>сочинения</a:t>
            </a:r>
            <a:endParaRPr sz="4400" b="1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30807" y="1598029"/>
            <a:ext cx="10201910" cy="4678680"/>
            <a:chOff x="1112519" y="1496567"/>
            <a:chExt cx="10201910" cy="4678680"/>
          </a:xfrm>
        </p:grpSpPr>
        <p:sp>
          <p:nvSpPr>
            <p:cNvPr id="4" name="object 4"/>
            <p:cNvSpPr/>
            <p:nvPr/>
          </p:nvSpPr>
          <p:spPr>
            <a:xfrm>
              <a:off x="1118615" y="5510783"/>
              <a:ext cx="10189845" cy="658495"/>
            </a:xfrm>
            <a:custGeom>
              <a:avLst/>
              <a:gdLst/>
              <a:ahLst/>
              <a:cxnLst/>
              <a:rect l="l" t="t" r="r" b="b"/>
              <a:pathLst>
                <a:path w="10189845" h="658495">
                  <a:moveTo>
                    <a:pt x="10189464" y="0"/>
                  </a:moveTo>
                  <a:lnTo>
                    <a:pt x="0" y="0"/>
                  </a:lnTo>
                  <a:lnTo>
                    <a:pt x="0" y="658368"/>
                  </a:lnTo>
                  <a:lnTo>
                    <a:pt x="10189464" y="65836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7A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18615" y="5510783"/>
              <a:ext cx="10189845" cy="658495"/>
            </a:xfrm>
            <a:custGeom>
              <a:avLst/>
              <a:gdLst/>
              <a:ahLst/>
              <a:cxnLst/>
              <a:rect l="l" t="t" r="r" b="b"/>
              <a:pathLst>
                <a:path w="10189845" h="658495">
                  <a:moveTo>
                    <a:pt x="0" y="658368"/>
                  </a:moveTo>
                  <a:lnTo>
                    <a:pt x="10189464" y="658368"/>
                  </a:lnTo>
                  <a:lnTo>
                    <a:pt x="10189464" y="0"/>
                  </a:lnTo>
                  <a:lnTo>
                    <a:pt x="0" y="0"/>
                  </a:lnTo>
                  <a:lnTo>
                    <a:pt x="0" y="65836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18615" y="4507991"/>
              <a:ext cx="10189845" cy="1015365"/>
            </a:xfrm>
            <a:custGeom>
              <a:avLst/>
              <a:gdLst/>
              <a:ahLst/>
              <a:cxnLst/>
              <a:rect l="l" t="t" r="r" b="b"/>
              <a:pathLst>
                <a:path w="10189845" h="1015364">
                  <a:moveTo>
                    <a:pt x="10189464" y="0"/>
                  </a:moveTo>
                  <a:lnTo>
                    <a:pt x="0" y="0"/>
                  </a:lnTo>
                  <a:lnTo>
                    <a:pt x="0" y="659510"/>
                  </a:lnTo>
                  <a:lnTo>
                    <a:pt x="4967859" y="659510"/>
                  </a:lnTo>
                  <a:lnTo>
                    <a:pt x="4967859" y="761237"/>
                  </a:lnTo>
                  <a:lnTo>
                    <a:pt x="4840986" y="761237"/>
                  </a:lnTo>
                  <a:lnTo>
                    <a:pt x="5094732" y="1014983"/>
                  </a:lnTo>
                  <a:lnTo>
                    <a:pt x="5348478" y="761237"/>
                  </a:lnTo>
                  <a:lnTo>
                    <a:pt x="5221605" y="761237"/>
                  </a:lnTo>
                  <a:lnTo>
                    <a:pt x="5221605" y="659510"/>
                  </a:lnTo>
                  <a:lnTo>
                    <a:pt x="10189464" y="659510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9A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18615" y="4507991"/>
              <a:ext cx="10189845" cy="1015365"/>
            </a:xfrm>
            <a:custGeom>
              <a:avLst/>
              <a:gdLst/>
              <a:ahLst/>
              <a:cxnLst/>
              <a:rect l="l" t="t" r="r" b="b"/>
              <a:pathLst>
                <a:path w="10189845" h="1015364">
                  <a:moveTo>
                    <a:pt x="10189464" y="659510"/>
                  </a:moveTo>
                  <a:lnTo>
                    <a:pt x="5221605" y="659510"/>
                  </a:lnTo>
                  <a:lnTo>
                    <a:pt x="5221605" y="761237"/>
                  </a:lnTo>
                  <a:lnTo>
                    <a:pt x="5348478" y="761237"/>
                  </a:lnTo>
                  <a:lnTo>
                    <a:pt x="5094732" y="1014983"/>
                  </a:lnTo>
                  <a:lnTo>
                    <a:pt x="4840986" y="761237"/>
                  </a:lnTo>
                  <a:lnTo>
                    <a:pt x="4967859" y="761237"/>
                  </a:lnTo>
                  <a:lnTo>
                    <a:pt x="4967859" y="659510"/>
                  </a:lnTo>
                  <a:lnTo>
                    <a:pt x="0" y="659510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951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18615" y="3508247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8"/>
                  </a:lnTo>
                  <a:lnTo>
                    <a:pt x="4968240" y="657478"/>
                  </a:lnTo>
                  <a:lnTo>
                    <a:pt x="4968240" y="758951"/>
                  </a:lnTo>
                  <a:lnTo>
                    <a:pt x="4841748" y="758951"/>
                  </a:lnTo>
                  <a:lnTo>
                    <a:pt x="5094732" y="1011935"/>
                  </a:lnTo>
                  <a:lnTo>
                    <a:pt x="5347716" y="758951"/>
                  </a:lnTo>
                  <a:lnTo>
                    <a:pt x="5221224" y="758951"/>
                  </a:lnTo>
                  <a:lnTo>
                    <a:pt x="5221224" y="657478"/>
                  </a:lnTo>
                  <a:lnTo>
                    <a:pt x="10189464" y="65747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BB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18615" y="3508247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8"/>
                  </a:moveTo>
                  <a:lnTo>
                    <a:pt x="5221224" y="657478"/>
                  </a:lnTo>
                  <a:lnTo>
                    <a:pt x="5221224" y="758951"/>
                  </a:lnTo>
                  <a:lnTo>
                    <a:pt x="5347716" y="758951"/>
                  </a:lnTo>
                  <a:lnTo>
                    <a:pt x="5094732" y="1011935"/>
                  </a:lnTo>
                  <a:lnTo>
                    <a:pt x="4841748" y="758951"/>
                  </a:lnTo>
                  <a:lnTo>
                    <a:pt x="4968240" y="758951"/>
                  </a:lnTo>
                  <a:lnTo>
                    <a:pt x="4968240" y="657478"/>
                  </a:lnTo>
                  <a:lnTo>
                    <a:pt x="0" y="657478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18615" y="2505455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9"/>
                  </a:lnTo>
                  <a:lnTo>
                    <a:pt x="4968240" y="657479"/>
                  </a:lnTo>
                  <a:lnTo>
                    <a:pt x="4968240" y="758952"/>
                  </a:lnTo>
                  <a:lnTo>
                    <a:pt x="4841748" y="758952"/>
                  </a:lnTo>
                  <a:lnTo>
                    <a:pt x="5094732" y="1011936"/>
                  </a:lnTo>
                  <a:lnTo>
                    <a:pt x="5347716" y="758952"/>
                  </a:lnTo>
                  <a:lnTo>
                    <a:pt x="5221224" y="758952"/>
                  </a:lnTo>
                  <a:lnTo>
                    <a:pt x="5221224" y="657479"/>
                  </a:lnTo>
                  <a:lnTo>
                    <a:pt x="10189464" y="657479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DBC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8615" y="2505455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9"/>
                  </a:moveTo>
                  <a:lnTo>
                    <a:pt x="5221224" y="657479"/>
                  </a:lnTo>
                  <a:lnTo>
                    <a:pt x="5221224" y="758952"/>
                  </a:lnTo>
                  <a:lnTo>
                    <a:pt x="5347716" y="758952"/>
                  </a:lnTo>
                  <a:lnTo>
                    <a:pt x="5094732" y="1011936"/>
                  </a:lnTo>
                  <a:lnTo>
                    <a:pt x="4841748" y="758952"/>
                  </a:lnTo>
                  <a:lnTo>
                    <a:pt x="4968240" y="758952"/>
                  </a:lnTo>
                  <a:lnTo>
                    <a:pt x="4968240" y="657479"/>
                  </a:lnTo>
                  <a:lnTo>
                    <a:pt x="0" y="657479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18615" y="1502663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8"/>
                  </a:lnTo>
                  <a:lnTo>
                    <a:pt x="4968240" y="657478"/>
                  </a:lnTo>
                  <a:lnTo>
                    <a:pt x="4968240" y="758951"/>
                  </a:lnTo>
                  <a:lnTo>
                    <a:pt x="4841748" y="758951"/>
                  </a:lnTo>
                  <a:lnTo>
                    <a:pt x="5094732" y="1011936"/>
                  </a:lnTo>
                  <a:lnTo>
                    <a:pt x="5347716" y="758951"/>
                  </a:lnTo>
                  <a:lnTo>
                    <a:pt x="5221224" y="758951"/>
                  </a:lnTo>
                  <a:lnTo>
                    <a:pt x="5221224" y="657478"/>
                  </a:lnTo>
                  <a:lnTo>
                    <a:pt x="10189464" y="65747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44C1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18615" y="1502663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8"/>
                  </a:moveTo>
                  <a:lnTo>
                    <a:pt x="5221224" y="657478"/>
                  </a:lnTo>
                  <a:lnTo>
                    <a:pt x="5221224" y="758951"/>
                  </a:lnTo>
                  <a:lnTo>
                    <a:pt x="5347716" y="758951"/>
                  </a:lnTo>
                  <a:lnTo>
                    <a:pt x="5094732" y="1011936"/>
                  </a:lnTo>
                  <a:lnTo>
                    <a:pt x="4841748" y="758951"/>
                  </a:lnTo>
                  <a:lnTo>
                    <a:pt x="4968240" y="758951"/>
                  </a:lnTo>
                  <a:lnTo>
                    <a:pt x="4968240" y="657478"/>
                  </a:lnTo>
                  <a:lnTo>
                    <a:pt x="0" y="657478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30807" y="1969477"/>
            <a:ext cx="10171684" cy="45335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300" spc="95" dirty="0">
                <a:solidFill>
                  <a:srgbClr val="FFFFFF"/>
                </a:solidFill>
                <a:latin typeface="Verdana"/>
                <a:cs typeface="Verdana"/>
              </a:rPr>
              <a:t>Проблема</a:t>
            </a:r>
            <a:endParaRPr sz="2300" dirty="0">
              <a:latin typeface="Verdana"/>
              <a:cs typeface="Verdana"/>
            </a:endParaRPr>
          </a:p>
          <a:p>
            <a:pPr marL="3927475" marR="3924935" indent="5715" algn="ctr">
              <a:lnSpc>
                <a:spcPct val="286100"/>
              </a:lnSpc>
            </a:pPr>
            <a:r>
              <a:rPr sz="2300" spc="60" dirty="0" err="1" smtClean="0">
                <a:solidFill>
                  <a:srgbClr val="FFFFFF"/>
                </a:solidFill>
                <a:latin typeface="Verdana"/>
                <a:cs typeface="Verdana"/>
              </a:rPr>
              <a:t>Комментарий</a:t>
            </a:r>
            <a:r>
              <a:rPr sz="2300" spc="6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6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15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300" spc="-6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-5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ици</a:t>
            </a:r>
            <a:r>
              <a:rPr sz="2300" spc="-10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3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30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300" spc="-24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300" spc="1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300" spc="19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endParaRPr sz="2300" dirty="0">
              <a:latin typeface="Verdana"/>
              <a:cs typeface="Verdana"/>
            </a:endParaRPr>
          </a:p>
          <a:p>
            <a:pPr marL="1330325" marR="1329055" algn="ctr">
              <a:lnSpc>
                <a:spcPts val="7900"/>
              </a:lnSpc>
              <a:spcBef>
                <a:spcPts val="915"/>
              </a:spcBef>
            </a:pPr>
            <a:r>
              <a:rPr sz="2300" spc="180" dirty="0">
                <a:solidFill>
                  <a:srgbClr val="FFFF00"/>
                </a:solidFill>
                <a:latin typeface="Verdana"/>
                <a:cs typeface="Verdana"/>
              </a:rPr>
              <a:t>О</a:t>
            </a:r>
            <a:r>
              <a:rPr sz="2300" spc="100" dirty="0">
                <a:solidFill>
                  <a:srgbClr val="FFFF00"/>
                </a:solidFill>
                <a:latin typeface="Verdana"/>
                <a:cs typeface="Verdana"/>
              </a:rPr>
              <a:t>бос</a:t>
            </a:r>
            <a:r>
              <a:rPr sz="2300" spc="95" dirty="0">
                <a:solidFill>
                  <a:srgbClr val="FFFF00"/>
                </a:solidFill>
                <a:latin typeface="Verdana"/>
                <a:cs typeface="Verdana"/>
              </a:rPr>
              <a:t>н</a:t>
            </a:r>
            <a:r>
              <a:rPr sz="2300" spc="5" dirty="0">
                <a:solidFill>
                  <a:srgbClr val="FFFF00"/>
                </a:solidFill>
                <a:latin typeface="Verdana"/>
                <a:cs typeface="Verdana"/>
              </a:rPr>
              <a:t>ов</a:t>
            </a:r>
            <a:r>
              <a:rPr sz="2300" spc="15" dirty="0">
                <a:solidFill>
                  <a:srgbClr val="FFFF00"/>
                </a:solidFill>
                <a:latin typeface="Verdana"/>
                <a:cs typeface="Verdana"/>
              </a:rPr>
              <a:t>а</a:t>
            </a:r>
            <a:r>
              <a:rPr sz="2300" spc="-100" dirty="0">
                <a:solidFill>
                  <a:srgbClr val="FFFF00"/>
                </a:solidFill>
                <a:latin typeface="Verdana"/>
                <a:cs typeface="Verdana"/>
              </a:rPr>
              <a:t>н</a:t>
            </a:r>
            <a:r>
              <a:rPr sz="2300" spc="30" dirty="0">
                <a:solidFill>
                  <a:srgbClr val="FFFF00"/>
                </a:solidFill>
                <a:latin typeface="Verdana"/>
                <a:cs typeface="Verdana"/>
              </a:rPr>
              <a:t>и</a:t>
            </a:r>
            <a:r>
              <a:rPr sz="2300" spc="35" dirty="0">
                <a:solidFill>
                  <a:srgbClr val="FFFF00"/>
                </a:solidFill>
                <a:latin typeface="Verdana"/>
                <a:cs typeface="Verdana"/>
              </a:rPr>
              <a:t>е</a:t>
            </a:r>
            <a:r>
              <a:rPr sz="23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300" spc="50" dirty="0">
                <a:solidFill>
                  <a:srgbClr val="FFFF00"/>
                </a:solidFill>
                <a:latin typeface="Verdana"/>
                <a:cs typeface="Verdana"/>
              </a:rPr>
              <a:t>сво</a:t>
            </a:r>
            <a:r>
              <a:rPr sz="2300" spc="40" dirty="0">
                <a:solidFill>
                  <a:srgbClr val="FFFF00"/>
                </a:solidFill>
                <a:latin typeface="Verdana"/>
                <a:cs typeface="Verdana"/>
              </a:rPr>
              <a:t>е</a:t>
            </a:r>
            <a:r>
              <a:rPr sz="2300" spc="-250" dirty="0">
                <a:solidFill>
                  <a:srgbClr val="FFFF00"/>
                </a:solidFill>
                <a:latin typeface="Verdana"/>
                <a:cs typeface="Verdana"/>
              </a:rPr>
              <a:t>г</a:t>
            </a:r>
            <a:r>
              <a:rPr sz="2300" spc="110" dirty="0">
                <a:solidFill>
                  <a:srgbClr val="FFFF00"/>
                </a:solidFill>
                <a:latin typeface="Verdana"/>
                <a:cs typeface="Verdana"/>
              </a:rPr>
              <a:t>о</a:t>
            </a:r>
            <a:r>
              <a:rPr sz="2300" spc="-204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300" spc="-85" dirty="0">
                <a:solidFill>
                  <a:srgbClr val="FFFF00"/>
                </a:solidFill>
                <a:latin typeface="Verdana"/>
                <a:cs typeface="Verdana"/>
              </a:rPr>
              <a:t>о</a:t>
            </a:r>
            <a:r>
              <a:rPr sz="2300" spc="-65" dirty="0">
                <a:solidFill>
                  <a:srgbClr val="FFFF00"/>
                </a:solidFill>
                <a:latin typeface="Verdana"/>
                <a:cs typeface="Verdana"/>
              </a:rPr>
              <a:t>т</a:t>
            </a:r>
            <a:r>
              <a:rPr sz="2300" spc="-100" dirty="0">
                <a:solidFill>
                  <a:srgbClr val="FFFF00"/>
                </a:solidFill>
                <a:latin typeface="Verdana"/>
                <a:cs typeface="Verdana"/>
              </a:rPr>
              <a:t>н</a:t>
            </a:r>
            <a:r>
              <a:rPr sz="2300" spc="110" dirty="0">
                <a:solidFill>
                  <a:srgbClr val="FFFF00"/>
                </a:solidFill>
                <a:latin typeface="Verdana"/>
                <a:cs typeface="Verdana"/>
              </a:rPr>
              <a:t>о</a:t>
            </a:r>
            <a:r>
              <a:rPr sz="2300" spc="165" dirty="0">
                <a:solidFill>
                  <a:srgbClr val="FFFF00"/>
                </a:solidFill>
                <a:latin typeface="Verdana"/>
                <a:cs typeface="Verdana"/>
              </a:rPr>
              <a:t>ш</a:t>
            </a:r>
            <a:r>
              <a:rPr sz="2300" spc="114" dirty="0">
                <a:solidFill>
                  <a:srgbClr val="FFFF00"/>
                </a:solidFill>
                <a:latin typeface="Verdana"/>
                <a:cs typeface="Verdana"/>
              </a:rPr>
              <a:t>е</a:t>
            </a:r>
            <a:r>
              <a:rPr sz="2300" spc="-100" dirty="0">
                <a:solidFill>
                  <a:srgbClr val="FFFF00"/>
                </a:solidFill>
                <a:latin typeface="Verdana"/>
                <a:cs typeface="Verdana"/>
              </a:rPr>
              <a:t>н</a:t>
            </a:r>
            <a:r>
              <a:rPr sz="2300" spc="-215" dirty="0">
                <a:solidFill>
                  <a:srgbClr val="FFFF00"/>
                </a:solidFill>
                <a:latin typeface="Verdana"/>
                <a:cs typeface="Verdana"/>
              </a:rPr>
              <a:t>и</a:t>
            </a:r>
            <a:r>
              <a:rPr sz="2300" spc="-200" dirty="0">
                <a:solidFill>
                  <a:srgbClr val="FFFF00"/>
                </a:solidFill>
                <a:latin typeface="Verdana"/>
                <a:cs typeface="Verdana"/>
              </a:rPr>
              <a:t>я</a:t>
            </a:r>
            <a:r>
              <a:rPr sz="23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300" spc="-204" dirty="0">
                <a:solidFill>
                  <a:srgbClr val="FFFF00"/>
                </a:solidFill>
                <a:latin typeface="Verdana"/>
                <a:cs typeface="Verdana"/>
              </a:rPr>
              <a:t>к</a:t>
            </a:r>
            <a:r>
              <a:rPr sz="2300" spc="-1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300" spc="-80" dirty="0">
                <a:solidFill>
                  <a:srgbClr val="FFFF00"/>
                </a:solidFill>
                <a:latin typeface="Verdana"/>
                <a:cs typeface="Verdana"/>
              </a:rPr>
              <a:t>по</a:t>
            </a:r>
            <a:r>
              <a:rPr sz="2300" spc="-65" dirty="0">
                <a:solidFill>
                  <a:srgbClr val="FFFF00"/>
                </a:solidFill>
                <a:latin typeface="Verdana"/>
                <a:cs typeface="Verdana"/>
              </a:rPr>
              <a:t>з</a:t>
            </a:r>
            <a:r>
              <a:rPr sz="2300" spc="-40" dirty="0">
                <a:solidFill>
                  <a:srgbClr val="FFFF00"/>
                </a:solidFill>
                <a:latin typeface="Verdana"/>
                <a:cs typeface="Verdana"/>
              </a:rPr>
              <a:t>ици</a:t>
            </a:r>
            <a:r>
              <a:rPr sz="2300" spc="-35" dirty="0">
                <a:solidFill>
                  <a:srgbClr val="FFFF00"/>
                </a:solidFill>
                <a:latin typeface="Verdana"/>
                <a:cs typeface="Verdana"/>
              </a:rPr>
              <a:t>и</a:t>
            </a:r>
            <a:r>
              <a:rPr sz="23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300" spc="195" dirty="0">
                <a:solidFill>
                  <a:srgbClr val="FFFF00"/>
                </a:solidFill>
                <a:latin typeface="Verdana"/>
                <a:cs typeface="Verdana"/>
              </a:rPr>
              <a:t>а</a:t>
            </a:r>
            <a:r>
              <a:rPr sz="2300" spc="-300" dirty="0">
                <a:solidFill>
                  <a:srgbClr val="FFFF00"/>
                </a:solidFill>
                <a:latin typeface="Verdana"/>
                <a:cs typeface="Verdana"/>
              </a:rPr>
              <a:t>в</a:t>
            </a:r>
            <a:r>
              <a:rPr sz="2300" spc="-245" dirty="0">
                <a:solidFill>
                  <a:srgbClr val="FFFF00"/>
                </a:solidFill>
                <a:latin typeface="Verdana"/>
                <a:cs typeface="Verdana"/>
              </a:rPr>
              <a:t>т</a:t>
            </a:r>
            <a:r>
              <a:rPr sz="2300" spc="120" dirty="0">
                <a:solidFill>
                  <a:srgbClr val="FFFF00"/>
                </a:solidFill>
                <a:latin typeface="Verdana"/>
                <a:cs typeface="Verdana"/>
              </a:rPr>
              <a:t>о</a:t>
            </a:r>
            <a:r>
              <a:rPr sz="2300" spc="114" dirty="0">
                <a:solidFill>
                  <a:srgbClr val="FFFF00"/>
                </a:solidFill>
                <a:latin typeface="Verdana"/>
                <a:cs typeface="Verdana"/>
              </a:rPr>
              <a:t>р</a:t>
            </a:r>
            <a:r>
              <a:rPr sz="2300" spc="135" dirty="0">
                <a:solidFill>
                  <a:srgbClr val="FFFF00"/>
                </a:solidFill>
                <a:latin typeface="Verdana"/>
                <a:cs typeface="Verdana"/>
              </a:rPr>
              <a:t>а  </a:t>
            </a:r>
            <a:r>
              <a:rPr sz="2300" spc="-80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300" spc="2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110" dirty="0">
                <a:solidFill>
                  <a:srgbClr val="FFFFFF"/>
                </a:solidFill>
                <a:latin typeface="Verdana"/>
                <a:cs typeface="Verdana"/>
              </a:rPr>
              <a:t>кл</a:t>
            </a:r>
            <a:r>
              <a:rPr sz="2300" spc="-160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3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300" spc="3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254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15" dirty="0">
                <a:solidFill>
                  <a:srgbClr val="FFFFFF"/>
                </a:solidFill>
                <a:latin typeface="Verdana"/>
                <a:cs typeface="Verdana"/>
              </a:rPr>
              <a:t>сли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20" dirty="0">
                <a:solidFill>
                  <a:srgbClr val="FFFFFF"/>
                </a:solidFill>
                <a:latin typeface="Verdana"/>
                <a:cs typeface="Verdana"/>
              </a:rPr>
              <a:t>обх</a:t>
            </a:r>
            <a:r>
              <a:rPr sz="2300" spc="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05" dirty="0">
                <a:solidFill>
                  <a:srgbClr val="FFFFFF"/>
                </a:solidFill>
                <a:latin typeface="Verdana"/>
                <a:cs typeface="Verdana"/>
              </a:rPr>
              <a:t>дим</a:t>
            </a:r>
            <a:r>
              <a:rPr sz="2300" spc="-45" dirty="0">
                <a:solidFill>
                  <a:srgbClr val="FFFFFF"/>
                </a:solidFill>
                <a:latin typeface="Verdana"/>
                <a:cs typeface="Verdana"/>
              </a:rPr>
              <a:t>о)</a:t>
            </a:r>
            <a:endParaRPr sz="23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893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такое обоснование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Обоснование </a:t>
            </a:r>
            <a:r>
              <a:rPr lang="ru-RU" dirty="0"/>
              <a:t>- это </a:t>
            </a:r>
            <a:r>
              <a:rPr lang="ru-RU" dirty="0">
                <a:solidFill>
                  <a:srgbClr val="FF0000"/>
                </a:solidFill>
              </a:rPr>
              <a:t>подтверждение</a:t>
            </a:r>
            <a:r>
              <a:rPr lang="ru-RU" dirty="0"/>
              <a:t> истинности высказывания (тезиса), приведение убедительных </a:t>
            </a:r>
            <a:r>
              <a:rPr lang="ru-RU" dirty="0">
                <a:solidFill>
                  <a:srgbClr val="FF0000"/>
                </a:solidFill>
              </a:rPr>
              <a:t>аргументов</a:t>
            </a:r>
            <a:r>
              <a:rPr lang="ru-RU" dirty="0"/>
              <a:t> или доводов, которые позволяют согласиться с высказыванием (тезисом). </a:t>
            </a:r>
            <a:endParaRPr lang="ru-RU" dirty="0" smtClean="0"/>
          </a:p>
          <a:p>
            <a:r>
              <a:rPr lang="ru-RU" dirty="0" smtClean="0"/>
              <a:t>Обосновать </a:t>
            </a:r>
            <a:r>
              <a:rPr lang="ru-RU" dirty="0"/>
              <a:t>какое-либо суждение означает привести другие, логически связанные с ним и подтверждающие его суждения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объяснение, </a:t>
            </a:r>
            <a:r>
              <a:rPr lang="ru-RU" dirty="0">
                <a:solidFill>
                  <a:srgbClr val="FF0000"/>
                </a:solidFill>
              </a:rPr>
              <a:t>почему вы соглашаетесь или не соглашаетесь с автором</a:t>
            </a:r>
            <a:r>
              <a:rPr lang="ru-RU" dirty="0"/>
              <a:t>, развитие, дополнение, расширение, но </a:t>
            </a:r>
            <a:r>
              <a:rPr lang="ru-RU" dirty="0">
                <a:solidFill>
                  <a:srgbClr val="FF0000"/>
                </a:solidFill>
              </a:rPr>
              <a:t>не повтор авторской позиции</a:t>
            </a:r>
            <a:r>
              <a:rPr lang="ru-RU" dirty="0"/>
              <a:t>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240633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</a:t>
            </a:r>
            <a:r>
              <a:rPr lang="ru-RU" b="1" dirty="0"/>
              <a:t>обоснования: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0392"/>
            <a:ext cx="10515600" cy="4774223"/>
          </a:xfrm>
        </p:spPr>
        <p:txBody>
          <a:bodyPr>
            <a:normAutofit/>
          </a:bodyPr>
          <a:lstStyle/>
          <a:p>
            <a:r>
              <a:rPr lang="ru-RU" dirty="0" smtClean="0"/>
              <a:t>Доказательство</a:t>
            </a:r>
            <a:endParaRPr lang="ru-RU" dirty="0"/>
          </a:p>
          <a:p>
            <a:r>
              <a:rPr lang="ru-RU" dirty="0"/>
              <a:t>Опровержение</a:t>
            </a:r>
          </a:p>
          <a:p>
            <a:r>
              <a:rPr lang="ru-RU" dirty="0"/>
              <a:t>Подтверждение</a:t>
            </a:r>
          </a:p>
          <a:p>
            <a:r>
              <a:rPr lang="ru-RU" dirty="0"/>
              <a:t>Объяснение</a:t>
            </a:r>
          </a:p>
          <a:p>
            <a:r>
              <a:rPr lang="ru-RU" dirty="0"/>
              <a:t>Интерпретация</a:t>
            </a:r>
          </a:p>
          <a:p>
            <a:r>
              <a:rPr lang="ru-RU" dirty="0"/>
              <a:t>Определение</a:t>
            </a:r>
          </a:p>
          <a:p>
            <a:r>
              <a:rPr lang="ru-RU" dirty="0"/>
              <a:t>Оправдание 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СМОТРИ РАЗДАТОЧНЫЙ МАТЕРИАЛ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7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Оценивание комментария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04300"/>
              </p:ext>
            </p:extLst>
          </p:nvPr>
        </p:nvGraphicFramePr>
        <p:xfrm>
          <a:off x="1574385" y="1473932"/>
          <a:ext cx="8730201" cy="5025463"/>
        </p:xfrm>
        <a:graphic>
          <a:graphicData uri="http://schemas.openxmlformats.org/drawingml/2006/table">
            <a:tbl>
              <a:tblPr/>
              <a:tblGrid>
                <a:gridCol w="535769">
                  <a:extLst>
                    <a:ext uri="{9D8B030D-6E8A-4147-A177-3AD203B41FA5}">
                      <a16:colId xmlns:a16="http://schemas.microsoft.com/office/drawing/2014/main" val="3225855798"/>
                    </a:ext>
                  </a:extLst>
                </a:gridCol>
                <a:gridCol w="7341577">
                  <a:extLst>
                    <a:ext uri="{9D8B030D-6E8A-4147-A177-3AD203B41FA5}">
                      <a16:colId xmlns:a16="http://schemas.microsoft.com/office/drawing/2014/main" val="3845664041"/>
                    </a:ext>
                  </a:extLst>
                </a:gridCol>
                <a:gridCol w="852855">
                  <a:extLst>
                    <a:ext uri="{9D8B030D-6E8A-4147-A177-3AD203B41FA5}">
                      <a16:colId xmlns:a16="http://schemas.microsoft.com/office/drawing/2014/main" val="3898796562"/>
                    </a:ext>
                  </a:extLst>
                </a:gridCol>
              </a:tblGrid>
              <a:tr h="236282">
                <a:tc>
                  <a:txBody>
                    <a:bodyPr/>
                    <a:lstStyle/>
                    <a:p>
                      <a:pPr fontAlgn="t"/>
                      <a:r>
                        <a:rPr lang="ru-RU" sz="1800" b="1">
                          <a:effectLst/>
                        </a:rPr>
                        <a:t>К4</a:t>
                      </a:r>
                      <a:endParaRPr lang="ru-RU" sz="1800">
                        <a:effectLst/>
                      </a:endParaRP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800" b="1">
                          <a:effectLst/>
                        </a:rPr>
                        <a:t>Отношение к позиции автора по проблеме исходного текста</a:t>
                      </a:r>
                      <a:endParaRPr lang="ru-RU" sz="1800">
                        <a:effectLst/>
                      </a:endParaRP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15346"/>
                  </a:ext>
                </a:extLst>
              </a:tr>
              <a:tr h="587051">
                <a:tc rowSpan="2"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fontAlgn="t"/>
                      <a:r>
                        <a:rPr lang="ru-RU" sz="1800">
                          <a:effectLst/>
                        </a:rPr>
                        <a:t> </a:t>
                      </a: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Отношение к позиции автора (рассказчика) исходного текста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сформулировано и обосновано</a:t>
                      </a: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1</a:t>
                      </a: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11498"/>
                  </a:ext>
                </a:extLst>
              </a:tr>
              <a:tr h="4094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Отношение к позиции автора (рассказчика) исходного текста не сформулировано и не обосновано.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ИЛИ</a:t>
                      </a:r>
                      <a:endParaRPr lang="ru-RU" sz="1800" dirty="0">
                        <a:effectLst/>
                      </a:endParaRPr>
                    </a:p>
                    <a:p>
                      <a:pPr fontAlgn="t"/>
                      <a:r>
                        <a:rPr lang="ru-RU" sz="1800" dirty="0">
                          <a:effectLst/>
                        </a:rPr>
                        <a:t>Формулировка и обоснование отношения к позиции автора (рассказчика) исходного текста не соответствуют проблеме исходного текста.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b="1" dirty="0">
                          <a:effectLst/>
                        </a:rPr>
                        <a:t>ИЛИ</a:t>
                      </a:r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Отношение экзаменуемого заявлено лишь формально (например, «Я согласен / не согласен с автором»).</a:t>
                      </a:r>
                    </a:p>
                    <a:p>
                      <a:pPr fontAlgn="t"/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b="1" u="sng" dirty="0">
                          <a:effectLst/>
                        </a:rPr>
                        <a:t>Указание к оцениванию</a:t>
                      </a:r>
                      <a:r>
                        <a:rPr lang="ru-RU" sz="1800" b="1" dirty="0">
                          <a:effectLst/>
                        </a:rPr>
                        <a:t>. Обоснование должно включать пример-аргумент, источником для которого служит жизненный,  читательский  или  историко-культурный опыт экзаменуемого</a:t>
                      </a:r>
                      <a:endParaRPr lang="ru-RU" sz="1800" dirty="0">
                        <a:effectLst/>
                      </a:endParaRP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0</a:t>
                      </a:r>
                    </a:p>
                    <a:p>
                      <a:pPr fontAlgn="t"/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</a:txBody>
                  <a:tcPr marL="26940" marR="26940" marT="26940" marB="26940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65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69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678" y="365886"/>
            <a:ext cx="59347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4000" b="1" spc="-5" dirty="0" smtClean="0">
                <a:solidFill>
                  <a:srgbClr val="30521B"/>
                </a:solidFill>
                <a:latin typeface="Calibri"/>
                <a:cs typeface="Calibri"/>
              </a:rPr>
              <a:t>Структура</a:t>
            </a:r>
            <a:r>
              <a:rPr sz="4000" b="1" spc="-100" dirty="0" smtClean="0">
                <a:solidFill>
                  <a:srgbClr val="30521B"/>
                </a:solidFill>
                <a:latin typeface="Calibri"/>
                <a:cs typeface="Calibri"/>
              </a:rPr>
              <a:t> </a:t>
            </a:r>
            <a:r>
              <a:rPr lang="ru-RU" sz="4000" b="1" spc="-5" dirty="0" smtClean="0">
                <a:solidFill>
                  <a:srgbClr val="30521B"/>
                </a:solidFill>
                <a:latin typeface="Calibri"/>
                <a:cs typeface="Calibri"/>
              </a:rPr>
              <a:t>обоснования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8216" y="1002791"/>
            <a:ext cx="4961822" cy="2643031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369570" rIns="0" bIns="0" rtlCol="0">
            <a:spAutoFit/>
          </a:bodyPr>
          <a:lstStyle/>
          <a:p>
            <a:pPr marL="526415" marR="520700" indent="408305" algn="ctr">
              <a:lnSpc>
                <a:spcPts val="3650"/>
              </a:lnSpc>
              <a:spcBef>
                <a:spcPts val="2910"/>
              </a:spcBef>
            </a:pPr>
            <a:endParaRPr lang="ru-RU" sz="3300" spc="-29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marL="526415" marR="520700" indent="408305" algn="ctr">
              <a:lnSpc>
                <a:spcPts val="3650"/>
              </a:lnSpc>
              <a:spcBef>
                <a:spcPts val="2910"/>
              </a:spcBef>
            </a:pPr>
            <a:r>
              <a:rPr lang="ru-RU" sz="3300" spc="-290" dirty="0" smtClean="0">
                <a:solidFill>
                  <a:srgbClr val="FFFFFF"/>
                </a:solidFill>
                <a:latin typeface="Verdana"/>
                <a:cs typeface="Verdana"/>
              </a:rPr>
              <a:t>Выражение согласия/несогласия с автором</a:t>
            </a:r>
            <a:endParaRPr sz="33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7023" y="1002791"/>
            <a:ext cx="5628485" cy="2745623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369570" rIns="0" bIns="0" rtlCol="0">
            <a:spAutoFit/>
          </a:bodyPr>
          <a:lstStyle/>
          <a:p>
            <a:pPr marL="527050" marR="520065" indent="411480" algn="ctr">
              <a:lnSpc>
                <a:spcPts val="3650"/>
              </a:lnSpc>
              <a:spcBef>
                <a:spcPts val="2910"/>
              </a:spcBef>
            </a:pPr>
            <a:r>
              <a:rPr lang="ru-RU" sz="3300" spc="-150" dirty="0" smtClean="0">
                <a:solidFill>
                  <a:srgbClr val="FFFFFF"/>
                </a:solidFill>
                <a:latin typeface="Verdana"/>
                <a:cs typeface="Verdana"/>
              </a:rPr>
              <a:t>Тезис (позиция ученика в отдельном предложении): почему согласен с позицией автора?</a:t>
            </a:r>
            <a:endParaRPr sz="33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8435" y="5736985"/>
            <a:ext cx="2783205" cy="581569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2540" algn="ctr">
              <a:lnSpc>
                <a:spcPts val="3804"/>
              </a:lnSpc>
              <a:spcBef>
                <a:spcPts val="735"/>
              </a:spcBef>
            </a:pPr>
            <a:r>
              <a:rPr lang="ru-RU" sz="3300" spc="-45" dirty="0" smtClean="0">
                <a:solidFill>
                  <a:srgbClr val="FFFFFF"/>
                </a:solidFill>
                <a:latin typeface="Verdana"/>
                <a:cs typeface="Verdana"/>
              </a:rPr>
              <a:t>Вывод</a:t>
            </a:r>
            <a:endParaRPr sz="3300" dirty="0">
              <a:latin typeface="Verdana"/>
              <a:cs typeface="Verdana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696915" y="3837747"/>
            <a:ext cx="8264770" cy="1796646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369570" rIns="0" bIns="0" rtlCol="0">
            <a:spAutoFit/>
          </a:bodyPr>
          <a:lstStyle/>
          <a:p>
            <a:pPr marL="526415" marR="520700" indent="408305" algn="ctr">
              <a:lnSpc>
                <a:spcPts val="3650"/>
              </a:lnSpc>
              <a:spcBef>
                <a:spcPts val="2910"/>
              </a:spcBef>
            </a:pPr>
            <a:r>
              <a:rPr lang="ru-RU" sz="3300" spc="-290" dirty="0" smtClean="0">
                <a:solidFill>
                  <a:srgbClr val="FFFFFF"/>
                </a:solidFill>
                <a:latin typeface="Verdana"/>
                <a:cs typeface="Verdana"/>
              </a:rPr>
              <a:t>Пример-аргумент, </a:t>
            </a:r>
            <a:r>
              <a:rPr lang="ru-RU" sz="3300" spc="-290" dirty="0" smtClean="0">
                <a:solidFill>
                  <a:srgbClr val="FFFFFF"/>
                </a:solidFill>
                <a:latin typeface="Verdana"/>
                <a:cs typeface="Verdana"/>
              </a:rPr>
              <a:t>подтверждающий вашу точку зрения (тезис)</a:t>
            </a:r>
            <a:endParaRPr sz="33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74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Фразы для согласия с автором: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Я </a:t>
            </a:r>
            <a:r>
              <a:rPr lang="ru-RU" i="1" dirty="0"/>
              <a:t>согласен с автором.</a:t>
            </a:r>
            <a:endParaRPr lang="ru-RU" dirty="0"/>
          </a:p>
          <a:p>
            <a:r>
              <a:rPr lang="ru-RU" i="1" dirty="0" smtClean="0"/>
              <a:t>Я </a:t>
            </a:r>
            <a:r>
              <a:rPr lang="ru-RU" i="1" dirty="0"/>
              <a:t>полностью разделяю позицию автора.</a:t>
            </a:r>
            <a:endParaRPr lang="ru-RU" dirty="0"/>
          </a:p>
          <a:p>
            <a:r>
              <a:rPr lang="ru-RU" i="1" dirty="0"/>
              <a:t>Трудно не согласиться с автором в этом вопросе.</a:t>
            </a:r>
            <a:endParaRPr lang="ru-RU" dirty="0"/>
          </a:p>
          <a:p>
            <a:r>
              <a:rPr lang="ru-RU" i="1" dirty="0"/>
              <a:t>Невозможно не согласиться с </a:t>
            </a:r>
            <a:r>
              <a:rPr lang="ru-RU" i="1" dirty="0" smtClean="0"/>
              <a:t>автором.</a:t>
            </a:r>
            <a:endParaRPr lang="ru-RU" dirty="0"/>
          </a:p>
          <a:p>
            <a:r>
              <a:rPr lang="ru-RU" i="1" dirty="0"/>
              <a:t>Моя позиция совпадает с позицией автора.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Ваша </a:t>
            </a:r>
            <a:r>
              <a:rPr lang="ru-RU" b="1" dirty="0">
                <a:solidFill>
                  <a:srgbClr val="FF0000"/>
                </a:solidFill>
              </a:rPr>
              <a:t>позиция, даже если она совпадает с авторской, должна быть сформулирована в отдельном предложении.</a:t>
            </a:r>
            <a:r>
              <a:rPr lang="ru-RU" b="1" dirty="0"/>
              <a:t> 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: </a:t>
            </a:r>
            <a:r>
              <a:rPr lang="ru-RU" i="1" dirty="0"/>
              <a:t>«Таким образом, автор </a:t>
            </a:r>
            <a:r>
              <a:rPr lang="ru-RU" i="1" dirty="0" smtClean="0"/>
              <a:t>говорит, </a:t>
            </a:r>
            <a:r>
              <a:rPr lang="ru-RU" i="1" dirty="0"/>
              <a:t>что природа уже давно нуждается в помощи каждого из нас. Я полностью согласен с автором и </a:t>
            </a:r>
            <a:r>
              <a:rPr lang="ru-RU" b="1" i="1" dirty="0">
                <a:solidFill>
                  <a:srgbClr val="FF0000"/>
                </a:solidFill>
              </a:rPr>
              <a:t>тоже считаю, что человечество должно пересмотреть своё потребительское отношение к природе</a:t>
            </a:r>
            <a:r>
              <a:rPr lang="ru-RU" i="1" dirty="0">
                <a:solidFill>
                  <a:srgbClr val="FF0000"/>
                </a:solidFill>
              </a:rPr>
              <a:t>».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255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917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Тема Office</vt:lpstr>
      <vt:lpstr>   Задание 27.  Обоснование собственного мнения. </vt:lpstr>
      <vt:lpstr>Р.А. Дощинский и др.</vt:lpstr>
      <vt:lpstr>27 </vt:lpstr>
      <vt:lpstr>Место обоснования в композиции сочинения</vt:lpstr>
      <vt:lpstr>Что такое обоснование</vt:lpstr>
      <vt:lpstr>Виды обоснования:  </vt:lpstr>
      <vt:lpstr>Оценивание комментария</vt:lpstr>
      <vt:lpstr>Структура обоснования</vt:lpstr>
      <vt:lpstr>Фразы для согласия с автором: </vt:lpstr>
      <vt:lpstr>Виды аргументов (сайт ФИПИ)</vt:lpstr>
      <vt:lpstr>Анализ текста</vt:lpstr>
      <vt:lpstr>Проблема-комментарий-связь</vt:lpstr>
      <vt:lpstr>Позиция автора-обоснование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27.  Комментарий проблемы: алгоритм написания и критерии оценивания.</dc:title>
  <dc:creator>User</dc:creator>
  <cp:lastModifiedBy>User</cp:lastModifiedBy>
  <cp:revision>17</cp:revision>
  <dcterms:created xsi:type="dcterms:W3CDTF">2023-11-15T08:04:37Z</dcterms:created>
  <dcterms:modified xsi:type="dcterms:W3CDTF">2024-02-14T09:16:49Z</dcterms:modified>
</cp:coreProperties>
</file>