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8433D81-383B-4879-99CC-ABF241641C6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583ACB6-DBC8-4C9C-B5A8-E2B6F079730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C3004A6-39C9-4A41-8C51-54992A5C9B8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511897F-8D0E-4D64-8300-69FD44591A8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700A8EF-EC49-40F1-B958-A502E9E28AA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8B45DC1-C515-4A3D-A885-019896B6F53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E8AC186-F61C-4104-AC47-5E0ED53D440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4BEC2BA-891A-4333-A85B-6C8962C0B24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D979987-974A-44D3-A35D-AE92F7D41C6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877335D-AA25-484C-A504-1EE8DFA4ECE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45D7149-D66B-41EE-82D8-0A433A7B2BF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9E8E31C-5FF2-4F9D-8EF6-94575E52741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CEBDBE5-4DF5-4922-8450-02F9BA707C0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9E723B9-BA9F-404B-B544-9FB3E0964B5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2478D5F-AA73-4531-BAF2-176082577A1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3ACEA53-AB83-4C15-B860-84C9EF4986F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42B6235-493C-490A-830D-8ACF042F515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63C691E-303E-46A5-99BF-404CEA2581C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DBF1FD7-332E-4EEE-B7BB-949A660CBF4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4DF740F-791E-4768-BD4F-9F212886624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C86FBE3-C3C9-4E99-A7ED-0D266E3F921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38B114D-6D98-4C74-826D-59525B6D549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743AADE-EF44-45DF-9803-C95961DFBA1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14B8BC-3721-411D-A55F-8D1527C4932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4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>
                <a:gd name="textAreaLeft" fmla="*/ 0 w 100440"/>
                <a:gd name="textAreaRight" fmla="*/ 100800 w 100440"/>
                <a:gd name="textAreaTop" fmla="*/ 0 h 625680"/>
                <a:gd name="textAreaBottom" fmla="*/ 626040 h 625680"/>
              </a:gdLst>
              <a:ahLst/>
              <a:cxn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>
                <a:gd name="textAreaLeft" fmla="*/ 0 w 646200"/>
                <a:gd name="textAreaRight" fmla="*/ 646560 w 646200"/>
                <a:gd name="textAreaTop" fmla="*/ 0 h 2322000"/>
                <a:gd name="textAreaBottom" fmla="*/ 2322360 h 2322000"/>
              </a:gdLst>
              <a:ahLst/>
              <a:cxn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>
                <a:gd name="textAreaLeft" fmla="*/ 0 w 609120"/>
                <a:gd name="textAreaRight" fmla="*/ 609480 w 609120"/>
                <a:gd name="textAreaTop" fmla="*/ 0 h 1419840"/>
                <a:gd name="textAreaBottom" fmla="*/ 1420200 h 1419840"/>
              </a:gdLst>
              <a:ahLst/>
              <a:cxn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>
                <a:gd name="textAreaLeft" fmla="*/ 0 w 171000"/>
                <a:gd name="textAreaRight" fmla="*/ 171360 w 17100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>
                <a:gd name="textAreaLeft" fmla="*/ 0 w 821520"/>
                <a:gd name="textAreaRight" fmla="*/ 821880 w 821520"/>
                <a:gd name="textAreaTop" fmla="*/ 0 h 3328200"/>
                <a:gd name="textAreaBottom" fmla="*/ 3328560 h 3328200"/>
              </a:gdLst>
              <a:ahLst/>
              <a:cxn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>
                <a:gd name="textAreaLeft" fmla="*/ 0 w 105840"/>
                <a:gd name="textAreaRight" fmla="*/ 106200 w 105840"/>
                <a:gd name="textAreaTop" fmla="*/ 0 h 2927520"/>
                <a:gd name="textAreaBottom" fmla="*/ 2927880 h 2927520"/>
              </a:gdLst>
              <a:ahLst/>
              <a:cxn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>
                <a:gd name="textAreaLeft" fmla="*/ 0 w 77760"/>
                <a:gd name="textAreaRight" fmla="*/ 78120 w 77760"/>
                <a:gd name="textAreaTop" fmla="*/ 0 h 493560"/>
                <a:gd name="textAreaBottom" fmla="*/ 493920 h 49356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>
                <a:gd name="textAreaLeft" fmla="*/ 0 w 189720"/>
                <a:gd name="textAreaRight" fmla="*/ 190080 w 189720"/>
                <a:gd name="textAreaTop" fmla="*/ 0 h 1024560"/>
                <a:gd name="textAreaBottom" fmla="*/ 1024920 h 1024560"/>
              </a:gdLst>
              <a:ahLst/>
              <a:cxn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>
                <a:gd name="textAreaLeft" fmla="*/ 0 w 2075760"/>
                <a:gd name="textAreaRight" fmla="*/ 2076120 w 2075760"/>
                <a:gd name="textAreaTop" fmla="*/ 0 h 4047840"/>
                <a:gd name="textAreaBottom" fmla="*/ 4048200 h 4047840"/>
              </a:gdLst>
              <a:ahLst/>
              <a:cxn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>
                <a:gd name="textAreaLeft" fmla="*/ 0 w 161640"/>
                <a:gd name="textAreaRight" fmla="*/ 162000 w 161640"/>
                <a:gd name="textAreaTop" fmla="*/ 0 h 336960"/>
                <a:gd name="textAreaBottom" fmla="*/ 337320 h 336960"/>
              </a:gdLst>
              <a:ahLst/>
              <a:cxn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>
                <a:gd name="textAreaLeft" fmla="*/ 0 w 37080"/>
                <a:gd name="textAreaRight" fmla="*/ 37440 w 37080"/>
                <a:gd name="textAreaTop" fmla="*/ 0 h 221400"/>
                <a:gd name="textAreaBottom" fmla="*/ 221760 h 22140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>
                <a:gd name="textAreaLeft" fmla="*/ 0 w 238320"/>
                <a:gd name="textAreaRight" fmla="*/ 238680 w 238320"/>
                <a:gd name="textAreaTop" fmla="*/ 0 h 622080"/>
                <a:gd name="textAreaBottom" fmla="*/ 622440 h 622080"/>
              </a:gdLst>
              <a:ahLst/>
              <a:cxn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3" name="Group 9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Freeform 27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>
                <a:gd name="textAreaLeft" fmla="*/ 0 w 493920"/>
                <a:gd name="textAreaRight" fmla="*/ 494280 w 493920"/>
                <a:gd name="textAreaTop" fmla="*/ 0 h 4400640"/>
                <a:gd name="textAreaBottom" fmla="*/ 4401000 h 4400640"/>
              </a:gdLst>
              <a:ahLst/>
              <a:cxn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>
                <a:gd name="textAreaLeft" fmla="*/ 0 w 423000"/>
                <a:gd name="textAreaRight" fmla="*/ 423360 w 423000"/>
                <a:gd name="textAreaTop" fmla="*/ 0 h 1580400"/>
                <a:gd name="textAreaBottom" fmla="*/ 1580760 h 1580400"/>
              </a:gdLst>
              <a:ahLst/>
              <a:cxn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>
                <a:gd name="textAreaLeft" fmla="*/ 0 w 430560"/>
                <a:gd name="textAreaRight" fmla="*/ 430920 w 430560"/>
                <a:gd name="textAreaTop" fmla="*/ 0 h 990360"/>
                <a:gd name="textAreaBottom" fmla="*/ 990720 h 990360"/>
              </a:gdLst>
              <a:ahLst/>
              <a:cxn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>
                <a:gd name="textAreaLeft" fmla="*/ 0 w 551520"/>
                <a:gd name="textAreaRight" fmla="*/ 551880 w 551520"/>
                <a:gd name="textAreaTop" fmla="*/ 0 h 2235600"/>
                <a:gd name="textAreaBottom" fmla="*/ 2235960 h 2235600"/>
              </a:gdLst>
              <a:ahLst/>
              <a:cxn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>
                <a:gd name="textAreaLeft" fmla="*/ 0 w 173880"/>
                <a:gd name="textAreaRight" fmla="*/ 174240 w 173880"/>
                <a:gd name="textAreaTop" fmla="*/ 0 h 3026880"/>
                <a:gd name="textAreaBottom" fmla="*/ 3027240 h 3026880"/>
              </a:gdLst>
              <a:ahLst/>
              <a:cxn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>
                <a:gd name="textAreaLeft" fmla="*/ 0 w 133920"/>
                <a:gd name="textAreaRight" fmla="*/ 134280 w 133920"/>
                <a:gd name="textAreaTop" fmla="*/ 0 h 281160"/>
                <a:gd name="textAreaBottom" fmla="*/ 281520 h 281160"/>
              </a:gdLst>
              <a:ahLst/>
              <a:cxn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>
                <a:gd name="textAreaLeft" fmla="*/ 0 w 82080"/>
                <a:gd name="textAreaRight" fmla="*/ 82440 w 82080"/>
                <a:gd name="textAreaTop" fmla="*/ 0 h 511200"/>
                <a:gd name="textAreaBottom" fmla="*/ 511560 h 51120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>
                <a:gd name="textAreaLeft" fmla="*/ 0 w 1409760"/>
                <a:gd name="textAreaRight" fmla="*/ 1410120 w 1409760"/>
                <a:gd name="textAreaTop" fmla="*/ 0 h 2716560"/>
                <a:gd name="textAreaBottom" fmla="*/ 2716920 h 2716560"/>
              </a:gdLst>
              <a:ahLst/>
              <a:cxn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>
                <a:gd name="textAreaLeft" fmla="*/ 0 w 120240"/>
                <a:gd name="textAreaRight" fmla="*/ 120600 w 120240"/>
                <a:gd name="textAreaTop" fmla="*/ 0 h 252720"/>
                <a:gd name="textAreaBottom" fmla="*/ 253080 h 252720"/>
              </a:gdLst>
              <a:ahLst/>
              <a:cxn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>
                <a:gd name="textAreaLeft" fmla="*/ 0 w 137520"/>
                <a:gd name="textAreaRight" fmla="*/ 137880 w 137520"/>
                <a:gd name="textAreaTop" fmla="*/ 0 h 673920"/>
                <a:gd name="textAreaBottom" fmla="*/ 674280 h 673920"/>
              </a:gdLst>
              <a:ahLst/>
              <a:cxn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>
                <a:gd name="textAreaLeft" fmla="*/ 0 w 37800"/>
                <a:gd name="textAreaRight" fmla="*/ 38160 w 37800"/>
                <a:gd name="textAreaTop" fmla="*/ 0 h 227520"/>
                <a:gd name="textAreaBottom" fmla="*/ 227880 h 22752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>
                <a:gd name="textAreaLeft" fmla="*/ 0 w 210240"/>
                <a:gd name="textAreaRight" fmla="*/ 210600 w 210240"/>
                <a:gd name="textAreaTop" fmla="*/ 0 h 530280"/>
                <a:gd name="textAreaBottom" fmla="*/ 530640 h 530280"/>
              </a:gdLst>
              <a:ahLst/>
              <a:cxn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54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Образец заголовка</a:t>
            </a:r>
            <a:endParaRPr lang="en-US" sz="5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dt" idx="1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ru-RU" sz="900" b="0" strike="noStrike" spc="-1">
                <a:solidFill>
                  <a:schemeClr val="dk1">
                    <a:tint val="75000"/>
                  </a:schemeClr>
                </a:solidFill>
                <a:latin typeface="Century Gothic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lang="ru-RU" sz="900" b="0" strike="noStrike" spc="-1">
                <a:solidFill>
                  <a:schemeClr val="dk1">
                    <a:tint val="75000"/>
                  </a:schemeClr>
                </a:solidFill>
                <a:latin typeface="Century Gothic"/>
              </a:rPr>
              <a:t>&lt;дата/время&gt;</a:t>
            </a:r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ftr" idx="2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0" name="Freeform 6"/>
          <p:cNvSpPr/>
          <p:nvPr/>
        </p:nvSpPr>
        <p:spPr>
          <a:xfrm>
            <a:off x="0" y="4323960"/>
            <a:ext cx="1744200" cy="778320"/>
          </a:xfrm>
          <a:custGeom>
            <a:avLst/>
            <a:gdLst>
              <a:gd name="textAreaLeft" fmla="*/ 0 w 1744200"/>
              <a:gd name="textAreaRight" fmla="*/ 1744560 w 1744200"/>
              <a:gd name="textAreaTop" fmla="*/ 0 h 778320"/>
              <a:gd name="textAreaBottom" fmla="*/ 778680 h 778320"/>
            </a:gdLst>
            <a:ahLst/>
            <a:cxnLst/>
            <a:rect l="textAreaLeft" t="textAreaTop" r="textAreaRight" b="textAreaBottom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sldNum" idx="3"/>
          </p:nvPr>
        </p:nvSpPr>
        <p:spPr>
          <a:xfrm>
            <a:off x="531720" y="4529520"/>
            <a:ext cx="779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ru-RU" sz="2000" b="0" strike="noStrike" spc="-1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D2740050-B94D-4B56-AF91-F42645A3B561}" type="slidenum">
              <a:rPr lang="ru-RU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ru-RU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>
                <a:gd name="textAreaLeft" fmla="*/ 0 w 100440"/>
                <a:gd name="textAreaRight" fmla="*/ 100800 w 100440"/>
                <a:gd name="textAreaTop" fmla="*/ 0 h 625680"/>
                <a:gd name="textAreaBottom" fmla="*/ 626040 h 625680"/>
              </a:gdLst>
              <a:ahLst/>
              <a:cxn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1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>
                <a:gd name="textAreaLeft" fmla="*/ 0 w 646200"/>
                <a:gd name="textAreaRight" fmla="*/ 646560 w 646200"/>
                <a:gd name="textAreaTop" fmla="*/ 0 h 2322000"/>
                <a:gd name="textAreaBottom" fmla="*/ 2322360 h 2322000"/>
              </a:gdLst>
              <a:ahLst/>
              <a:cxn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>
                <a:gd name="textAreaLeft" fmla="*/ 0 w 609120"/>
                <a:gd name="textAreaRight" fmla="*/ 609480 w 609120"/>
                <a:gd name="textAreaTop" fmla="*/ 0 h 1419840"/>
                <a:gd name="textAreaBottom" fmla="*/ 1420200 h 1419840"/>
              </a:gdLst>
              <a:ahLst/>
              <a:cxn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>
                <a:gd name="textAreaLeft" fmla="*/ 0 w 171000"/>
                <a:gd name="textAreaRight" fmla="*/ 171360 w 17100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>
                <a:gd name="textAreaLeft" fmla="*/ 0 w 821520"/>
                <a:gd name="textAreaRight" fmla="*/ 821880 w 821520"/>
                <a:gd name="textAreaTop" fmla="*/ 0 h 3328200"/>
                <a:gd name="textAreaBottom" fmla="*/ 3328560 h 3328200"/>
              </a:gdLst>
              <a:ahLst/>
              <a:cxn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>
                <a:gd name="textAreaLeft" fmla="*/ 0 w 105840"/>
                <a:gd name="textAreaRight" fmla="*/ 106200 w 105840"/>
                <a:gd name="textAreaTop" fmla="*/ 0 h 2927520"/>
                <a:gd name="textAreaBottom" fmla="*/ 2927880 h 2927520"/>
              </a:gdLst>
              <a:ahLst/>
              <a:cxn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>
                <a:gd name="textAreaLeft" fmla="*/ 0 w 77760"/>
                <a:gd name="textAreaRight" fmla="*/ 78120 w 77760"/>
                <a:gd name="textAreaTop" fmla="*/ 0 h 493560"/>
                <a:gd name="textAreaBottom" fmla="*/ 493920 h 49356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7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>
                <a:gd name="textAreaLeft" fmla="*/ 0 w 189720"/>
                <a:gd name="textAreaRight" fmla="*/ 190080 w 189720"/>
                <a:gd name="textAreaTop" fmla="*/ 0 h 1024560"/>
                <a:gd name="textAreaBottom" fmla="*/ 1024920 h 1024560"/>
              </a:gdLst>
              <a:ahLst/>
              <a:cxn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>
                <a:gd name="textAreaLeft" fmla="*/ 0 w 2075760"/>
                <a:gd name="textAreaRight" fmla="*/ 2076120 w 2075760"/>
                <a:gd name="textAreaTop" fmla="*/ 0 h 4047840"/>
                <a:gd name="textAreaBottom" fmla="*/ 4048200 h 4047840"/>
              </a:gdLst>
              <a:ahLst/>
              <a:cxn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>
                <a:gd name="textAreaLeft" fmla="*/ 0 w 161640"/>
                <a:gd name="textAreaRight" fmla="*/ 162000 w 161640"/>
                <a:gd name="textAreaTop" fmla="*/ 0 h 336960"/>
                <a:gd name="textAreaBottom" fmla="*/ 337320 h 336960"/>
              </a:gdLst>
              <a:ahLst/>
              <a:cxn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>
                <a:gd name="textAreaLeft" fmla="*/ 0 w 37080"/>
                <a:gd name="textAreaRight" fmla="*/ 37440 w 37080"/>
                <a:gd name="textAreaTop" fmla="*/ 0 h 221400"/>
                <a:gd name="textAreaBottom" fmla="*/ 221760 h 22140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1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>
                <a:gd name="textAreaLeft" fmla="*/ 0 w 238320"/>
                <a:gd name="textAreaRight" fmla="*/ 238680 w 238320"/>
                <a:gd name="textAreaTop" fmla="*/ 0 h 622080"/>
                <a:gd name="textAreaBottom" fmla="*/ 622440 h 622080"/>
              </a:gdLst>
              <a:ahLst/>
              <a:cxn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2" name="Group 9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Freeform 27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>
                <a:gd name="textAreaLeft" fmla="*/ 0 w 493920"/>
                <a:gd name="textAreaRight" fmla="*/ 494280 w 493920"/>
                <a:gd name="textAreaTop" fmla="*/ 0 h 4400640"/>
                <a:gd name="textAreaBottom" fmla="*/ 4401000 h 4400640"/>
              </a:gdLst>
              <a:ahLst/>
              <a:cxn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>
                <a:gd name="textAreaLeft" fmla="*/ 0 w 423000"/>
                <a:gd name="textAreaRight" fmla="*/ 423360 w 423000"/>
                <a:gd name="textAreaTop" fmla="*/ 0 h 1580400"/>
                <a:gd name="textAreaBottom" fmla="*/ 1580760 h 1580400"/>
              </a:gdLst>
              <a:ahLst/>
              <a:cxn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5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>
                <a:gd name="textAreaLeft" fmla="*/ 0 w 430560"/>
                <a:gd name="textAreaRight" fmla="*/ 430920 w 430560"/>
                <a:gd name="textAreaTop" fmla="*/ 0 h 990360"/>
                <a:gd name="textAreaBottom" fmla="*/ 990720 h 990360"/>
              </a:gdLst>
              <a:ahLst/>
              <a:cxn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6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>
                <a:gd name="textAreaLeft" fmla="*/ 0 w 551520"/>
                <a:gd name="textAreaRight" fmla="*/ 551880 w 551520"/>
                <a:gd name="textAreaTop" fmla="*/ 0 h 2235600"/>
                <a:gd name="textAreaBottom" fmla="*/ 2235960 h 2235600"/>
              </a:gdLst>
              <a:ahLst/>
              <a:cxn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7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>
                <a:gd name="textAreaLeft" fmla="*/ 0 w 173880"/>
                <a:gd name="textAreaRight" fmla="*/ 174240 w 173880"/>
                <a:gd name="textAreaTop" fmla="*/ 0 h 3026880"/>
                <a:gd name="textAreaBottom" fmla="*/ 3027240 h 3026880"/>
              </a:gdLst>
              <a:ahLst/>
              <a:cxn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8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>
                <a:gd name="textAreaLeft" fmla="*/ 0 w 133920"/>
                <a:gd name="textAreaRight" fmla="*/ 134280 w 133920"/>
                <a:gd name="textAreaTop" fmla="*/ 0 h 281160"/>
                <a:gd name="textAreaBottom" fmla="*/ 281520 h 281160"/>
              </a:gdLst>
              <a:ahLst/>
              <a:cxn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>
                <a:gd name="textAreaLeft" fmla="*/ 0 w 82080"/>
                <a:gd name="textAreaRight" fmla="*/ 82440 w 82080"/>
                <a:gd name="textAreaTop" fmla="*/ 0 h 511200"/>
                <a:gd name="textAreaBottom" fmla="*/ 511560 h 51120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>
                <a:gd name="textAreaLeft" fmla="*/ 0 w 1409760"/>
                <a:gd name="textAreaRight" fmla="*/ 1410120 w 1409760"/>
                <a:gd name="textAreaTop" fmla="*/ 0 h 2716560"/>
                <a:gd name="textAreaBottom" fmla="*/ 2716920 h 2716560"/>
              </a:gdLst>
              <a:ahLst/>
              <a:cxn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>
                <a:gd name="textAreaLeft" fmla="*/ 0 w 120240"/>
                <a:gd name="textAreaRight" fmla="*/ 120600 w 120240"/>
                <a:gd name="textAreaTop" fmla="*/ 0 h 252720"/>
                <a:gd name="textAreaBottom" fmla="*/ 253080 h 252720"/>
              </a:gdLst>
              <a:ahLst/>
              <a:cxn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>
                <a:gd name="textAreaLeft" fmla="*/ 0 w 137520"/>
                <a:gd name="textAreaRight" fmla="*/ 137880 w 137520"/>
                <a:gd name="textAreaTop" fmla="*/ 0 h 673920"/>
                <a:gd name="textAreaBottom" fmla="*/ 674280 h 673920"/>
              </a:gdLst>
              <a:ahLst/>
              <a:cxn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>
                <a:gd name="textAreaLeft" fmla="*/ 0 w 37800"/>
                <a:gd name="textAreaRight" fmla="*/ 38160 w 37800"/>
                <a:gd name="textAreaTop" fmla="*/ 0 h 227520"/>
                <a:gd name="textAreaBottom" fmla="*/ 227880 h 22752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>
                <a:gd name="textAreaLeft" fmla="*/ 0 w 210240"/>
                <a:gd name="textAreaRight" fmla="*/ 210600 w 210240"/>
                <a:gd name="textAreaTop" fmla="*/ 0 h 530280"/>
                <a:gd name="textAreaBottom" fmla="*/ 530640 h 530280"/>
              </a:gdLst>
              <a:ahLst/>
              <a:cxn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5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Образец заголовка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8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Образец текста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6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Второй уровень</a:t>
            </a:r>
            <a:endParaRPr lang="en-US" sz="16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4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Третий уровень</a:t>
            </a:r>
            <a:endParaRPr lang="en-US" sz="1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2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Четвертый уровень</a:t>
            </a:r>
            <a:endParaRPr lang="en-US" sz="12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2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Пятый уровень</a:t>
            </a:r>
            <a:endParaRPr lang="en-US" sz="12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dt" idx="4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ru-RU" sz="900" b="0" strike="noStrike" spc="-1">
                <a:solidFill>
                  <a:schemeClr val="dk1">
                    <a:tint val="75000"/>
                  </a:schemeClr>
                </a:solidFill>
                <a:latin typeface="Century Gothic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lang="ru-RU" sz="900" b="0" strike="noStrike" spc="-1">
                <a:solidFill>
                  <a:schemeClr val="dk1">
                    <a:tint val="75000"/>
                  </a:schemeClr>
                </a:solidFill>
                <a:latin typeface="Century Gothic"/>
              </a:rPr>
              <a:t>&lt;дата/время&gt;</a:t>
            </a:r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ftr" idx="5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00" name="Freeform 11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>
              <a:gd name="textAreaLeft" fmla="*/ 0 w 1588320"/>
              <a:gd name="textAreaRight" fmla="*/ 1588680 w 1588320"/>
              <a:gd name="textAreaTop" fmla="*/ 360 h 506880"/>
              <a:gd name="textAreaBottom" fmla="*/ 507600 h 506880"/>
            </a:gdLst>
            <a:ahLst/>
            <a:cxnLst/>
            <a:rect l="textAreaLeft" t="textAreaTop" r="textAreaRight" b="textAreaBottom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sldNum" idx="6"/>
          </p:nvPr>
        </p:nvSpPr>
        <p:spPr>
          <a:xfrm>
            <a:off x="531720" y="787680"/>
            <a:ext cx="779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ru-RU" sz="2000" b="0" strike="noStrike" spc="-1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D4044D3A-9748-471E-853C-5D4563E2FECC}" type="slidenum">
              <a:rPr lang="ru-RU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ru-RU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589120" y="531360"/>
            <a:ext cx="8915040" cy="1349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54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Клуб знатоков по литературе.</a:t>
            </a:r>
            <a:endParaRPr lang="en-US" sz="5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2589120" y="1881000"/>
            <a:ext cx="8915040" cy="4022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600" b="0" strike="noStrike" spc="-1">
                <a:solidFill>
                  <a:schemeClr val="dk1"/>
                </a:solidFill>
                <a:latin typeface="Times New Roman"/>
              </a:rPr>
              <a:t>Занятие 5 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600" b="0" strike="noStrike" spc="-1">
                <a:solidFill>
                  <a:schemeClr val="dk1"/>
                </a:solidFill>
                <a:latin typeface="Times New Roman"/>
              </a:rPr>
              <a:t>                    Большое сочинение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Виды тем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11.4-современная  литература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Тема духовного богатства личности (на примере произведения 20-21 века)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Проблема выбора ( на примере произведений литературы второй половины 20- начала 21 века)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Герой –мечтатель (по произведениям современной литературы)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Нравственный идеал человека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strike="noStrike" spc="-1" dirty="0">
                <a:solidFill>
                  <a:schemeClr val="dk1"/>
                </a:solidFill>
                <a:latin typeface="Times New Roman"/>
              </a:rPr>
              <a:t>Образ писателя</a:t>
            </a:r>
            <a:endParaRPr lang="en-US" sz="240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Образ дороги и жизненного пути человека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Реальное и фантастическое в литературе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Виды тем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11.5-диалог культур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222" lnSpcReduction="20000"/>
          </a:bodyPr>
          <a:lstStyle/>
          <a:p>
            <a:pPr marL="343080" indent="-343080" defTabSz="457200">
              <a:lnSpc>
                <a:spcPct val="12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200" b="0" strike="noStrike" spc="-1">
                <a:solidFill>
                  <a:schemeClr val="dk1"/>
                </a:solidFill>
                <a:latin typeface="Times New Roman"/>
              </a:rPr>
              <a:t>Каковы Ваши рекомендации актрисе, играющей роль Катерины в пьесе А.Н.Островского «Гроза» ?</a:t>
            </a:r>
            <a:endParaRPr lang="en-US" sz="22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2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200" b="0" strike="noStrike" spc="-1">
                <a:solidFill>
                  <a:schemeClr val="dk1"/>
                </a:solidFill>
                <a:latin typeface="Times New Roman"/>
              </a:rPr>
              <a:t>Рекомендации исполнителю роли Базарова («Отцы и дети» И.С.Тургенева), Штольца (И.А. Гончарова «Обломов»).</a:t>
            </a:r>
            <a:endParaRPr lang="en-US" sz="22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2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200" b="0" strike="noStrike" spc="-1">
                <a:solidFill>
                  <a:schemeClr val="dk1"/>
                </a:solidFill>
                <a:latin typeface="Times New Roman"/>
              </a:rPr>
              <a:t>Мои рекомендации к </a:t>
            </a: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театральному воплощению одной из ключевых сцен пьесы «На дне» Горького.</a:t>
            </a:r>
            <a:endParaRPr lang="en-US" sz="20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2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На какие детали вы бы  обратили  внимание, создавая иллюстрации к первым главам «Войны и мира» Л.Н.Толстого?</a:t>
            </a:r>
            <a:endParaRPr lang="en-US" sz="20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2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Какие советы Вы бы дали режиссёру, выбравшему экранизацию пьесы «На дне» Горького?</a:t>
            </a:r>
            <a:endParaRPr lang="en-US" sz="20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2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К каким трём эпизодам Вы бы обратились в первую очередь при иллюстрации романа Гончарова «Обломов»?</a:t>
            </a:r>
            <a:endParaRPr lang="en-US" sz="20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Спасибо за внимание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54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Успехов на экзамене.</a:t>
            </a:r>
            <a:endParaRPr lang="en-US" sz="5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Требования : 200 слов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2589120" y="1471680"/>
            <a:ext cx="8915040" cy="4439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u="sng" strike="noStrike" spc="-1">
                <a:solidFill>
                  <a:schemeClr val="dk1"/>
                </a:solidFill>
                <a:uFillTx/>
                <a:latin typeface="Times New Roman"/>
              </a:rPr>
              <a:t>Критерии 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Глубина раскрытия темы 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Знание текста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Использование терминов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Композиция. Логика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Речь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Орфография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Пунктуация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Грамматика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593080" y="597960"/>
            <a:ext cx="8911440" cy="1004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Выбор темы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2589120" y="1602360"/>
            <a:ext cx="8915040" cy="4308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Ограничители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Вид темы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Тип темы 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Тема –понятие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Герои –антагонисты  в пьесе А.Н.Островского «Гроза»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Тема- вопрос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Какую роль в романе М.Ю. Лермонтова «Герой нашего времени» играют описания природы?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Тема суждение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Катерина как трагическая героиня в пьесе А.Н.Островского «Гроза»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/>
                </a:solidFill>
                <a:latin typeface="Times New Roman"/>
              </a:rPr>
              <a:t>Критерий 1.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chemeClr val="dk1"/>
                </a:solidFill>
                <a:latin typeface="Times New Roman"/>
              </a:rPr>
              <a:t>Глубина раскрытия темы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Какую роль в романе М.Ю. Лермонтова «Герой нашего времени» играют портретные характеристики героев?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Социальная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Характерологическая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Эстетическая 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Раскрывает идею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Раскрывает конфликт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Раскрывает позицию (мировоззрение) автора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555"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Критерий 2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Подтверждение суждений текстом призведения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lnSpcReduction="10000"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 dirty="0">
                <a:latin typeface="Times New Roman"/>
              </a:rPr>
              <a:t>Анализ важных фрагментов, образов, </a:t>
            </a:r>
            <a:r>
              <a:rPr lang="ru-RU" sz="2400" b="0" strike="noStrike" spc="-1" dirty="0" err="1">
                <a:latin typeface="Times New Roman"/>
              </a:rPr>
              <a:t>микротем</a:t>
            </a:r>
            <a:r>
              <a:rPr lang="ru-RU" sz="2400" b="0" strike="noStrike" spc="-1" dirty="0">
                <a:latin typeface="Times New Roman"/>
              </a:rPr>
              <a:t>, деталей  - 3/2 балла</a:t>
            </a:r>
            <a:endParaRPr lang="en-US" sz="2400" b="0" strike="noStrike" spc="-1" dirty="0"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i="1" strike="noStrike" spc="-1" dirty="0">
                <a:latin typeface="Times New Roman"/>
              </a:rPr>
              <a:t>Общие рассуждения о его содержании (без анализа)-1 балл</a:t>
            </a:r>
            <a:endParaRPr lang="en-US" sz="2400" b="0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i="1" strike="noStrike" spc="-1" dirty="0">
                <a:latin typeface="Times New Roman"/>
              </a:rPr>
              <a:t>Прямое  </a:t>
            </a:r>
            <a:r>
              <a:rPr lang="ru-RU" sz="2400" b="0" strike="noStrike" spc="-1" dirty="0">
                <a:latin typeface="Times New Roman"/>
              </a:rPr>
              <a:t>цитирование</a:t>
            </a:r>
            <a:endParaRPr lang="en-US" sz="2400" b="0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latin typeface="Times New Roman"/>
              </a:rPr>
              <a:t>Косвенное цитирование</a:t>
            </a:r>
            <a:endParaRPr lang="en-US" sz="2400" b="0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latin typeface="Times New Roman"/>
              </a:rPr>
              <a:t>Упоминание деталей текста</a:t>
            </a:r>
            <a:endParaRPr lang="en-US" sz="2400" b="0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latin typeface="Times New Roman"/>
              </a:rPr>
              <a:t>ФИО</a:t>
            </a:r>
            <a:endParaRPr lang="en-US" sz="2400" b="0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latin typeface="Times New Roman"/>
              </a:rPr>
              <a:t>Географические названия</a:t>
            </a:r>
            <a:endParaRPr lang="en-US" sz="2400" b="0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Критерий 4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Композиция 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Вступление -1/4-1/8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Основная часть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Заключение -1/4-1/8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 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Какую роль в романе М.Ю. Лермонтова «Герой нашего времени» играют портретные характеристики героев?</a:t>
            </a: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2589120" y="43236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Виды тем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11.1 </a:t>
            </a:r>
            <a:r>
              <a:rPr lang="ru-RU" sz="3600" b="0" u="sng" strike="noStrike" spc="-1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Times New Roman"/>
              </a:rPr>
              <a:t>Темы литературоведческого характера.</a:t>
            </a:r>
            <a:r>
              <a:rPr sz="3600"/>
              <a:t/>
            </a:r>
            <a:br>
              <a:rPr sz="3600"/>
            </a:br>
            <a:r>
              <a:rPr sz="3600"/>
              <a:t/>
            </a:r>
            <a:br>
              <a:rPr sz="3600"/>
            </a:b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2585520" y="1712880"/>
            <a:ext cx="8915040" cy="4197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</a:t>
            </a: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Роль массовых сцен в пьесе </a:t>
            </a:r>
            <a:r>
              <a:rPr lang="ru-RU" sz="2400" b="0" strike="noStrike" spc="-1" dirty="0" err="1">
                <a:solidFill>
                  <a:schemeClr val="dk1"/>
                </a:solidFill>
                <a:latin typeface="Times New Roman"/>
              </a:rPr>
              <a:t>А.Н.Островского</a:t>
            </a: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 «Гроза»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chemeClr val="dk1"/>
                </a:solidFill>
                <a:latin typeface="Times New Roman"/>
              </a:rPr>
              <a:t>-</a:t>
            </a:r>
            <a:r>
              <a:rPr lang="ru-RU" sz="2400" strike="noStrike" spc="-1" dirty="0">
                <a:latin typeface="Times New Roman"/>
              </a:rPr>
              <a:t>Роль описаний природы в романе </a:t>
            </a:r>
            <a:r>
              <a:rPr lang="ru-RU" sz="2400" strike="noStrike" spc="-1" dirty="0" err="1">
                <a:latin typeface="Times New Roman"/>
              </a:rPr>
              <a:t>И.С.Тургенева</a:t>
            </a:r>
            <a:r>
              <a:rPr lang="ru-RU" sz="2400" strike="noStrike" spc="-1" dirty="0">
                <a:latin typeface="Times New Roman"/>
              </a:rPr>
              <a:t> «Отцы и дети» </a:t>
            </a:r>
            <a:endParaRPr lang="en-US" sz="2400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-Роль фольклорных образов в «Песне про купца Калашникова…» </a:t>
            </a:r>
            <a:r>
              <a:rPr lang="ru-RU" sz="2400" b="0" strike="noStrike" spc="-1" dirty="0" err="1">
                <a:solidFill>
                  <a:schemeClr val="dk1"/>
                </a:solidFill>
                <a:latin typeface="Times New Roman"/>
              </a:rPr>
              <a:t>М.Ю.Лермонтова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Что даёт основание отнести поэзию </a:t>
            </a:r>
            <a:r>
              <a:rPr lang="ru-RU" sz="2400" b="0" strike="noStrike" spc="-1" dirty="0" err="1">
                <a:solidFill>
                  <a:schemeClr val="dk1"/>
                </a:solidFill>
                <a:latin typeface="Times New Roman"/>
              </a:rPr>
              <a:t>А.А.Фета</a:t>
            </a: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 к философской лирике?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Какую роль в поэзии Ф.И. Тютчева играет приём противопоставления?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Виды тем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11.2  -Читательский дневник</a:t>
            </a:r>
            <a:r>
              <a:rPr sz="3600"/>
              <a:t/>
            </a:r>
            <a:br>
              <a:rPr sz="3600"/>
            </a:b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-</a:t>
            </a: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Что привлекает Вас в поэзии </a:t>
            </a:r>
            <a:r>
              <a:rPr lang="ru-RU" sz="2400" b="0" strike="noStrike" spc="-1" dirty="0" err="1">
                <a:solidFill>
                  <a:schemeClr val="dk1"/>
                </a:solidFill>
                <a:latin typeface="Times New Roman"/>
              </a:rPr>
              <a:t>А.Ахматовой</a:t>
            </a: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?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-</a:t>
            </a:r>
            <a:r>
              <a:rPr lang="ru-RU" sz="2400" b="1" strike="noStrike" spc="-1" dirty="0">
                <a:latin typeface="Times New Roman"/>
              </a:rPr>
              <a:t>Ваши любимые страницы романа </a:t>
            </a:r>
            <a:r>
              <a:rPr lang="ru-RU" sz="2400" b="1" strike="noStrike" spc="-1" dirty="0" err="1">
                <a:latin typeface="Times New Roman"/>
              </a:rPr>
              <a:t>Л.Н.Толстого</a:t>
            </a:r>
            <a:r>
              <a:rPr lang="ru-RU" sz="2400" b="1" strike="noStrike" spc="-1" dirty="0">
                <a:latin typeface="Times New Roman"/>
              </a:rPr>
              <a:t> «Война и мир».</a:t>
            </a:r>
            <a:endParaRPr lang="en-US" sz="2400" b="1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-</a:t>
            </a:r>
            <a:r>
              <a:rPr lang="ru-RU" sz="2400" strike="noStrike" spc="-1" dirty="0">
                <a:latin typeface="Times New Roman"/>
              </a:rPr>
              <a:t>Можно ли назвать Катерину трагической героиней (по пьесе А.Н. Островского  «Гроза</a:t>
            </a:r>
            <a:r>
              <a:rPr lang="ru-RU" sz="2400" strike="noStrike" spc="-1" dirty="0" smtClean="0">
                <a:latin typeface="Times New Roman"/>
              </a:rPr>
              <a:t>»?</a:t>
            </a:r>
            <a:endParaRPr lang="en-US" sz="2400" strike="noStrike" spc="-1" dirty="0"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-Тема человеческого подвига в «Мастере и Маргарите»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-Почему дружба между Печориным и Максимом Максимовичем невозможна?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dk1"/>
                </a:solidFill>
                <a:latin typeface="Times New Roman"/>
              </a:rPr>
              <a:t>-Почему жизнь Обломова отмечена «погасанием» ?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Виды тем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11.3- Сквозная тема (поэзия)</a:t>
            </a:r>
            <a:endParaRPr lang="en-US" sz="36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Поэт</a:t>
            </a:r>
            <a:r>
              <a:rPr lang="ru-RU" sz="1800" b="0" strike="noStrike" spc="-1">
                <a:solidFill>
                  <a:schemeClr val="dk1"/>
                </a:solidFill>
                <a:latin typeface="Century Gothic"/>
              </a:rPr>
              <a:t> </a:t>
            </a: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и окружающий мир  в стихотворениях Б.Л.Пастернака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Темы и образы романтической поэзии В.А. Жуковского.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Образ русской деревни в поэзии Н.Рубцова.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Какими чувствами  окрашена поэзия А.А.Фета  и как они характеризуют лирического героя?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Человек и природа как вечная тема в творчестве С.А. Есенина</a:t>
            </a:r>
            <a:endParaRPr lang="en-US" sz="2400" b="0" strike="noStrike" spc="-1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  <a:tileRect/>
        </a:gradFill>
      </a:fillStyleLst>
      <a:lnStyleLst>
        <a:ln w="9525" cap="rnd" cmpd="sng" algn="ctr">
          <a:prstDash val="solid"/>
        </a:ln>
        <a:ln w="15875" cap="rnd" cmpd="sng" algn="ctr">
          <a:prstDash val="solid"/>
        </a:ln>
        <a:ln w="22225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  <a:tileRect/>
        </a:gradFill>
      </a:fillStyleLst>
      <a:lnStyleLst>
        <a:ln w="9525" cap="rnd" cmpd="sng" algn="ctr">
          <a:prstDash val="solid"/>
        </a:ln>
        <a:ln w="15875" cap="rnd" cmpd="sng" algn="ctr">
          <a:prstDash val="solid"/>
        </a:ln>
        <a:ln w="22225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272</TotalTime>
  <Words>509</Words>
  <Application>Microsoft Office PowerPoint</Application>
  <PresentationFormat>Широкоэкранный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Century Gothic</vt:lpstr>
      <vt:lpstr>Symbol</vt:lpstr>
      <vt:lpstr>Times New Roman</vt:lpstr>
      <vt:lpstr>Wingdings</vt:lpstr>
      <vt:lpstr>Wingdings 3</vt:lpstr>
      <vt:lpstr>Легкий дым</vt:lpstr>
      <vt:lpstr>Легкий дым</vt:lpstr>
      <vt:lpstr>Клуб знатоков по литературе.</vt:lpstr>
      <vt:lpstr>Требования : 200 слов</vt:lpstr>
      <vt:lpstr>Выбор темы</vt:lpstr>
      <vt:lpstr>Критерий 1. Глубина раскрытия темы</vt:lpstr>
      <vt:lpstr>Критерий 2 Подтверждение суждений текстом призведения</vt:lpstr>
      <vt:lpstr>Критерий 4 Композиция </vt:lpstr>
      <vt:lpstr>Виды тем 11.1 Темы литературоведческого характера.  </vt:lpstr>
      <vt:lpstr>Виды тем 11.2  -Читательский дневник </vt:lpstr>
      <vt:lpstr>Виды тем 11.3- Сквозная тема (поэзия)</vt:lpstr>
      <vt:lpstr>Виды тем 11.4-современная  литература</vt:lpstr>
      <vt:lpstr>Виды тем 11.5-диалог культур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знатоков по литературе.</dc:title>
  <dc:subject/>
  <dc:creator>Денис Шадрин</dc:creator>
  <dc:description/>
  <cp:lastModifiedBy>VENERA SHADRINA</cp:lastModifiedBy>
  <cp:revision>13</cp:revision>
  <dcterms:created xsi:type="dcterms:W3CDTF">2023-04-24T22:58:26Z</dcterms:created>
  <dcterms:modified xsi:type="dcterms:W3CDTF">2024-02-15T04:31:49Z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12</vt:i4>
  </property>
</Properties>
</file>