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media/image1.png" ContentType="image/png"/>
  <Override PartName="/ppt/media/image2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6DCC91-4585-4513-8B23-A6185C4E15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40000" y="507600"/>
            <a:ext cx="8640000" cy="102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900000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40000" y="4307040"/>
            <a:ext cx="900000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61F08F-2BF5-4536-8BBA-0AE715052A6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40000" y="507600"/>
            <a:ext cx="8640000" cy="102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4391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5151600" y="1800000"/>
            <a:ext cx="4391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40000" y="4307040"/>
            <a:ext cx="4391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151600" y="4307040"/>
            <a:ext cx="4391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02AF74-56AC-4F1B-9592-C3F4385D41A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40000" y="507600"/>
            <a:ext cx="8640000" cy="102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2897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3583080" y="1800000"/>
            <a:ext cx="2897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6625800" y="1800000"/>
            <a:ext cx="2897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540000" y="4307040"/>
            <a:ext cx="2897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3583080" y="4307040"/>
            <a:ext cx="2897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6625800" y="4307040"/>
            <a:ext cx="2897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E93C89-8CD5-44F3-B84A-B9819926C72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0000" y="507600"/>
            <a:ext cx="8640000" cy="102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540000" y="1800000"/>
            <a:ext cx="900000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C1AE29-F362-4C68-A680-63511E58A08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0000" y="507600"/>
            <a:ext cx="8640000" cy="102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900000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A54918-49F8-4D8C-BBB2-79DB34C0147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40000" y="507600"/>
            <a:ext cx="8640000" cy="102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439164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1600" y="1800000"/>
            <a:ext cx="439164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F0D9A6-A78F-49B9-B997-D0BC31CD8CB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40000" y="507600"/>
            <a:ext cx="8640000" cy="102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6B8FE3-BDB7-4864-9AB0-E39EF432E64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540000" y="599760"/>
            <a:ext cx="8640000" cy="389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5E3A40-5963-4F85-9991-3DB8E0B6CFE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40000" y="507600"/>
            <a:ext cx="8640000" cy="102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4391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151600" y="1800000"/>
            <a:ext cx="439164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540000" y="4307040"/>
            <a:ext cx="4391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F8845D-170C-4832-B7E2-2938D7307C2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40000" y="507600"/>
            <a:ext cx="8640000" cy="102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439164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151600" y="1800000"/>
            <a:ext cx="4391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151600" y="4307040"/>
            <a:ext cx="4391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B66DEA-17CF-4524-A27F-23A3C39D5FF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0000" y="507600"/>
            <a:ext cx="8640000" cy="102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4391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1600" y="1800000"/>
            <a:ext cx="439164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40000" y="4307040"/>
            <a:ext cx="9000000" cy="228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E24A22-8FDF-4EA1-A163-F56FCFC12D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666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 rot="16200000">
            <a:off x="-98280" y="838440"/>
            <a:ext cx="1140120" cy="720000"/>
          </a:xfrm>
          <a:prstGeom prst="parallelogram">
            <a:avLst>
              <a:gd name="adj" fmla="val 41320"/>
            </a:avLst>
          </a:prstGeom>
          <a:solidFill>
            <a:srgbClr val="b5e77d">
              <a:alpha val="49000"/>
            </a:srgbClr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"/>
          <p:cNvSpPr/>
          <p:nvPr/>
        </p:nvSpPr>
        <p:spPr>
          <a:xfrm>
            <a:off x="7640280" y="134280"/>
            <a:ext cx="1201320" cy="494280"/>
          </a:xfrm>
          <a:prstGeom prst="parallelogram">
            <a:avLst>
              <a:gd name="adj" fmla="val 66404"/>
            </a:avLst>
          </a:prstGeom>
          <a:solidFill>
            <a:srgbClr val="81aca6">
              <a:alpha val="39000"/>
            </a:srgbClr>
          </a:solidFill>
          <a:ln w="10800">
            <a:noFill/>
          </a:ln>
          <a:effectLst>
            <a:outerShdw dist="0" dir="0" blurRad="0" rotWithShape="0">
              <a:srgbClr val="b2b2b2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270000" y="239760"/>
            <a:ext cx="9540000" cy="6480000"/>
          </a:xfrm>
          <a:prstGeom prst="rect">
            <a:avLst/>
          </a:prstGeom>
          <a:solidFill>
            <a:srgbClr val="ffffff"/>
          </a:solidFill>
          <a:ln w="0">
            <a:noFill/>
          </a:ln>
          <a:effectLst>
            <a:outerShdw dist="101823" dir="2700000" blurRad="38160" rotWithShape="0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>
            <a:noAutofit/>
          </a:bodyPr>
          <a:p>
            <a:endParaRPr b="0" lang="ru-RU" sz="1400" spc="-1" strike="noStrike">
              <a:solidFill>
                <a:srgbClr val="eeeeee"/>
              </a:solidFill>
              <a:latin typeface="Arial"/>
            </a:endParaRPr>
          </a:p>
        </p:txBody>
      </p:sp>
      <p:sp>
        <p:nvSpPr>
          <p:cNvPr id="3" name="rest2"/>
          <p:cNvSpPr/>
          <p:nvPr/>
        </p:nvSpPr>
        <p:spPr>
          <a:xfrm>
            <a:off x="7969320" y="216360"/>
            <a:ext cx="905400" cy="1524960"/>
          </a:xfrm>
          <a:prstGeom prst="rect">
            <a:avLst/>
          </a:prstGeom>
          <a:solidFill>
            <a:srgbClr val="81aca6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"/>
          <p:cNvSpPr/>
          <p:nvPr/>
        </p:nvSpPr>
        <p:spPr>
          <a:xfrm>
            <a:off x="270000" y="628560"/>
            <a:ext cx="8931600" cy="839880"/>
          </a:xfrm>
          <a:prstGeom prst="rect">
            <a:avLst/>
          </a:prstGeom>
          <a:solidFill>
            <a:srgbClr val="b5e77d"/>
          </a:solidFill>
          <a:ln w="10800">
            <a:solidFill>
              <a:srgbClr val="91d93f"/>
            </a:solidFill>
            <a:round/>
          </a:ln>
          <a:effectLst>
            <a:outerShdw dist="17819" dir="2700000" blurRad="12600" rotWithShape="0">
              <a:srgbClr val="b2b2b2">
                <a:alpha val="4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body"/>
          </p:nvPr>
        </p:nvSpPr>
        <p:spPr>
          <a:xfrm>
            <a:off x="540000" y="1800000"/>
            <a:ext cx="900000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8198"/>
          </a:bodyPr>
          <a:p>
            <a:pPr marL="432000" indent="-324000">
              <a:spcAft>
                <a:spcPts val="1409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Aft>
                <a:spcPts val="1125"/>
              </a:spcAft>
              <a:buClr>
                <a:srgbClr val="91d93f"/>
              </a:buClr>
              <a:buSzPct val="75000"/>
              <a:buFont typeface="Symbol" charset="2"/>
              <a:buChar char=""/>
            </a:pPr>
            <a:r>
              <a:rPr b="0" lang="ru-RU" sz="355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355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Aft>
                <a:spcPts val="842"/>
              </a:spcAft>
              <a:buClr>
                <a:srgbClr val="91d93f"/>
              </a:buClr>
              <a:buSzPct val="45000"/>
              <a:buFont typeface="Wingdings 2" charset="2"/>
              <a:buChar char=""/>
            </a:pPr>
            <a:r>
              <a:rPr b="0" lang="ru-RU" sz="474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474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Aft>
                <a:spcPts val="558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632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632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Aft>
                <a:spcPts val="275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842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842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Aft>
                <a:spcPts val="366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1123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123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Aft>
                <a:spcPts val="485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1497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49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title"/>
          </p:nvPr>
        </p:nvSpPr>
        <p:spPr>
          <a:xfrm>
            <a:off x="540000" y="599760"/>
            <a:ext cx="8640000" cy="8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1"/>
          </p:nvPr>
        </p:nvSpPr>
        <p:spPr>
          <a:xfrm>
            <a:off x="504000" y="688644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eeeeee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eeeeee"/>
                </a:solidFill>
                <a:latin typeface="Arial"/>
              </a:rPr>
              <a:t>&lt;дата/время&gt;</a:t>
            </a:r>
            <a:endParaRPr b="0" lang="ru-RU" sz="1400" spc="-1" strike="noStrike">
              <a:solidFill>
                <a:srgbClr val="eeeeee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 idx="2"/>
          </p:nvPr>
        </p:nvSpPr>
        <p:spPr>
          <a:xfrm>
            <a:off x="3447360" y="6886440"/>
            <a:ext cx="3195000" cy="52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eeeeee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eeeeee"/>
                </a:solidFill>
                <a:latin typeface="Arial"/>
              </a:rPr>
              <a:t>&lt;нижний колонтитул&gt;</a:t>
            </a:r>
            <a:endParaRPr b="0" lang="ru-RU" sz="1400" spc="-1" strike="noStrike">
              <a:solidFill>
                <a:srgbClr val="eeeeee"/>
              </a:solidFill>
              <a:latin typeface="Arial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3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eeeeee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DFFEB3A6-9CCC-4A78-B5E7-87E52590C133}" type="slidenum">
              <a:rPr b="0" lang="ru-RU" sz="1400" spc="-1" strike="noStrike">
                <a:solidFill>
                  <a:srgbClr val="eeeeee"/>
                </a:solidFill>
                <a:latin typeface="Arial"/>
              </a:rPr>
              <a:t>&lt;номер&gt;</a:t>
            </a:fld>
            <a:endParaRPr b="0" lang="ru-RU" sz="1400" spc="-1" strike="noStrike">
              <a:solidFill>
                <a:srgbClr val="eeeeee"/>
              </a:solidFill>
              <a:latin typeface="Arial"/>
            </a:endParaRPr>
          </a:p>
        </p:txBody>
      </p:sp>
      <p:sp>
        <p:nvSpPr>
          <p:cNvPr id="10" name=""/>
          <p:cNvSpPr/>
          <p:nvPr/>
        </p:nvSpPr>
        <p:spPr>
          <a:xfrm>
            <a:off x="111600" y="628560"/>
            <a:ext cx="248400" cy="839880"/>
          </a:xfrm>
          <a:prstGeom prst="rect">
            <a:avLst/>
          </a:prstGeom>
          <a:solidFill>
            <a:srgbClr val="b5e77d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rect1"/>
          <p:cNvSpPr/>
          <p:nvPr/>
        </p:nvSpPr>
        <p:spPr>
          <a:xfrm>
            <a:off x="7969320" y="134280"/>
            <a:ext cx="904680" cy="105480"/>
          </a:xfrm>
          <a:prstGeom prst="rect">
            <a:avLst/>
          </a:prstGeom>
          <a:solidFill>
            <a:srgbClr val="81aca6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40000" y="2279880"/>
            <a:ext cx="8640000" cy="18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000" spc="-1" strike="noStrike">
                <a:solidFill>
                  <a:srgbClr val="000000"/>
                </a:solidFill>
                <a:latin typeface="Arial"/>
              </a:rPr>
              <a:t>Значение логического выражения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2700000" y="5454720"/>
            <a:ext cx="6840000" cy="121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r">
              <a:buNone/>
            </a:pPr>
            <a:r>
              <a:rPr b="0" lang="ru-RU" sz="4270" spc="-1" strike="noStrike">
                <a:solidFill>
                  <a:srgbClr val="000000"/>
                </a:solidFill>
                <a:latin typeface="Arial"/>
              </a:rPr>
              <a:t>Мальков Сергей Сергеевич</a:t>
            </a:r>
            <a:endParaRPr b="0" lang="ru-RU" sz="427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40000" y="599760"/>
            <a:ext cx="8640000" cy="8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Решить составное высказывание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900000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Напишите наименьшее целое число x, для которого истинно высказывание: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НЕ (X &lt; 2) И (X &lt; 5)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НЕ (X &lt; 9) И НЕ (X нечетное)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НЕ (X &lt;= 8) И НЕ (X &gt;= 15) И (X четное)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НЕ (первая цифра нечетная) И (число делится на 3)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40000" y="599760"/>
            <a:ext cx="8640000" cy="8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Решить составное высказывание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900000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Напишите число X, для которого истинно высказывание: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(X &lt; 8) И НЕ (X &lt; 7)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Для какого целого числа X ЛОЖНО высказывание: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(X &gt; 7) ИЛИ НЕ (X &gt; 6)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Для какого целого числа X ЛОЖНО высказывание: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(X &gt; 3) ИЛИ НЕ (X &gt; 2)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40000" y="599760"/>
            <a:ext cx="8640000" cy="8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Логическое высказывание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900000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Логические выражения состоят из логических высказываний и операций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Высказывание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 - это предложение на любом языке, содержание которого можно однозначно определить как </a:t>
            </a:r>
            <a:r>
              <a:rPr b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истинное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 или </a:t>
            </a:r>
            <a:r>
              <a:rPr b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ложное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10000"/>
              </a:lnSpc>
              <a:spcBef>
                <a:spcPts val="825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В алгебре логики высказывания обозначают буквами и называют </a:t>
            </a: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логическими переменными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10000"/>
              </a:lnSpc>
              <a:spcBef>
                <a:spcPts val="825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Если высказывание истинно, то значение соответствующей ему логической переменной обозначают единицей (</a:t>
            </a: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А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 = </a:t>
            </a:r>
            <a:r>
              <a:rPr b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1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), а если ложно - нулём (</a:t>
            </a: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В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 = </a:t>
            </a:r>
            <a:r>
              <a:rPr b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).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indent="0" algn="just">
              <a:lnSpc>
                <a:spcPct val="110000"/>
              </a:lnSpc>
              <a:spcBef>
                <a:spcPts val="825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 и </a:t>
            </a:r>
            <a:r>
              <a:rPr b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1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  называются </a:t>
            </a: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логическими значениями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40000" y="600120"/>
            <a:ext cx="8640000" cy="8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Логические операции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Text Box 4"/>
          <p:cNvSpPr/>
          <p:nvPr/>
        </p:nvSpPr>
        <p:spPr>
          <a:xfrm>
            <a:off x="540000" y="1440000"/>
            <a:ext cx="8425080" cy="235548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Bef>
                <a:spcPts val="55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Конъюнкция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 - логическая операция, ставящая в соответствие каждым двум высказываниям новое высказывание, являющееся истинным тогда и только тогда, когда оба исходных высказывания истинны.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5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Другое название: </a:t>
            </a: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логическое умножение.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Обозначения: </a:t>
            </a:r>
            <a:r>
              <a:rPr b="1" lang="ru-RU" sz="2800" spc="-1" strike="noStrike">
                <a:solidFill>
                  <a:srgbClr val="000000"/>
                </a:solidFill>
                <a:latin typeface="Symbol"/>
                <a:ea typeface="Symbol"/>
              </a:rPr>
              <a:t>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b="1" lang="ru-RU" sz="2800" spc="-1" strike="noStrike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, &amp;</a:t>
            </a:r>
            <a:r>
              <a:rPr b="1" i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И.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4" name=""/>
          <p:cNvGraphicFramePr/>
          <p:nvPr/>
        </p:nvGraphicFramePr>
        <p:xfrm>
          <a:off x="1073520" y="4464720"/>
          <a:ext cx="2928960" cy="2135160"/>
        </p:xfrm>
        <a:graphic>
          <a:graphicData uri="http://schemas.openxmlformats.org/drawingml/2006/table">
            <a:tbl>
              <a:tblPr/>
              <a:tblGrid>
                <a:gridCol w="731880"/>
                <a:gridCol w="731880"/>
                <a:gridCol w="1465200"/>
              </a:tblGrid>
              <a:tr h="42696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А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280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solidFill>
                      <a:srgbClr val="e8faf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280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solidFill>
                      <a:srgbClr val="e8faf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А</a:t>
                      </a:r>
                      <a:r>
                        <a:rPr b="1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&amp;</a:t>
                      </a:r>
                      <a:r>
                        <a:rPr b="1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280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solidFill>
                      <a:srgbClr val="e8fafc"/>
                    </a:solidFill>
                  </a:tcPr>
                </a:tc>
              </a:tr>
              <a:tr h="42696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</a:tr>
              <a:tr h="42696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</a:tr>
              <a:tr h="42696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</a:tr>
              <a:tr h="42732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280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280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280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5" name="Text Box 1"/>
          <p:cNvSpPr/>
          <p:nvPr/>
        </p:nvSpPr>
        <p:spPr>
          <a:xfrm>
            <a:off x="468720" y="3745440"/>
            <a:ext cx="3598920" cy="4291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Таблица истинности: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Text Box 2"/>
          <p:cNvSpPr/>
          <p:nvPr/>
        </p:nvSpPr>
        <p:spPr>
          <a:xfrm>
            <a:off x="4428000" y="3745440"/>
            <a:ext cx="4465440" cy="4291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Графическое представление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7" name="Picture 36" descr=""/>
          <p:cNvPicPr/>
          <p:nvPr/>
        </p:nvPicPr>
        <p:blipFill>
          <a:blip r:embed="rId1"/>
          <a:stretch/>
        </p:blipFill>
        <p:spPr>
          <a:xfrm>
            <a:off x="4932720" y="4250160"/>
            <a:ext cx="3666960" cy="2409840"/>
          </a:xfrm>
          <a:prstGeom prst="rect">
            <a:avLst/>
          </a:prstGeom>
          <a:ln w="10800">
            <a:noFill/>
          </a:ln>
        </p:spPr>
      </p:pic>
      <p:sp>
        <p:nvSpPr>
          <p:cNvPr id="58" name="Text Box 37"/>
          <p:cNvSpPr/>
          <p:nvPr/>
        </p:nvSpPr>
        <p:spPr>
          <a:xfrm>
            <a:off x="5364360" y="5040720"/>
            <a:ext cx="432000" cy="4597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Text Box 38"/>
          <p:cNvSpPr/>
          <p:nvPr/>
        </p:nvSpPr>
        <p:spPr>
          <a:xfrm>
            <a:off x="7525080" y="5040720"/>
            <a:ext cx="432000" cy="4597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B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 Box 40"/>
          <p:cNvSpPr/>
          <p:nvPr/>
        </p:nvSpPr>
        <p:spPr>
          <a:xfrm>
            <a:off x="6301080" y="5258160"/>
            <a:ext cx="863640" cy="4597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Arial"/>
              </a:rPr>
              <a:t>А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&amp;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Arial"/>
              </a:rPr>
              <a:t>В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40000" y="600120"/>
            <a:ext cx="8640000" cy="8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Логические операции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ext Box 3"/>
          <p:cNvSpPr/>
          <p:nvPr/>
        </p:nvSpPr>
        <p:spPr>
          <a:xfrm>
            <a:off x="540000" y="1339560"/>
            <a:ext cx="8424720" cy="233640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Bef>
                <a:spcPts val="55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Дизъюнкция 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 - логическая операция, которая каждым двум высказываниям ставит в соответствие новое высказывание, являющееся ложным тогда и только тогда, когда оба исходных высказывания ложны.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5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Другое название: </a:t>
            </a: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логическое сложение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5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Обозначения:  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, |,  ИЛИ, +.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3" name=""/>
          <p:cNvGraphicFramePr/>
          <p:nvPr/>
        </p:nvGraphicFramePr>
        <p:xfrm>
          <a:off x="756000" y="4471920"/>
          <a:ext cx="3240000" cy="2135160"/>
        </p:xfrm>
        <a:graphic>
          <a:graphicData uri="http://schemas.openxmlformats.org/drawingml/2006/table">
            <a:tbl>
              <a:tblPr/>
              <a:tblGrid>
                <a:gridCol w="1081080"/>
                <a:gridCol w="1077840"/>
                <a:gridCol w="1081080"/>
              </a:tblGrid>
              <a:tr h="42696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А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280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solidFill>
                      <a:srgbClr val="e8faf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280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solidFill>
                      <a:srgbClr val="e8faf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А</a:t>
                      </a:r>
                      <a:r>
                        <a:rPr b="1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  <a:r>
                        <a:rPr b="1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280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solidFill>
                      <a:srgbClr val="e8fafc"/>
                    </a:solidFill>
                  </a:tcPr>
                </a:tc>
              </a:tr>
              <a:tr h="42696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</a:tr>
              <a:tr h="42696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</a:tr>
              <a:tr h="42732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</a:tr>
              <a:tr h="42696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280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280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280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4" name="Text Box 5"/>
          <p:cNvSpPr/>
          <p:nvPr/>
        </p:nvSpPr>
        <p:spPr>
          <a:xfrm>
            <a:off x="540000" y="3859200"/>
            <a:ext cx="3598920" cy="4291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Таблица истинности: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Text Box 6"/>
          <p:cNvSpPr/>
          <p:nvPr/>
        </p:nvSpPr>
        <p:spPr>
          <a:xfrm>
            <a:off x="4499280" y="3679200"/>
            <a:ext cx="4465440" cy="4291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Графическое представление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6" name="Picture 33" descr=""/>
          <p:cNvPicPr/>
          <p:nvPr/>
        </p:nvPicPr>
        <p:blipFill>
          <a:blip r:embed="rId1"/>
          <a:stretch/>
        </p:blipFill>
        <p:spPr>
          <a:xfrm>
            <a:off x="4859640" y="4039200"/>
            <a:ext cx="3676680" cy="2428920"/>
          </a:xfrm>
          <a:prstGeom prst="rect">
            <a:avLst/>
          </a:prstGeom>
          <a:ln w="10800">
            <a:noFill/>
          </a:ln>
        </p:spPr>
      </p:pic>
      <p:sp>
        <p:nvSpPr>
          <p:cNvPr id="67" name="Text Box 34"/>
          <p:cNvSpPr/>
          <p:nvPr/>
        </p:nvSpPr>
        <p:spPr>
          <a:xfrm>
            <a:off x="5435640" y="4902840"/>
            <a:ext cx="432000" cy="4597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Text Box 35"/>
          <p:cNvSpPr/>
          <p:nvPr/>
        </p:nvSpPr>
        <p:spPr>
          <a:xfrm>
            <a:off x="7596360" y="4902840"/>
            <a:ext cx="432000" cy="4597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B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Text Box 36"/>
          <p:cNvSpPr/>
          <p:nvPr/>
        </p:nvSpPr>
        <p:spPr>
          <a:xfrm>
            <a:off x="6299280" y="6344280"/>
            <a:ext cx="863640" cy="4597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Arial"/>
              </a:rPr>
              <a:t>А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Arial"/>
              </a:rPr>
              <a:t>В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40000" y="599760"/>
            <a:ext cx="8640000" cy="8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Логические операции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Rectangle 25"/>
          <p:cNvSpPr/>
          <p:nvPr/>
        </p:nvSpPr>
        <p:spPr>
          <a:xfrm>
            <a:off x="4681800" y="3823920"/>
            <a:ext cx="3816360" cy="216072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Text Box 7"/>
          <p:cNvSpPr/>
          <p:nvPr/>
        </p:nvSpPr>
        <p:spPr>
          <a:xfrm>
            <a:off x="468720" y="1448640"/>
            <a:ext cx="8351640" cy="200124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Bef>
                <a:spcPts val="55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Инверсия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 - логическая операция, которая каждому высказыванию ставит в соответствие новое высказывание, значение которого противоположно исходному.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5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Другое название: </a:t>
            </a: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логическое отрицание.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5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Обозначения: 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НЕ,  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¬</a:t>
            </a: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Arial"/>
              </a:rPr>
              <a:t> , </a:t>
            </a: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¯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  .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3" name=""/>
          <p:cNvGraphicFramePr/>
          <p:nvPr/>
        </p:nvGraphicFramePr>
        <p:xfrm>
          <a:off x="865440" y="4039920"/>
          <a:ext cx="2656080" cy="1281240"/>
        </p:xfrm>
        <a:graphic>
          <a:graphicData uri="http://schemas.openxmlformats.org/drawingml/2006/table">
            <a:tbl>
              <a:tblPr/>
              <a:tblGrid>
                <a:gridCol w="1328760"/>
                <a:gridCol w="1327320"/>
              </a:tblGrid>
              <a:tr h="42696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А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280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solidFill>
                      <a:srgbClr val="e8faf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Ā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280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solidFill>
                      <a:srgbClr val="e8fafc"/>
                    </a:solidFill>
                  </a:tcPr>
                </a:tc>
              </a:tr>
              <a:tr h="42696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136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</a:tr>
              <a:tr h="427320"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28080">
                      <a:solidFill>
                        <a:srgbClr val="0180ff"/>
                      </a:solidFill>
                      <a:prstDash val="solid"/>
                    </a:lnL>
                    <a:lnR w="136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280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marL="216000" indent="-216000" algn="ctr">
                        <a:spcBef>
                          <a:spcPts val="550"/>
                        </a:spcBef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2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b="0" lang="ru-RU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3680">
                      <a:solidFill>
                        <a:srgbClr val="0180ff"/>
                      </a:solidFill>
                      <a:prstDash val="solid"/>
                    </a:lnL>
                    <a:lnR w="28080">
                      <a:solidFill>
                        <a:srgbClr val="0180ff"/>
                      </a:solidFill>
                      <a:prstDash val="solid"/>
                    </a:lnR>
                    <a:lnT w="13680">
                      <a:solidFill>
                        <a:srgbClr val="0180ff"/>
                      </a:solidFill>
                      <a:prstDash val="solid"/>
                    </a:lnT>
                    <a:lnB w="28080">
                      <a:solidFill>
                        <a:srgbClr val="0180ff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4" name="Text Box 20"/>
          <p:cNvSpPr/>
          <p:nvPr/>
        </p:nvSpPr>
        <p:spPr>
          <a:xfrm>
            <a:off x="468720" y="5950080"/>
            <a:ext cx="8424720" cy="83124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1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Логические операции имеют следующий приоритет: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инверсия, конъюнкция, дизъюнкция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Text Box 8"/>
          <p:cNvSpPr/>
          <p:nvPr/>
        </p:nvSpPr>
        <p:spPr>
          <a:xfrm>
            <a:off x="468720" y="3320640"/>
            <a:ext cx="3598920" cy="4291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Таблица истинности: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Text Box 9"/>
          <p:cNvSpPr/>
          <p:nvPr/>
        </p:nvSpPr>
        <p:spPr>
          <a:xfrm>
            <a:off x="4428000" y="3320640"/>
            <a:ext cx="4465440" cy="4291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Arial"/>
              </a:rPr>
              <a:t>Графическое представление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Oval 26"/>
          <p:cNvSpPr/>
          <p:nvPr/>
        </p:nvSpPr>
        <p:spPr>
          <a:xfrm>
            <a:off x="5761440" y="4039920"/>
            <a:ext cx="1727280" cy="172728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Text Box 24"/>
          <p:cNvSpPr/>
          <p:nvPr/>
        </p:nvSpPr>
        <p:spPr>
          <a:xfrm>
            <a:off x="6409080" y="4616280"/>
            <a:ext cx="431640" cy="5209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7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 Box 27"/>
          <p:cNvSpPr/>
          <p:nvPr/>
        </p:nvSpPr>
        <p:spPr>
          <a:xfrm>
            <a:off x="4969080" y="4903560"/>
            <a:ext cx="432000" cy="459720"/>
          </a:xfrm>
          <a:prstGeom prst="rect">
            <a:avLst/>
          </a:prstGeom>
          <a:noFill/>
          <a:ln w="108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Arial"/>
              </a:rPr>
              <a:t>Ā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40000" y="599760"/>
            <a:ext cx="8640000" cy="8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Решить составное высказывание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900000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Aft>
                <a:spcPts val="567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(1 v 1) v ( 1 v 0)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567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(((1 v 0) v 1) V 1)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567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(0 &amp; 1) &amp;1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567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1 &amp; (1 &amp; 1) &amp; 1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567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((1 v 0) &amp; (1 &amp;1)) &amp; ( 0 v 1)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567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((1 &amp; 1) v 0) &amp; (0 v 1)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567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((0 &amp; 0) v 0) &amp; (1 v 1)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567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 A v 1) v (B v 0) 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567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((1 &amp; A) v (B &amp; 0))v1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567"/>
              </a:spcAft>
              <a:buClr>
                <a:srgbClr val="91d93f"/>
              </a:buClr>
              <a:buSzPct val="45000"/>
              <a:buFont typeface="Wingdings" charset="2"/>
              <a:buChar char=""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1 v A  &amp; 0  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40000" y="599760"/>
            <a:ext cx="8640000" cy="8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Решить составное высказывание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900000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Напишите наибольшее целое число x, для которого истинно высказывание: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НЕ (X &lt;= 15) И (X &lt; 20).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40000" y="599760"/>
            <a:ext cx="8640000" cy="8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Решить составное высказывание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900000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Напишите наибольшее целое число x, для которого истинно высказывание: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НЕ (X нечетное) И НЕ (X &gt;= 10)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40000" y="599760"/>
            <a:ext cx="8640000" cy="8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</a:rPr>
              <a:t>Решить составное высказывание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540000" y="1800000"/>
            <a:ext cx="9000000" cy="47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Напишите наибольшее целое число x, для которого истинно высказывание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(x &lt; 17) И НЕ (x &gt; 44)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(x &lt; 7) И НЕ (x &lt; 6).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Aft>
                <a:spcPts val="1409"/>
              </a:spcAft>
              <a:buNone/>
            </a:pPr>
            <a:r>
              <a:rPr b="0" lang="ru-RU" sz="2670" spc="-1" strike="noStrike">
                <a:solidFill>
                  <a:srgbClr val="000000"/>
                </a:solidFill>
                <a:latin typeface="Arial"/>
              </a:rPr>
              <a:t>(первая цифра нечетная) И НЕ (число делится на 3)</a:t>
            </a:r>
            <a:endParaRPr b="0" lang="ru-RU" sz="267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Application>LibreOffice/7.6.4.1$Windows_X86_64 LibreOffice_project/e19e193f88cd6c0525a17fb7a176ed8e6a3e2aa1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2024-02-29T12:10:13Z</dcterms:created>
  <dc:creator/>
  <dc:description/>
  <dc:language>ru-RU</dc:language>
  <cp:lastModifiedBy/>
  <dcterms:modified xsi:type="dcterms:W3CDTF">2024-02-29T12:46:30Z</dcterms:modified>
  <cp:revision>2</cp:revision>
  <dc:subject/>
  <dc:title>Inspiration</dc:title>
</cp:coreProperties>
</file>