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9"/>
  </p:notesMasterIdLst>
  <p:sldIdLst>
    <p:sldId id="256" r:id="rId2"/>
    <p:sldId id="257" r:id="rId3"/>
    <p:sldId id="286" r:id="rId4"/>
    <p:sldId id="287" r:id="rId5"/>
    <p:sldId id="288" r:id="rId6"/>
    <p:sldId id="268" r:id="rId7"/>
    <p:sldId id="289" r:id="rId8"/>
    <p:sldId id="290" r:id="rId9"/>
    <p:sldId id="291" r:id="rId10"/>
    <p:sldId id="292" r:id="rId11"/>
    <p:sldId id="293" r:id="rId12"/>
    <p:sldId id="273" r:id="rId13"/>
    <p:sldId id="274" r:id="rId14"/>
    <p:sldId id="294" r:id="rId15"/>
    <p:sldId id="271" r:id="rId16"/>
    <p:sldId id="295" r:id="rId17"/>
    <p:sldId id="296" r:id="rId18"/>
    <p:sldId id="297" r:id="rId19"/>
    <p:sldId id="307" r:id="rId20"/>
    <p:sldId id="298" r:id="rId21"/>
    <p:sldId id="299" r:id="rId22"/>
    <p:sldId id="277" r:id="rId23"/>
    <p:sldId id="300" r:id="rId24"/>
    <p:sldId id="301" r:id="rId25"/>
    <p:sldId id="302" r:id="rId26"/>
    <p:sldId id="303" r:id="rId27"/>
    <p:sldId id="304" r:id="rId28"/>
    <p:sldId id="308" r:id="rId29"/>
    <p:sldId id="305" r:id="rId30"/>
    <p:sldId id="306" r:id="rId31"/>
    <p:sldId id="279" r:id="rId32"/>
    <p:sldId id="280" r:id="rId33"/>
    <p:sldId id="281" r:id="rId34"/>
    <p:sldId id="282" r:id="rId35"/>
    <p:sldId id="283" r:id="rId36"/>
    <p:sldId id="284" r:id="rId37"/>
    <p:sldId id="285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25634-5E03-4FA4-A013-8200A7062BDF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CFE83-D011-450D-9331-8B5AF97ADA7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057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33fe178cf_0_6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133fe178cf_0_6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03102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33fe178cf_0_6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133fe178cf_0_6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5020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1370530743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11370530743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01665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33fe178cf_0_6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133fe178cf_0_6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8487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1370530743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11370530743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590116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1370530743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11370530743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489612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1370530743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11370530743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1973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1370530743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11370530743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17378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1370530743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11370530743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38691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11370530743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Google Shape;261;g11370530743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9306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33fe178cf_0_6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133fe178cf_0_6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8292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33fe178cf_0_6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133fe178cf_0_6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73968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33fe178cf_0_6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133fe178cf_0_6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84567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33fe178cf_0_6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133fe178cf_0_6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69766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33fe178cf_0_6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133fe178cf_0_6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9035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33fe178cf_0_6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133fe178cf_0_6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1274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33fe178cf_0_6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133fe178cf_0_6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7764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33fe178cf_0_6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133fe178cf_0_6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8781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oogle Shape;25;p4"/>
          <p:cNvGrpSpPr/>
          <p:nvPr/>
        </p:nvGrpSpPr>
        <p:grpSpPr>
          <a:xfrm>
            <a:off x="830393" y="1588428"/>
            <a:ext cx="745763" cy="61102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1" y="1758200"/>
            <a:ext cx="7688700" cy="7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1" y="2771833"/>
            <a:ext cx="7688700" cy="301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3" y="6333134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551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 12 ЕГЭ-2024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729451" y="681300"/>
            <a:ext cx="7688700" cy="7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 smtClean="0">
                <a:latin typeface="Arial"/>
                <a:ea typeface="Arial"/>
                <a:cs typeface="Arial"/>
                <a:sym typeface="Arial"/>
              </a:rPr>
              <a:t>Теория. Гласные в личных окончаниях глаголов настоящего и будущего времени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1"/>
          </p:nvPr>
        </p:nvSpPr>
        <p:spPr>
          <a:xfrm>
            <a:off x="680327" y="1757749"/>
            <a:ext cx="7892204" cy="438589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Правило 2. Исключения из правила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rgbClr val="C00000"/>
              </a:solidFill>
              <a:latin typeface="Arial"/>
              <a:cs typeface="Arial"/>
              <a:sym typeface="Arial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спряжению относятся: </a:t>
            </a:r>
          </a:p>
          <a:p>
            <a:pPr marL="0" indent="0"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брить, стелить, зиждиться, зыбиться.</a:t>
            </a:r>
          </a:p>
          <a:p>
            <a:pPr marL="0" indent="0">
              <a:lnSpc>
                <a:spcPct val="150000"/>
              </a:lnSpc>
              <a:buNone/>
            </a:pPr>
            <a:endParaRPr lang="ru-RU" sz="2400" i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Ко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спряжению относятся:</a:t>
            </a:r>
          </a:p>
          <a:p>
            <a:pPr marL="0" indent="0">
              <a:lnSpc>
                <a:spcPct val="150000"/>
              </a:lnSpc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 гнать, дышать, слышать, держать;</a:t>
            </a:r>
          </a:p>
          <a:p>
            <a:pPr marL="0" indent="0">
              <a:lnSpc>
                <a:spcPct val="150000"/>
              </a:lnSpc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 видеть, ненавидеть, обидеть, зависеть, терпеть, вертеть, смотреть.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7436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729451" y="681300"/>
            <a:ext cx="7688700" cy="7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 smtClean="0">
                <a:latin typeface="Arial"/>
                <a:ea typeface="Arial"/>
                <a:cs typeface="Arial"/>
                <a:sym typeface="Arial"/>
              </a:rPr>
              <a:t>Теория. Гласные в личных окончаниях глаголов настоящего и будущего времени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1"/>
          </p:nvPr>
        </p:nvSpPr>
        <p:spPr>
          <a:xfrm>
            <a:off x="680327" y="1757748"/>
            <a:ext cx="7892204" cy="47430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Правило 3. Определяем окончание по спряжению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rgbClr val="C00000"/>
              </a:solidFill>
              <a:latin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Если глагол не является исключением, то ставим его в инфинитив и смотрим, на что он оканчивается: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 –</a:t>
            </a:r>
            <a:r>
              <a:rPr lang="ru-RU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ить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— 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спряжение;</a:t>
            </a:r>
          </a:p>
          <a:p>
            <a:pPr marL="0" indent="0"/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не на –</a:t>
            </a:r>
            <a:r>
              <a:rPr lang="ru-RU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ить</a:t>
            </a: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—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спряжение.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Выбираем гласную: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спр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— Е, У, Ю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спр</a:t>
            </a: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— И, А, 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u="sng" dirty="0" err="1" smtClean="0">
                <a:latin typeface="Arial" pitchFamily="34" charset="0"/>
                <a:cs typeface="Arial" pitchFamily="34" charset="0"/>
              </a:rPr>
              <a:t>Лайфхак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ц</a:t>
            </a:r>
            <a:r>
              <a:rPr lang="ru-RU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л</a:t>
            </a:r>
            <a:r>
              <a:rPr lang="ru-RU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УЮ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м</a:t>
            </a:r>
            <a:r>
              <a:rPr lang="ru-RU" sz="24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л</a:t>
            </a:r>
            <a:r>
              <a:rPr lang="ru-RU" sz="24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АЯ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391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глаголы </a:t>
            </a:r>
            <a:r>
              <a:rPr lang="ru-RU" i="1" u="sng" dirty="0" smtClean="0"/>
              <a:t>выздороветь, опостылеть, опротиветь</a:t>
            </a:r>
            <a:r>
              <a:rPr lang="ru-RU" dirty="0" smtClean="0"/>
              <a:t> изменяются </a:t>
            </a:r>
            <a:r>
              <a:rPr lang="ru-RU" b="1" dirty="0" smtClean="0"/>
              <a:t>по I спряжению </a:t>
            </a:r>
            <a:r>
              <a:rPr lang="ru-RU" dirty="0" smtClean="0"/>
              <a:t>(выздоровеешь, выздоровеют, опостылеешь, опостылеют, опротивеют).</a:t>
            </a:r>
          </a:p>
          <a:p>
            <a:pPr lvl="0"/>
            <a:r>
              <a:rPr lang="ru-RU" dirty="0" smtClean="0"/>
              <a:t>глаголы </a:t>
            </a:r>
            <a:r>
              <a:rPr lang="ru-RU" i="1" u="sng" dirty="0" smtClean="0"/>
              <a:t>хотеть и бежать</a:t>
            </a:r>
            <a:r>
              <a:rPr lang="ru-RU" dirty="0" smtClean="0"/>
              <a:t> (и все производные от них) </a:t>
            </a:r>
            <a:r>
              <a:rPr lang="ru-RU" b="1" dirty="0" smtClean="0"/>
              <a:t>разноспрягаемые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Хотеть в ед.ч. имеют безударные окончания 1 </a:t>
            </a:r>
            <a:r>
              <a:rPr lang="ru-RU" dirty="0" err="1" smtClean="0"/>
              <a:t>спр</a:t>
            </a:r>
            <a:r>
              <a:rPr lang="ru-RU" dirty="0" smtClean="0"/>
              <a:t>. (хочешь, хочет), а в мн.ч. – окончания 2 </a:t>
            </a:r>
            <a:r>
              <a:rPr lang="ru-RU" dirty="0" err="1" smtClean="0"/>
              <a:t>спр</a:t>
            </a:r>
            <a:r>
              <a:rPr lang="ru-RU" dirty="0" smtClean="0"/>
              <a:t> (хотим, хотите, хотят)</a:t>
            </a:r>
          </a:p>
          <a:p>
            <a:pPr>
              <a:buNone/>
            </a:pPr>
            <a:r>
              <a:rPr lang="ru-RU" dirty="0" smtClean="0"/>
              <a:t>Например: бежать – бегу, бежишь, бежит, бежим, бежите, бегут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!!!Запомните!!!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r>
              <a:rPr lang="ru-RU" dirty="0" smtClean="0"/>
              <a:t>Укажите варианты ответов, в которых во всех словах одного ряда пропущена одна и та же буква. Запишите номера ответов.</a:t>
            </a:r>
          </a:p>
          <a:p>
            <a:endParaRPr lang="ru-RU" dirty="0" smtClean="0"/>
          </a:p>
          <a:p>
            <a:r>
              <a:rPr lang="ru-RU" dirty="0" smtClean="0"/>
              <a:t>1) бор..</a:t>
            </a:r>
            <a:r>
              <a:rPr lang="ru-RU" dirty="0" err="1" smtClean="0"/>
              <a:t>тся</a:t>
            </a:r>
            <a:r>
              <a:rPr lang="ru-RU" dirty="0" smtClean="0"/>
              <a:t> (народ), </a:t>
            </a:r>
            <a:r>
              <a:rPr lang="ru-RU" dirty="0" err="1" smtClean="0"/>
              <a:t>усво</a:t>
            </a:r>
            <a:r>
              <a:rPr lang="ru-RU" dirty="0" smtClean="0"/>
              <a:t>..</a:t>
            </a:r>
            <a:r>
              <a:rPr lang="ru-RU" dirty="0" err="1" smtClean="0"/>
              <a:t>шь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2) </a:t>
            </a:r>
            <a:r>
              <a:rPr lang="ru-RU" dirty="0" err="1" smtClean="0"/>
              <a:t>вышл</a:t>
            </a:r>
            <a:r>
              <a:rPr lang="ru-RU" dirty="0" smtClean="0"/>
              <a:t>..т (бабушка), </a:t>
            </a:r>
            <a:r>
              <a:rPr lang="ru-RU" dirty="0" err="1" smtClean="0"/>
              <a:t>броса</a:t>
            </a:r>
            <a:r>
              <a:rPr lang="ru-RU" dirty="0" smtClean="0"/>
              <a:t>..</a:t>
            </a:r>
            <a:r>
              <a:rPr lang="ru-RU" dirty="0" err="1" smtClean="0"/>
              <a:t>шь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3) </a:t>
            </a:r>
            <a:r>
              <a:rPr lang="ru-RU" dirty="0" err="1" smtClean="0"/>
              <a:t>крас</a:t>
            </a:r>
            <a:r>
              <a:rPr lang="ru-RU" dirty="0" smtClean="0"/>
              <a:t>..т (маляр), </a:t>
            </a:r>
            <a:r>
              <a:rPr lang="ru-RU" dirty="0" err="1" smtClean="0"/>
              <a:t>встрет</a:t>
            </a:r>
            <a:r>
              <a:rPr lang="ru-RU" dirty="0" smtClean="0"/>
              <a:t>..</a:t>
            </a:r>
            <a:r>
              <a:rPr lang="ru-RU" dirty="0" err="1" smtClean="0"/>
              <a:t>шь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729451" y="681300"/>
            <a:ext cx="7688700" cy="7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 smtClean="0">
                <a:latin typeface="Arial"/>
                <a:ea typeface="Arial"/>
                <a:cs typeface="Arial"/>
                <a:sym typeface="Arial"/>
              </a:rPr>
              <a:t>Теория. Действительные и страдательные причастия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" name="Google Shape;792;p77"/>
          <p:cNvGraphicFramePr/>
          <p:nvPr/>
        </p:nvGraphicFramePr>
        <p:xfrm>
          <a:off x="857228" y="1785930"/>
          <a:ext cx="7715307" cy="451910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35323"/>
                <a:gridCol w="2732703"/>
                <a:gridCol w="2947281"/>
              </a:tblGrid>
              <a:tr h="794264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>
                        <a:latin typeface="Arial" pitchFamily="34" charset="0"/>
                        <a:ea typeface="Proxima Nova"/>
                        <a:cs typeface="Arial" pitchFamily="34" charset="0"/>
                        <a:sym typeface="Proxima Nova"/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800" b="1" dirty="0" smtClean="0">
                          <a:latin typeface="Arial" pitchFamily="34" charset="0"/>
                          <a:cs typeface="Arial" pitchFamily="34" charset="0"/>
                          <a:sym typeface="Proxima Nova"/>
                        </a:rPr>
                        <a:t>Действительные</a:t>
                      </a:r>
                      <a:endParaRPr sz="1800" b="1">
                        <a:solidFill>
                          <a:srgbClr val="0B5394"/>
                        </a:solidFill>
                        <a:latin typeface="Arial" pitchFamily="34" charset="0"/>
                        <a:ea typeface="Proxima Nova"/>
                        <a:cs typeface="Arial" pitchFamily="34" charset="0"/>
                        <a:sym typeface="Proxima Nova"/>
                      </a:endParaRPr>
                    </a:p>
                  </a:txBody>
                  <a:tcPr marL="91425" marR="91425" marT="91425" marB="91425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ru" sz="1800" b="1" dirty="0" smtClean="0">
                          <a:latin typeface="Arial" pitchFamily="34" charset="0"/>
                          <a:cs typeface="Arial" pitchFamily="34" charset="0"/>
                          <a:sym typeface="Proxima Nova"/>
                        </a:rPr>
                        <a:t>Страдательные</a:t>
                      </a:r>
                      <a:endParaRPr sz="1800" b="1">
                        <a:solidFill>
                          <a:srgbClr val="38761D"/>
                        </a:solidFill>
                        <a:latin typeface="Arial" pitchFamily="34" charset="0"/>
                        <a:ea typeface="Proxima Nova"/>
                        <a:cs typeface="Arial" pitchFamily="34" charset="0"/>
                        <a:sym typeface="Proxima Nova"/>
                      </a:endParaRPr>
                    </a:p>
                  </a:txBody>
                  <a:tcPr marL="91425" marR="91425" marT="91425" marB="91425" anchor="ctr">
                    <a:solidFill>
                      <a:srgbClr val="CCFFCC"/>
                    </a:solidFill>
                  </a:tcPr>
                </a:tc>
              </a:tr>
              <a:tr h="1634624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dirty="0" smtClean="0">
                          <a:latin typeface="Arial" pitchFamily="34" charset="0"/>
                          <a:ea typeface="Proxima Nova"/>
                          <a:cs typeface="Arial" pitchFamily="34" charset="0"/>
                          <a:sym typeface="Proxima Nova"/>
                        </a:rPr>
                        <a:t>Значение </a:t>
                      </a:r>
                      <a:endParaRPr sz="1800" b="1">
                        <a:latin typeface="Arial" pitchFamily="34" charset="0"/>
                        <a:ea typeface="Proxima Nova"/>
                        <a:cs typeface="Arial" pitchFamily="34" charset="0"/>
                        <a:sym typeface="Proxima Nov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" pitchFamily="34" charset="0"/>
                          <a:ea typeface="Proxima Nova"/>
                          <a:cs typeface="Arial" pitchFamily="34" charset="0"/>
                          <a:sym typeface="Proxima Nova"/>
                        </a:rPr>
                        <a:t>признак по действию, которое </a:t>
                      </a:r>
                      <a:r>
                        <a:rPr lang="ru-RU" sz="1800" dirty="0" smtClean="0">
                          <a:solidFill>
                            <a:srgbClr val="FF732B"/>
                          </a:solidFill>
                          <a:latin typeface="Arial" pitchFamily="34" charset="0"/>
                          <a:ea typeface="Proxima Nova"/>
                          <a:cs typeface="Arial" pitchFamily="34" charset="0"/>
                          <a:sym typeface="Proxima Nova"/>
                        </a:rPr>
                        <a:t>производит</a:t>
                      </a:r>
                      <a:r>
                        <a:rPr lang="ru-RU" sz="1800" dirty="0" smtClean="0">
                          <a:latin typeface="Arial" pitchFamily="34" charset="0"/>
                          <a:ea typeface="Proxima Nova"/>
                          <a:cs typeface="Arial" pitchFamily="34" charset="0"/>
                          <a:sym typeface="Proxima Nova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FF7A3E"/>
                          </a:solidFill>
                          <a:latin typeface="Arial" pitchFamily="34" charset="0"/>
                          <a:ea typeface="Proxima Nova"/>
                          <a:cs typeface="Arial" pitchFamily="34" charset="0"/>
                          <a:sym typeface="Proxima Nova"/>
                        </a:rPr>
                        <a:t>сам</a:t>
                      </a:r>
                      <a:r>
                        <a:rPr lang="ru-RU" sz="1800" dirty="0" smtClean="0">
                          <a:latin typeface="Arial" pitchFamily="34" charset="0"/>
                          <a:ea typeface="Proxima Nova"/>
                          <a:cs typeface="Arial" pitchFamily="34" charset="0"/>
                          <a:sym typeface="Proxima Nova"/>
                        </a:rPr>
                        <a:t> предмет</a:t>
                      </a:r>
                    </a:p>
                  </a:txBody>
                  <a:tcPr marL="91425" marR="91425" marT="91425" marB="91425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dirty="0" smtClean="0">
                          <a:latin typeface="Arial" pitchFamily="34" charset="0"/>
                          <a:ea typeface="Proxima Nova"/>
                          <a:cs typeface="Arial" pitchFamily="34" charset="0"/>
                          <a:sym typeface="Proxima Nova"/>
                        </a:rPr>
                        <a:t>признак по действию, которое предмет </a:t>
                      </a:r>
                      <a:r>
                        <a:rPr lang="ru-RU" sz="1800" dirty="0" smtClean="0">
                          <a:solidFill>
                            <a:srgbClr val="FF7A3E"/>
                          </a:solidFill>
                          <a:latin typeface="Arial" pitchFamily="34" charset="0"/>
                          <a:ea typeface="Proxima Nova"/>
                          <a:cs typeface="Arial" pitchFamily="34" charset="0"/>
                          <a:sym typeface="Proxima Nova"/>
                        </a:rPr>
                        <a:t>испытывает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dirty="0" smtClean="0">
                          <a:solidFill>
                            <a:srgbClr val="FF7A3E"/>
                          </a:solidFill>
                          <a:latin typeface="Arial" pitchFamily="34" charset="0"/>
                          <a:ea typeface="Proxima Nova"/>
                          <a:cs typeface="Arial" pitchFamily="34" charset="0"/>
                          <a:sym typeface="Proxima Nova"/>
                        </a:rPr>
                        <a:t>со стороны другого </a:t>
                      </a:r>
                      <a:r>
                        <a:rPr lang="ru-RU" sz="1800" dirty="0" smtClean="0">
                          <a:latin typeface="Arial" pitchFamily="34" charset="0"/>
                          <a:ea typeface="Proxima Nova"/>
                          <a:cs typeface="Arial" pitchFamily="34" charset="0"/>
                          <a:sym typeface="Proxima Nova"/>
                        </a:rPr>
                        <a:t>деятеля</a:t>
                      </a:r>
                    </a:p>
                  </a:txBody>
                  <a:tcPr marL="91425" marR="91425" marT="91425" marB="91425">
                    <a:solidFill>
                      <a:srgbClr val="CCFFCC"/>
                    </a:solidFill>
                  </a:tcPr>
                </a:tc>
              </a:tr>
              <a:tr h="740629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b="1" dirty="0" smtClean="0">
                          <a:latin typeface="Arial" pitchFamily="34" charset="0"/>
                          <a:cs typeface="Arial" pitchFamily="34" charset="0"/>
                          <a:sym typeface="Proxima Nova"/>
                        </a:rPr>
                        <a:t>Настоящее </a:t>
                      </a:r>
                      <a:r>
                        <a:rPr lang="ru" sz="1800" b="1" dirty="0">
                          <a:latin typeface="Arial" pitchFamily="34" charset="0"/>
                          <a:cs typeface="Arial" pitchFamily="34" charset="0"/>
                          <a:sym typeface="Proxima Nova"/>
                        </a:rPr>
                        <a:t>время</a:t>
                      </a:r>
                      <a:endParaRPr sz="1800" b="1">
                        <a:latin typeface="Arial" pitchFamily="34" charset="0"/>
                        <a:ea typeface="Proxima Nova"/>
                        <a:cs typeface="Arial" pitchFamily="34" charset="0"/>
                        <a:sym typeface="Proxima Nov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dirty="0">
                          <a:latin typeface="Arial" pitchFamily="34" charset="0"/>
                          <a:cs typeface="Arial" pitchFamily="34" charset="0"/>
                          <a:sym typeface="Proxima Nova"/>
                        </a:rPr>
                        <a:t>-ущ-, -ющ- </a:t>
                      </a:r>
                      <a:endParaRPr sz="1800">
                        <a:latin typeface="Arial" pitchFamily="34" charset="0"/>
                        <a:cs typeface="Arial" pitchFamily="34" charset="0"/>
                        <a:sym typeface="Proxima Nova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dirty="0">
                          <a:latin typeface="Arial" pitchFamily="34" charset="0"/>
                          <a:cs typeface="Arial" pitchFamily="34" charset="0"/>
                          <a:sym typeface="Proxima Nova"/>
                        </a:rPr>
                        <a:t>-ащ-, -ящ-</a:t>
                      </a:r>
                      <a:endParaRPr sz="1800" b="1">
                        <a:solidFill>
                          <a:srgbClr val="0B5394"/>
                        </a:solidFill>
                        <a:latin typeface="Arial" pitchFamily="34" charset="0"/>
                        <a:ea typeface="Proxima Nova"/>
                        <a:cs typeface="Arial" pitchFamily="34" charset="0"/>
                        <a:sym typeface="Proxima Nova"/>
                      </a:endParaRPr>
                    </a:p>
                  </a:txBody>
                  <a:tcPr marL="91425" marR="91425" marT="91425" marB="91425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dirty="0">
                          <a:latin typeface="Arial" pitchFamily="34" charset="0"/>
                          <a:cs typeface="Arial" pitchFamily="34" charset="0"/>
                          <a:sym typeface="Proxima Nova"/>
                        </a:rPr>
                        <a:t>-ем- (-ом-)</a:t>
                      </a:r>
                      <a:endParaRPr sz="1800">
                        <a:latin typeface="Arial" pitchFamily="34" charset="0"/>
                        <a:cs typeface="Arial" pitchFamily="34" charset="0"/>
                        <a:sym typeface="Proxima Nova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dirty="0">
                          <a:latin typeface="Arial" pitchFamily="34" charset="0"/>
                          <a:cs typeface="Arial" pitchFamily="34" charset="0"/>
                          <a:sym typeface="Proxima Nova"/>
                        </a:rPr>
                        <a:t> -им-</a:t>
                      </a:r>
                      <a:endParaRPr sz="1800" b="1">
                        <a:solidFill>
                          <a:srgbClr val="38761D"/>
                        </a:solidFill>
                        <a:latin typeface="Arial" pitchFamily="34" charset="0"/>
                        <a:ea typeface="Proxima Nova"/>
                        <a:cs typeface="Arial" pitchFamily="34" charset="0"/>
                        <a:sym typeface="Proxima Nova"/>
                      </a:endParaRPr>
                    </a:p>
                  </a:txBody>
                  <a:tcPr marL="91425" marR="91425" marT="91425" marB="91425">
                    <a:solidFill>
                      <a:srgbClr val="CCFFCC"/>
                    </a:solidFill>
                  </a:tcPr>
                </a:tc>
              </a:tr>
              <a:tr h="1349584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b="1" dirty="0" smtClean="0">
                          <a:latin typeface="Arial" pitchFamily="34" charset="0"/>
                          <a:cs typeface="Arial" pitchFamily="34" charset="0"/>
                          <a:sym typeface="Proxima Nova"/>
                        </a:rPr>
                        <a:t>Прошедшее </a:t>
                      </a:r>
                      <a:r>
                        <a:rPr lang="ru" sz="1800" b="1" dirty="0">
                          <a:latin typeface="Arial" pitchFamily="34" charset="0"/>
                          <a:cs typeface="Arial" pitchFamily="34" charset="0"/>
                          <a:sym typeface="Proxima Nova"/>
                        </a:rPr>
                        <a:t>время</a:t>
                      </a:r>
                      <a:endParaRPr sz="1800" b="1">
                        <a:latin typeface="Arial" pitchFamily="34" charset="0"/>
                        <a:ea typeface="Proxima Nova"/>
                        <a:cs typeface="Arial" pitchFamily="34" charset="0"/>
                        <a:sym typeface="Proxima Nova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dirty="0">
                          <a:latin typeface="Arial" pitchFamily="34" charset="0"/>
                          <a:cs typeface="Arial" pitchFamily="34" charset="0"/>
                          <a:sym typeface="Proxima Nova"/>
                        </a:rPr>
                        <a:t>-вш-</a:t>
                      </a:r>
                      <a:endParaRPr sz="1800">
                        <a:latin typeface="Arial" pitchFamily="34" charset="0"/>
                        <a:cs typeface="Arial" pitchFamily="34" charset="0"/>
                        <a:sym typeface="Proxima Nova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dirty="0">
                          <a:latin typeface="Arial" pitchFamily="34" charset="0"/>
                          <a:cs typeface="Arial" pitchFamily="34" charset="0"/>
                          <a:sym typeface="Proxima Nova"/>
                        </a:rPr>
                        <a:t>-ш-</a:t>
                      </a:r>
                      <a:endParaRPr sz="1800">
                        <a:latin typeface="Arial" pitchFamily="34" charset="0"/>
                        <a:cs typeface="Arial" pitchFamily="34" charset="0"/>
                        <a:sym typeface="Proxima Nova"/>
                      </a:endParaRPr>
                    </a:p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latin typeface="Arial" pitchFamily="34" charset="0"/>
                        <a:ea typeface="Proxima Nova"/>
                        <a:cs typeface="Arial" pitchFamily="34" charset="0"/>
                        <a:sym typeface="Proxima Nova"/>
                      </a:endParaRPr>
                    </a:p>
                  </a:txBody>
                  <a:tcPr marL="91425" marR="91425" marT="91425" marB="91425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dirty="0">
                          <a:latin typeface="Arial" pitchFamily="34" charset="0"/>
                          <a:cs typeface="Arial" pitchFamily="34" charset="0"/>
                          <a:sym typeface="Proxima Nova"/>
                        </a:rPr>
                        <a:t>-нн- (-н-) </a:t>
                      </a:r>
                      <a:endParaRPr sz="1800">
                        <a:latin typeface="Arial" pitchFamily="34" charset="0"/>
                        <a:cs typeface="Arial" pitchFamily="34" charset="0"/>
                        <a:sym typeface="Proxima Nova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dirty="0">
                          <a:latin typeface="Arial" pitchFamily="34" charset="0"/>
                          <a:cs typeface="Arial" pitchFamily="34" charset="0"/>
                          <a:sym typeface="Proxima Nova"/>
                        </a:rPr>
                        <a:t>-енн- (-ен-</a:t>
                      </a:r>
                      <a:r>
                        <a:rPr lang="ru" sz="1800" dirty="0" smtClean="0">
                          <a:latin typeface="Arial" pitchFamily="34" charset="0"/>
                          <a:cs typeface="Arial" pitchFamily="34" charset="0"/>
                          <a:sym typeface="Proxima Nova"/>
                        </a:rPr>
                        <a:t>)</a:t>
                      </a: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dirty="0" smtClean="0">
                          <a:latin typeface="Arial" pitchFamily="34" charset="0"/>
                          <a:cs typeface="Arial" pitchFamily="34" charset="0"/>
                          <a:sym typeface="Proxima Nova"/>
                        </a:rPr>
                        <a:t> </a:t>
                      </a:r>
                      <a:r>
                        <a:rPr lang="ru" sz="1800" dirty="0">
                          <a:latin typeface="Arial" pitchFamily="34" charset="0"/>
                          <a:cs typeface="Arial" pitchFamily="34" charset="0"/>
                          <a:sym typeface="Proxima Nova"/>
                        </a:rPr>
                        <a:t>-ённ- (-ён) </a:t>
                      </a:r>
                      <a:endParaRPr sz="1800">
                        <a:latin typeface="Arial" pitchFamily="34" charset="0"/>
                        <a:cs typeface="Arial" pitchFamily="34" charset="0"/>
                        <a:sym typeface="Proxima Nova"/>
                      </a:endParaRPr>
                    </a:p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800" dirty="0">
                          <a:latin typeface="Arial" pitchFamily="34" charset="0"/>
                          <a:cs typeface="Arial" pitchFamily="34" charset="0"/>
                          <a:sym typeface="Proxima Nova"/>
                        </a:rPr>
                        <a:t>-т-</a:t>
                      </a:r>
                      <a:endParaRPr sz="1800" b="1">
                        <a:solidFill>
                          <a:srgbClr val="38761D"/>
                        </a:solidFill>
                        <a:latin typeface="Arial" pitchFamily="34" charset="0"/>
                        <a:ea typeface="Proxima Nova"/>
                        <a:cs typeface="Arial" pitchFamily="34" charset="0"/>
                        <a:sym typeface="Proxima Nova"/>
                      </a:endParaRPr>
                    </a:p>
                  </a:txBody>
                  <a:tcPr marL="91425" marR="91425" marT="91425" marB="91425"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817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-пропущена гласная в суффиксах причастий –УЩ-, -ЮЩ-, -АЩ-, -ЯЩ-, -ИМ-, -ЕМ-.</a:t>
            </a:r>
          </a:p>
          <a:p>
            <a:endParaRPr lang="ru-RU" dirty="0"/>
          </a:p>
          <a:p>
            <a:r>
              <a:rPr lang="ru-RU" dirty="0" smtClean="0"/>
              <a:t>-пропущена гласная перед суффиксом причастий –ВШ-, -НН-.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Если гласная буква пропущена в суффиксе, то определите орфограммы:</a:t>
            </a:r>
          </a:p>
        </p:txBody>
      </p:sp>
    </p:spTree>
    <p:extLst>
      <p:ext uri="{BB962C8B-B14F-4D97-AF65-F5344CB8AC3E}">
        <p14:creationId xmlns:p14="http://schemas.microsoft.com/office/powerpoint/2010/main" val="931897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729451" y="681300"/>
            <a:ext cx="7688700" cy="7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 smtClean="0">
                <a:latin typeface="Arial"/>
                <a:ea typeface="Arial"/>
                <a:cs typeface="Arial"/>
                <a:sym typeface="Arial"/>
              </a:rPr>
              <a:t>Теория. Гласные в суффиксах причастий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1"/>
          </p:nvPr>
        </p:nvSpPr>
        <p:spPr>
          <a:xfrm>
            <a:off x="680327" y="1757748"/>
            <a:ext cx="7892204" cy="47430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Правило 1. Действительные причастия настоящего времени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rgbClr val="C00000"/>
              </a:solidFill>
              <a:latin typeface="Arial"/>
              <a:cs typeface="Arial"/>
              <a:sym typeface="Arial"/>
            </a:endParaRP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Находим глагол, от которого образовано причастие.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Определяем спряжение (не забываем про глаголы-исключения).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Выбираем гласную в зависимости от спряжения:</a:t>
            </a:r>
          </a:p>
          <a:p>
            <a:pPr marL="0" indent="0"/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спр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— -</a:t>
            </a:r>
            <a:r>
              <a:rPr lang="ru-RU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ущ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-, -</a:t>
            </a:r>
            <a:r>
              <a:rPr lang="ru-RU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ющ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(сеять,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спр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. — сеющий, плакать,</a:t>
            </a:r>
          </a:p>
          <a:p>
            <a:pPr marL="0" indent="0"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спр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— плачущий);</a:t>
            </a:r>
          </a:p>
          <a:p>
            <a:pPr marL="0" indent="0"/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спр</a:t>
            </a: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— -</a:t>
            </a:r>
            <a:r>
              <a:rPr lang="ru-RU" sz="24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ащ</a:t>
            </a: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-, -</a:t>
            </a:r>
            <a:r>
              <a:rPr lang="ru-RU" sz="24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ящ</a:t>
            </a: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(дышать,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II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спр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. — дышащий, клеить,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II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спр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. — клеящий).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Исключения: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пышУщий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брезжУщий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309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729451" y="681300"/>
            <a:ext cx="7688700" cy="7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 smtClean="0">
                <a:latin typeface="Arial"/>
                <a:ea typeface="Arial"/>
                <a:cs typeface="Arial"/>
                <a:sym typeface="Arial"/>
              </a:rPr>
              <a:t>Теория. Гласные в суффиксах причастий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1"/>
          </p:nvPr>
        </p:nvSpPr>
        <p:spPr>
          <a:xfrm>
            <a:off x="680327" y="1757748"/>
            <a:ext cx="7892204" cy="47430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Правило 2. Действительные причастия прошедшего времени времени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Находим глагол, от которого образовано причастие.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Определяем, какая гласная пишется в инфинитиве перед –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Эту же гласную пишем в причастии перед –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вш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Посеять — посеявший, покрасить — покрасивший, слушать — слушавший, увидеть — увидевший.</a:t>
            </a:r>
            <a:endParaRPr sz="2400" i="1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7917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729451" y="681300"/>
            <a:ext cx="7688700" cy="7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 smtClean="0">
                <a:latin typeface="Arial"/>
                <a:ea typeface="Arial"/>
                <a:cs typeface="Arial"/>
                <a:sym typeface="Arial"/>
              </a:rPr>
              <a:t>Теория. Гласные в суффиксах причастий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1"/>
          </p:nvPr>
        </p:nvSpPr>
        <p:spPr>
          <a:xfrm>
            <a:off x="680324" y="1757748"/>
            <a:ext cx="8035080" cy="47430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Правило 3. Страдательные причастия настоящего времени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rgbClr val="C00000"/>
              </a:solidFill>
              <a:latin typeface="Arial"/>
              <a:cs typeface="Arial"/>
              <a:sym typeface="Arial"/>
            </a:endParaRP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Находим глагол, от которого образовано причастие.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Определяем спряжение (не забываем про глаголы-исключения).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Выбираем гласную в зависимости от спряжения:</a:t>
            </a:r>
          </a:p>
          <a:p>
            <a:pPr marL="0" indent="0"/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спр</a:t>
            </a:r>
            <a:r>
              <a:rPr lang="ru-RU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— -ем-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(решать,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спр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. — решаемый,);</a:t>
            </a:r>
          </a:p>
          <a:p>
            <a:pPr marL="0" indent="0"/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II</a:t>
            </a: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спр</a:t>
            </a:r>
            <a:r>
              <a:rPr lang="ru-RU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 — -им-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(ненавидеть,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II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спр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. — ненавидимый).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Исключения: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движИмый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незыблЕмый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Запомнить: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(не)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отъемлЕмый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, (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приемлЕмый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02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Слова, правописание которых труднообъяснимо (надо запомнить)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приемлЕМый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незыблЕМый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неотъемлЕМый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движИМый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мучИМый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мучАЩий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брезжУЩий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всеобъемлЮЩий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9718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Из демоверсии ЕГЭ по русскому языку ФИПИ: "Укажите варианты ответов, в которых в обоих словах одного ряда пропущена одна и та же буква. Запишите номера ответов".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1) </a:t>
            </a:r>
            <a:r>
              <a:rPr lang="ru-RU" dirty="0" err="1" smtClean="0"/>
              <a:t>намаж.шь</a:t>
            </a:r>
            <a:r>
              <a:rPr lang="ru-RU" dirty="0" smtClean="0"/>
              <a:t>, </a:t>
            </a:r>
            <a:r>
              <a:rPr lang="ru-RU" dirty="0" err="1" smtClean="0"/>
              <a:t>накле</a:t>
            </a:r>
            <a:r>
              <a:rPr lang="ru-RU" dirty="0" smtClean="0"/>
              <a:t>..</a:t>
            </a:r>
            <a:r>
              <a:rPr lang="ru-RU" dirty="0" err="1" smtClean="0"/>
              <a:t>вший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2) </a:t>
            </a:r>
            <a:r>
              <a:rPr lang="ru-RU" dirty="0" err="1" smtClean="0"/>
              <a:t>рассмотр</a:t>
            </a:r>
            <a:r>
              <a:rPr lang="ru-RU" dirty="0" smtClean="0"/>
              <a:t>..</a:t>
            </a:r>
            <a:r>
              <a:rPr lang="ru-RU" dirty="0" err="1" smtClean="0"/>
              <a:t>шь</a:t>
            </a:r>
            <a:r>
              <a:rPr lang="ru-RU" dirty="0" smtClean="0"/>
              <a:t>, </a:t>
            </a:r>
            <a:r>
              <a:rPr lang="ru-RU" dirty="0" err="1" smtClean="0"/>
              <a:t>оконч</a:t>
            </a:r>
            <a:r>
              <a:rPr lang="ru-RU" dirty="0" smtClean="0"/>
              <a:t>..</a:t>
            </a:r>
            <a:r>
              <a:rPr lang="ru-RU" dirty="0" err="1" smtClean="0"/>
              <a:t>вший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3) </a:t>
            </a:r>
            <a:r>
              <a:rPr lang="ru-RU" dirty="0" err="1" smtClean="0"/>
              <a:t>подремл</a:t>
            </a:r>
            <a:r>
              <a:rPr lang="ru-RU" dirty="0" smtClean="0"/>
              <a:t>..</a:t>
            </a:r>
            <a:r>
              <a:rPr lang="ru-RU" dirty="0" err="1" smtClean="0"/>
              <a:t>шь</a:t>
            </a:r>
            <a:r>
              <a:rPr lang="ru-RU" dirty="0" smtClean="0"/>
              <a:t>, </a:t>
            </a:r>
            <a:r>
              <a:rPr lang="ru-RU" dirty="0" err="1" smtClean="0"/>
              <a:t>определя</a:t>
            </a:r>
            <a:r>
              <a:rPr lang="ru-RU" dirty="0" smtClean="0"/>
              <a:t>..</a:t>
            </a:r>
            <a:r>
              <a:rPr lang="ru-RU" dirty="0" err="1" smtClean="0"/>
              <a:t>мый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4) </a:t>
            </a:r>
            <a:r>
              <a:rPr lang="ru-RU" dirty="0" err="1" smtClean="0"/>
              <a:t>подпрыгн</a:t>
            </a:r>
            <a:r>
              <a:rPr lang="ru-RU" dirty="0" smtClean="0"/>
              <a:t>..</a:t>
            </a:r>
            <a:r>
              <a:rPr lang="ru-RU" dirty="0" err="1" smtClean="0"/>
              <a:t>шь</a:t>
            </a:r>
            <a:r>
              <a:rPr lang="ru-RU" dirty="0" smtClean="0"/>
              <a:t>, </a:t>
            </a:r>
            <a:r>
              <a:rPr lang="ru-RU" dirty="0" err="1" smtClean="0"/>
              <a:t>невид</a:t>
            </a:r>
            <a:r>
              <a:rPr lang="ru-RU" dirty="0" smtClean="0"/>
              <a:t>..</a:t>
            </a:r>
            <a:r>
              <a:rPr lang="ru-RU" dirty="0" err="1" smtClean="0"/>
              <a:t>мый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5) кол..</a:t>
            </a:r>
            <a:r>
              <a:rPr lang="ru-RU" dirty="0" err="1" smtClean="0"/>
              <a:t>щийся</a:t>
            </a:r>
            <a:r>
              <a:rPr lang="ru-RU" dirty="0" smtClean="0"/>
              <a:t> (предмет), (льды) </a:t>
            </a:r>
            <a:r>
              <a:rPr lang="ru-RU" dirty="0" err="1" smtClean="0"/>
              <a:t>та..т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Формулировка задания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729451" y="681300"/>
            <a:ext cx="7688700" cy="7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 smtClean="0">
                <a:latin typeface="Arial"/>
                <a:ea typeface="Arial"/>
                <a:cs typeface="Arial"/>
                <a:sym typeface="Arial"/>
              </a:rPr>
              <a:t>Теория. Гласные в суффиксах причастий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1"/>
          </p:nvPr>
        </p:nvSpPr>
        <p:spPr>
          <a:xfrm>
            <a:off x="680324" y="1757748"/>
            <a:ext cx="8035080" cy="474308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Правило 4. Страдательные причастия прошедшего времени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  <a:sym typeface="Arial"/>
            </a:endParaRP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Находим глагол, от которого образовано причастие.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Определяем, на что оканчивается инфинитив.</a:t>
            </a:r>
          </a:p>
          <a:p>
            <a:pPr lvl="0" indent="-457200" algn="l" rtl="0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+mj-lt"/>
              <a:buAutoNum type="arabicParenR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 зависимости от этого выбираем гласную перед НН (Н):</a:t>
            </a:r>
          </a:p>
          <a:p>
            <a:pPr marL="0" indent="0">
              <a:buClr>
                <a:srgbClr val="0070C0"/>
              </a:buClr>
              <a:buSzPct val="100000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 – </a:t>
            </a:r>
            <a:r>
              <a:rPr lang="ru-RU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ать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-ять — -АНН-, -ЯНН-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(закачать — закачанная (нефть); посеять — посеянный);</a:t>
            </a:r>
          </a:p>
          <a:p>
            <a:pPr marL="0" indent="0">
              <a:buClr>
                <a:srgbClr val="00B050"/>
              </a:buClr>
              <a:buSzPct val="100000"/>
            </a:pP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на другое — -ЕНН- 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(закатить — закаченная (бочка), вынести — вынесенный, увидеть — увиденный).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309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785786" y="714356"/>
            <a:ext cx="7688700" cy="7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700" b="1" dirty="0" smtClean="0">
                <a:latin typeface="Arial"/>
                <a:ea typeface="Arial"/>
                <a:cs typeface="Arial"/>
                <a:sym typeface="Arial"/>
              </a:rPr>
              <a:t>Теория. Суффиксы глаголов прошедшего времени, деепричастий.</a:t>
            </a:r>
            <a:endParaRPr sz="2700"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42911" y="1857364"/>
            <a:ext cx="8001056" cy="435771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глаголах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прошедшего времени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перед -Л-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lnSpc>
                <a:spcPct val="150000"/>
              </a:lnSpc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 в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деепричастиях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совершенного вида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перед -В, -ВШИ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пишется та же гласная, что в инфинитиве перед –ТЬ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Н.Ф. —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увидЕть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оклеИть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откашлЯться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деепричастия —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увидЕв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оклеИв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отклашлЯвшись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причастия —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увидЕвший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оклеИвший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откашлЯвшийся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1463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100" dirty="0" smtClean="0"/>
              <a:t>Ковры </a:t>
            </a:r>
            <a:r>
              <a:rPr lang="ru-RU" sz="4100" b="1" dirty="0" smtClean="0"/>
              <a:t>развешаны</a:t>
            </a:r>
            <a:r>
              <a:rPr lang="ru-RU" sz="4100" dirty="0" smtClean="0"/>
              <a:t> во дворе (</a:t>
            </a:r>
            <a:r>
              <a:rPr lang="ru-RU" sz="4100" b="1" dirty="0" smtClean="0"/>
              <a:t>развешать</a:t>
            </a:r>
            <a:r>
              <a:rPr lang="ru-RU" sz="4100" dirty="0" smtClean="0"/>
              <a:t>) – продукты в магазине </a:t>
            </a:r>
            <a:r>
              <a:rPr lang="ru-RU" sz="4100" b="1" dirty="0" smtClean="0"/>
              <a:t>развешены</a:t>
            </a:r>
            <a:r>
              <a:rPr lang="ru-RU" sz="4100" dirty="0" smtClean="0"/>
              <a:t> (</a:t>
            </a:r>
            <a:r>
              <a:rPr lang="ru-RU" sz="4100" b="1" dirty="0" smtClean="0"/>
              <a:t>развесить</a:t>
            </a:r>
            <a:r>
              <a:rPr lang="ru-RU" sz="4100" dirty="0" smtClean="0"/>
              <a:t>)</a:t>
            </a:r>
            <a:br>
              <a:rPr lang="ru-RU" sz="4100" dirty="0" smtClean="0"/>
            </a:br>
            <a:r>
              <a:rPr lang="ru-RU" sz="4100" b="1" dirty="0" smtClean="0"/>
              <a:t>Обвешанные</a:t>
            </a:r>
            <a:r>
              <a:rPr lang="ru-RU" sz="4100" dirty="0" smtClean="0"/>
              <a:t> лентами (</a:t>
            </a:r>
            <a:r>
              <a:rPr lang="ru-RU" sz="4100" b="1" dirty="0" smtClean="0"/>
              <a:t>обвешать</a:t>
            </a:r>
            <a:r>
              <a:rPr lang="ru-RU" sz="4100" dirty="0" smtClean="0"/>
              <a:t>) –  </a:t>
            </a:r>
            <a:r>
              <a:rPr lang="ru-RU" sz="4100" b="1" dirty="0" smtClean="0"/>
              <a:t>обвешенные</a:t>
            </a:r>
            <a:r>
              <a:rPr lang="ru-RU" sz="4100" dirty="0" smtClean="0"/>
              <a:t> продавцом (</a:t>
            </a:r>
            <a:r>
              <a:rPr lang="ru-RU" sz="4100" b="1" dirty="0" smtClean="0"/>
              <a:t>обвесить</a:t>
            </a:r>
            <a:r>
              <a:rPr lang="ru-RU" sz="4100" dirty="0" smtClean="0"/>
              <a:t>)</a:t>
            </a:r>
            <a:br>
              <a:rPr lang="ru-RU" sz="4100" dirty="0" smtClean="0"/>
            </a:br>
            <a:r>
              <a:rPr lang="ru-RU" sz="4100" b="1" dirty="0" smtClean="0"/>
              <a:t>Замешанные</a:t>
            </a:r>
            <a:r>
              <a:rPr lang="ru-RU" sz="4100" dirty="0" smtClean="0"/>
              <a:t> в преступлении (</a:t>
            </a:r>
            <a:r>
              <a:rPr lang="ru-RU" sz="4100" b="1" dirty="0" smtClean="0"/>
              <a:t>замешать</a:t>
            </a:r>
            <a:r>
              <a:rPr lang="ru-RU" sz="4100" dirty="0" smtClean="0"/>
              <a:t>) –  </a:t>
            </a:r>
            <a:r>
              <a:rPr lang="ru-RU" sz="4100" b="1" dirty="0" smtClean="0"/>
              <a:t>замешенное</a:t>
            </a:r>
            <a:r>
              <a:rPr lang="ru-RU" sz="4100" dirty="0" smtClean="0"/>
              <a:t> тесто (</a:t>
            </a:r>
            <a:r>
              <a:rPr lang="ru-RU" sz="4100" b="1" dirty="0" smtClean="0"/>
              <a:t>замесить</a:t>
            </a:r>
            <a:r>
              <a:rPr lang="ru-RU" sz="4100" dirty="0" smtClean="0"/>
              <a:t>)</a:t>
            </a:r>
          </a:p>
          <a:p>
            <a:pPr marL="109728" indent="0">
              <a:buNone/>
            </a:pPr>
            <a:r>
              <a:rPr lang="ru-RU" sz="4100" dirty="0" smtClean="0"/>
              <a:t/>
            </a:r>
            <a:br>
              <a:rPr lang="ru-RU" sz="4100" dirty="0" smtClean="0"/>
            </a:br>
            <a:r>
              <a:rPr lang="ru-RU" sz="4100" b="1" dirty="0" smtClean="0"/>
              <a:t>Расстрелянные </a:t>
            </a:r>
            <a:r>
              <a:rPr lang="ru-RU" sz="4100" dirty="0" smtClean="0"/>
              <a:t>партизаны (</a:t>
            </a:r>
            <a:r>
              <a:rPr lang="ru-RU" sz="4100" b="1" dirty="0" smtClean="0"/>
              <a:t>расстрелять</a:t>
            </a:r>
            <a:r>
              <a:rPr lang="ru-RU" sz="4100" dirty="0" smtClean="0"/>
              <a:t>) – </a:t>
            </a:r>
            <a:r>
              <a:rPr lang="ru-RU" sz="4100" b="1" dirty="0" smtClean="0"/>
              <a:t>подстреленные</a:t>
            </a:r>
            <a:r>
              <a:rPr lang="ru-RU" sz="4100" dirty="0" smtClean="0"/>
              <a:t> охотниками (</a:t>
            </a:r>
            <a:r>
              <a:rPr lang="ru-RU" sz="4100" b="1" dirty="0" smtClean="0"/>
              <a:t>подстрелить</a:t>
            </a:r>
            <a:r>
              <a:rPr lang="ru-RU" sz="4100" dirty="0" smtClean="0"/>
              <a:t>)</a:t>
            </a:r>
            <a:br>
              <a:rPr lang="ru-RU" sz="4100" dirty="0" smtClean="0"/>
            </a:br>
            <a:r>
              <a:rPr lang="ru-RU" sz="4100" b="1" dirty="0" smtClean="0"/>
              <a:t>Пристрелянное</a:t>
            </a:r>
            <a:r>
              <a:rPr lang="ru-RU" sz="4100" dirty="0" smtClean="0"/>
              <a:t> ружье (</a:t>
            </a:r>
            <a:r>
              <a:rPr lang="ru-RU" sz="4100" b="1" dirty="0" smtClean="0"/>
              <a:t>пристрелять</a:t>
            </a:r>
            <a:r>
              <a:rPr lang="ru-RU" sz="4100" dirty="0" smtClean="0"/>
              <a:t>) – </a:t>
            </a:r>
            <a:r>
              <a:rPr lang="ru-RU" sz="4100" b="1" dirty="0" smtClean="0"/>
              <a:t>пристреленный</a:t>
            </a:r>
            <a:r>
              <a:rPr lang="ru-RU" sz="4100" dirty="0" smtClean="0"/>
              <a:t> заяц (</a:t>
            </a:r>
            <a:r>
              <a:rPr lang="ru-RU" sz="4100" b="1" dirty="0" smtClean="0"/>
              <a:t>пристрелить</a:t>
            </a:r>
            <a:r>
              <a:rPr lang="ru-RU" sz="4100" dirty="0" smtClean="0"/>
              <a:t>)</a:t>
            </a:r>
            <a:br>
              <a:rPr lang="ru-RU" sz="4100" dirty="0" smtClean="0"/>
            </a:br>
            <a:r>
              <a:rPr lang="ru-RU" sz="4100" b="1" dirty="0" smtClean="0"/>
              <a:t>Выкачанная</a:t>
            </a:r>
            <a:r>
              <a:rPr lang="ru-RU" sz="4100" dirty="0" smtClean="0"/>
              <a:t> из бака вода (</a:t>
            </a:r>
            <a:r>
              <a:rPr lang="ru-RU" sz="4100" b="1" dirty="0" smtClean="0"/>
              <a:t>выкачать</a:t>
            </a:r>
            <a:r>
              <a:rPr lang="ru-RU" sz="4100" dirty="0" smtClean="0"/>
              <a:t>) – </a:t>
            </a:r>
            <a:r>
              <a:rPr lang="ru-RU" sz="4100" b="1" dirty="0" smtClean="0"/>
              <a:t>выкаченная</a:t>
            </a:r>
            <a:r>
              <a:rPr lang="ru-RU" sz="4100" dirty="0" smtClean="0"/>
              <a:t> из подвала бочка (</a:t>
            </a:r>
            <a:r>
              <a:rPr lang="ru-RU" sz="4100" b="1" dirty="0" smtClean="0"/>
              <a:t>выкатит</a:t>
            </a:r>
            <a:r>
              <a:rPr lang="ru-RU" sz="4100" dirty="0" smtClean="0"/>
              <a:t>ь)</a:t>
            </a:r>
          </a:p>
          <a:p>
            <a:pPr marL="109728" indent="0">
              <a:buNone/>
            </a:pPr>
            <a:r>
              <a:rPr lang="ru-RU" b="1" dirty="0" smtClean="0"/>
              <a:t>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Будьте внимательны при определении инфинитива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0"/>
          <p:cNvSpPr txBox="1">
            <a:spLocks noGrp="1"/>
          </p:cNvSpPr>
          <p:nvPr>
            <p:ph type="title"/>
          </p:nvPr>
        </p:nvSpPr>
        <p:spPr>
          <a:xfrm>
            <a:off x="571472" y="142852"/>
            <a:ext cx="7688700" cy="7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>
                <a:latin typeface="Arial"/>
                <a:ea typeface="Arial"/>
                <a:cs typeface="Arial"/>
                <a:sym typeface="Arial"/>
              </a:rPr>
              <a:t>Чек-лист для выполнения задания № </a:t>
            </a:r>
            <a:r>
              <a:rPr lang="ru" b="1" dirty="0" smtClean="0">
                <a:latin typeface="Arial"/>
                <a:ea typeface="Arial"/>
                <a:cs typeface="Arial"/>
                <a:sym typeface="Arial"/>
              </a:rPr>
              <a:t>12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43042" y="785794"/>
            <a:ext cx="3000396" cy="357190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Определяем часть речи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0" y="1500174"/>
            <a:ext cx="1857388" cy="357190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Деепричастие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500430" y="1428736"/>
            <a:ext cx="1857388" cy="357190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Глагол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2786058"/>
            <a:ext cx="1571636" cy="1571636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Перед -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вш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и -л- пишем то же, что перед -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ть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инфинитиве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00364" y="2000240"/>
            <a:ext cx="1285884" cy="357190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Прош.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вр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0" y="2000240"/>
            <a:ext cx="1285884" cy="357190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Наст.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вр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572000" y="2571744"/>
            <a:ext cx="1285884" cy="357190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Есть вы-?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143372" y="3143248"/>
            <a:ext cx="785818" cy="357190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286380" y="3143248"/>
            <a:ext cx="785818" cy="357190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Нет 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286116" y="3714752"/>
            <a:ext cx="1571636" cy="1143008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Убираем вы-, смотрим на ударение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86116" y="5072074"/>
            <a:ext cx="1571636" cy="1000132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Пишем ударную гласную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715140" y="3143248"/>
            <a:ext cx="1714512" cy="357190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Исключение?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072198" y="3714752"/>
            <a:ext cx="785818" cy="357190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143504" y="4214818"/>
            <a:ext cx="1428760" cy="1143008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Пишем окончания по памяти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929454" y="4286256"/>
            <a:ext cx="2000264" cy="428628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Ставим в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инф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786578" y="4929198"/>
            <a:ext cx="785818" cy="357190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ить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715140" y="5500702"/>
            <a:ext cx="857256" cy="357190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спр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643702" y="6072206"/>
            <a:ext cx="1000132" cy="500066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И, А, Я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 rot="5400000">
            <a:off x="1893075" y="1321579"/>
            <a:ext cx="35719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>
            <a:off x="3714744" y="1285860"/>
            <a:ext cx="285752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>
            <a:stCxn id="5" idx="2"/>
            <a:endCxn id="8" idx="0"/>
          </p:cNvCxnSpPr>
          <p:nvPr/>
        </p:nvCxnSpPr>
        <p:spPr>
          <a:xfrm rot="16200000" flipH="1">
            <a:off x="1357290" y="2071678"/>
            <a:ext cx="928694" cy="50006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5400000">
            <a:off x="3679025" y="1893083"/>
            <a:ext cx="21431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rot="5400000">
            <a:off x="4822033" y="1893083"/>
            <a:ext cx="21431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9" idx="2"/>
            <a:endCxn id="8" idx="0"/>
          </p:cNvCxnSpPr>
          <p:nvPr/>
        </p:nvCxnSpPr>
        <p:spPr>
          <a:xfrm rot="5400000">
            <a:off x="2643174" y="1785926"/>
            <a:ext cx="428628" cy="157163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10" idx="2"/>
            <a:endCxn id="15" idx="0"/>
          </p:cNvCxnSpPr>
          <p:nvPr/>
        </p:nvCxnSpPr>
        <p:spPr>
          <a:xfrm rot="5400000">
            <a:off x="5107785" y="2464587"/>
            <a:ext cx="21431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5400000">
            <a:off x="4536281" y="3036091"/>
            <a:ext cx="21431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Скругленный прямоугольник 69"/>
          <p:cNvSpPr/>
          <p:nvPr/>
        </p:nvSpPr>
        <p:spPr>
          <a:xfrm>
            <a:off x="6429388" y="714356"/>
            <a:ext cx="1857388" cy="357190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Причастие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8001024" y="4929198"/>
            <a:ext cx="785818" cy="357190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др.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8001024" y="5500702"/>
            <a:ext cx="857256" cy="357190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спр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8001024" y="6000768"/>
            <a:ext cx="1000132" cy="500066"/>
          </a:xfrm>
          <a:prstGeom prst="rect">
            <a:avLst/>
          </a:prstGeom>
          <a:noFill/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Е, У, Ю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7" name="Прямая со стрелкой 106"/>
          <p:cNvCxnSpPr/>
          <p:nvPr/>
        </p:nvCxnSpPr>
        <p:spPr>
          <a:xfrm rot="5400000">
            <a:off x="5608645" y="3035297"/>
            <a:ext cx="21431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 стрелкой 107"/>
          <p:cNvCxnSpPr/>
          <p:nvPr/>
        </p:nvCxnSpPr>
        <p:spPr>
          <a:xfrm rot="5400000">
            <a:off x="4179885" y="3606801"/>
            <a:ext cx="21431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 rot="5400000">
            <a:off x="4179885" y="4964123"/>
            <a:ext cx="21431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>
            <a:stCxn id="17" idx="3"/>
            <a:endCxn id="21" idx="1"/>
          </p:cNvCxnSpPr>
          <p:nvPr/>
        </p:nvCxnSpPr>
        <p:spPr>
          <a:xfrm>
            <a:off x="6072198" y="3321843"/>
            <a:ext cx="642942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rot="5400000">
            <a:off x="6680215" y="3535363"/>
            <a:ext cx="21431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 стрелкой 114"/>
          <p:cNvCxnSpPr/>
          <p:nvPr/>
        </p:nvCxnSpPr>
        <p:spPr>
          <a:xfrm rot="5400000">
            <a:off x="8037537" y="3606801"/>
            <a:ext cx="21431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Скругленный прямоугольник 115"/>
          <p:cNvSpPr/>
          <p:nvPr/>
        </p:nvSpPr>
        <p:spPr>
          <a:xfrm>
            <a:off x="7786710" y="3714752"/>
            <a:ext cx="785818" cy="357190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Нет 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8" name="Прямая со стрелкой 117"/>
          <p:cNvCxnSpPr/>
          <p:nvPr/>
        </p:nvCxnSpPr>
        <p:spPr>
          <a:xfrm rot="5400000">
            <a:off x="6144430" y="4142586"/>
            <a:ext cx="142876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 rot="5400000">
            <a:off x="8037537" y="4178305"/>
            <a:ext cx="21431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/>
          <p:nvPr/>
        </p:nvCxnSpPr>
        <p:spPr>
          <a:xfrm rot="5400000">
            <a:off x="7037405" y="4821247"/>
            <a:ext cx="21431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/>
          <p:nvPr/>
        </p:nvCxnSpPr>
        <p:spPr>
          <a:xfrm rot="5400000">
            <a:off x="7037405" y="5392751"/>
            <a:ext cx="21431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 rot="5400000">
            <a:off x="7037405" y="5964255"/>
            <a:ext cx="21431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/>
          <p:nvPr/>
        </p:nvCxnSpPr>
        <p:spPr>
          <a:xfrm rot="5400000">
            <a:off x="8323289" y="4821247"/>
            <a:ext cx="21431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 rot="5400000">
            <a:off x="8323289" y="5392751"/>
            <a:ext cx="21431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 rot="5400000">
            <a:off x="8323289" y="5964255"/>
            <a:ext cx="21431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 стрелкой 125"/>
          <p:cNvCxnSpPr/>
          <p:nvPr/>
        </p:nvCxnSpPr>
        <p:spPr>
          <a:xfrm>
            <a:off x="4643438" y="857232"/>
            <a:ext cx="1785950" cy="441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/>
          <p:cNvCxnSpPr/>
          <p:nvPr/>
        </p:nvCxnSpPr>
        <p:spPr>
          <a:xfrm>
            <a:off x="8286776" y="857232"/>
            <a:ext cx="857224" cy="211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1057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263;p40"/>
          <p:cNvSpPr txBox="1">
            <a:spLocks noGrp="1"/>
          </p:cNvSpPr>
          <p:nvPr>
            <p:ph type="title"/>
          </p:nvPr>
        </p:nvSpPr>
        <p:spPr>
          <a:xfrm>
            <a:off x="571472" y="285728"/>
            <a:ext cx="7688700" cy="7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>
                <a:latin typeface="Arial"/>
                <a:ea typeface="Arial"/>
                <a:cs typeface="Arial"/>
                <a:sym typeface="Arial"/>
              </a:rPr>
              <a:t>Чек-лист для выполнения задания № </a:t>
            </a:r>
            <a:r>
              <a:rPr lang="ru" b="1" dirty="0" smtClean="0">
                <a:latin typeface="Arial"/>
                <a:ea typeface="Arial"/>
                <a:cs typeface="Arial"/>
                <a:sym typeface="Arial"/>
              </a:rPr>
              <a:t>12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00100" y="1571613"/>
          <a:ext cx="7286676" cy="4143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3338"/>
                <a:gridCol w="3643338"/>
              </a:tblGrid>
              <a:tr h="275548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 от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спр</a:t>
                      </a:r>
                      <a:r>
                        <a:rPr lang="ru-RU" sz="2000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. — 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УЩ, ЮЩ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ru-RU" sz="20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 от  </a:t>
                      </a:r>
                      <a:r>
                        <a:rPr lang="en-US" sz="2000" b="1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2000" b="1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baseline="0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спр</a:t>
                      </a:r>
                      <a:r>
                        <a:rPr lang="ru-RU" sz="2000" b="1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ru-RU" sz="2000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— </a:t>
                      </a:r>
                      <a:r>
                        <a:rPr lang="ru-RU" sz="2000" b="1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АЩ, ЯЩ</a:t>
                      </a:r>
                    </a:p>
                    <a:p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800" i="1" dirty="0" err="1" smtClean="0">
                          <a:latin typeface="Arial" pitchFamily="34" charset="0"/>
                          <a:cs typeface="Arial" pitchFamily="34" charset="0"/>
                        </a:rPr>
                        <a:t>Искл</a:t>
                      </a:r>
                      <a:r>
                        <a:rPr lang="ru-RU" sz="1800" i="1" dirty="0" smtClean="0">
                          <a:latin typeface="Arial" pitchFamily="34" charset="0"/>
                          <a:cs typeface="Arial" pitchFamily="34" charset="0"/>
                        </a:rPr>
                        <a:t>.  — пышущий, </a:t>
                      </a:r>
                      <a:r>
                        <a:rPr lang="ru-RU" sz="1800" i="1" dirty="0" err="1" smtClean="0">
                          <a:latin typeface="Arial" pitchFamily="34" charset="0"/>
                          <a:cs typeface="Arial" pitchFamily="34" charset="0"/>
                        </a:rPr>
                        <a:t>брезжущий</a:t>
                      </a:r>
                      <a:endParaRPr lang="ru-RU" sz="18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 от </a:t>
                      </a:r>
                      <a:r>
                        <a:rPr lang="en-US" sz="2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baseline="0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спр</a:t>
                      </a:r>
                      <a:r>
                        <a:rPr lang="ru-RU" sz="2000" b="1" baseline="0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. — ЕМ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Arial" pitchFamily="34" charset="0"/>
                        <a:buChar char="•"/>
                      </a:pPr>
                      <a:r>
                        <a:rPr lang="ru-RU" sz="2000" b="1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 от  </a:t>
                      </a:r>
                      <a:r>
                        <a:rPr lang="en-US" sz="2000" b="1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II</a:t>
                      </a:r>
                      <a:r>
                        <a:rPr lang="ru-RU" sz="2000" b="1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baseline="0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спр</a:t>
                      </a:r>
                      <a:r>
                        <a:rPr lang="ru-RU" sz="2000" b="1" baseline="0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. — ИМ</a:t>
                      </a:r>
                    </a:p>
                    <a:p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1800" i="1" dirty="0" err="1" smtClean="0">
                          <a:latin typeface="Arial" pitchFamily="34" charset="0"/>
                          <a:cs typeface="Arial" pitchFamily="34" charset="0"/>
                        </a:rPr>
                        <a:t>Искл</a:t>
                      </a:r>
                      <a:r>
                        <a:rPr lang="ru-RU" sz="1800" i="1" dirty="0" smtClean="0">
                          <a:latin typeface="Arial" pitchFamily="34" charset="0"/>
                          <a:cs typeface="Arial" pitchFamily="34" charset="0"/>
                        </a:rPr>
                        <a:t>. — движимый,</a:t>
                      </a:r>
                      <a:r>
                        <a:rPr lang="ru-RU" sz="1800" i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800" i="1" dirty="0" smtClean="0">
                          <a:latin typeface="Arial" pitchFamily="34" charset="0"/>
                          <a:cs typeface="Arial" pitchFamily="34" charset="0"/>
                        </a:rPr>
                        <a:t>незыблемый.</a:t>
                      </a:r>
                    </a:p>
                    <a:p>
                      <a:r>
                        <a:rPr lang="ru-RU" sz="1800" i="1" dirty="0" smtClean="0">
                          <a:latin typeface="Arial" pitchFamily="34" charset="0"/>
                          <a:cs typeface="Arial" pitchFamily="34" charset="0"/>
                        </a:rPr>
                        <a:t>Запомнить</a:t>
                      </a:r>
                      <a:r>
                        <a:rPr lang="ru-RU" sz="1800" i="1" baseline="0" dirty="0" smtClean="0">
                          <a:latin typeface="Arial" pitchFamily="34" charset="0"/>
                          <a:cs typeface="Arial" pitchFamily="34" charset="0"/>
                        </a:rPr>
                        <a:t> — (не)</a:t>
                      </a:r>
                      <a:r>
                        <a:rPr lang="ru-RU" sz="1800" i="1" baseline="0" dirty="0" err="1" smtClean="0">
                          <a:latin typeface="Arial" pitchFamily="34" charset="0"/>
                          <a:cs typeface="Arial" pitchFamily="34" charset="0"/>
                        </a:rPr>
                        <a:t>отъемлемый</a:t>
                      </a:r>
                      <a:r>
                        <a:rPr lang="ru-RU" sz="1800" i="1" baseline="0" dirty="0" smtClean="0">
                          <a:latin typeface="Arial" pitchFamily="34" charset="0"/>
                          <a:cs typeface="Arial" pitchFamily="34" charset="0"/>
                        </a:rPr>
                        <a:t>, (</a:t>
                      </a:r>
                      <a:r>
                        <a:rPr lang="ru-RU" sz="1800" i="1" baseline="0" dirty="0" err="1" smtClean="0">
                          <a:latin typeface="Arial" pitchFamily="34" charset="0"/>
                          <a:cs typeface="Arial" pitchFamily="34" charset="0"/>
                        </a:rPr>
                        <a:t>не</a:t>
                      </a:r>
                      <a:r>
                        <a:rPr lang="ru-RU" sz="1800" i="1" baseline="0" dirty="0" smtClean="0">
                          <a:latin typeface="Arial" pitchFamily="34" charset="0"/>
                          <a:cs typeface="Arial" pitchFamily="34" charset="0"/>
                        </a:rPr>
                        <a:t>)приемлемый</a:t>
                      </a:r>
                      <a:endParaRPr lang="ru-RU" sz="18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387924"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  перед –</a:t>
                      </a:r>
                      <a:r>
                        <a:rPr lang="ru-RU" sz="2000" dirty="0" err="1" smtClean="0">
                          <a:latin typeface="Arial" pitchFamily="34" charset="0"/>
                          <a:cs typeface="Arial" pitchFamily="34" charset="0"/>
                        </a:rPr>
                        <a:t>вш</a:t>
                      </a: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то же, что </a:t>
                      </a:r>
                    </a:p>
                    <a:p>
                      <a:pPr algn="l">
                        <a:buFont typeface="Arial" pitchFamily="34" charset="0"/>
                        <a:buNone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перед -</a:t>
                      </a:r>
                      <a:r>
                        <a:rPr lang="ru-RU" sz="20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ть</a:t>
                      </a:r>
                      <a:endParaRPr lang="ru-RU" sz="2000" b="1" dirty="0" smtClean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20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 на -</a:t>
                      </a:r>
                      <a:r>
                        <a:rPr lang="ru-RU" sz="2000" b="1" dirty="0" err="1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ать</a:t>
                      </a:r>
                      <a:r>
                        <a:rPr lang="ru-RU" sz="2000" b="1" dirty="0" smtClean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, -ять — АНН, ЯНН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0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 на др. — ЕНН</a:t>
                      </a:r>
                      <a:endParaRPr lang="ru-RU" sz="2000" b="1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285984" y="1000108"/>
            <a:ext cx="450059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Настоящее время</a:t>
            </a:r>
            <a:endParaRPr lang="ru-RU" sz="2400" b="1" dirty="0">
              <a:solidFill>
                <a:schemeClr val="accent6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43174" y="5857892"/>
            <a:ext cx="4500594" cy="3571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Прошедшее время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642918"/>
            <a:ext cx="571504" cy="5857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Действительные</a:t>
            </a:r>
            <a:endParaRPr lang="ru-RU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358214" y="785794"/>
            <a:ext cx="571504" cy="55007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Страдательные</a:t>
            </a:r>
            <a:endParaRPr lang="ru-RU" sz="20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1538" y="857232"/>
            <a:ext cx="1857388" cy="357190"/>
          </a:xfrm>
          <a:prstGeom prst="round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Причастие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14282" y="1000108"/>
            <a:ext cx="857224" cy="211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5351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0"/>
          <p:cNvSpPr txBox="1">
            <a:spLocks noGrp="1"/>
          </p:cNvSpPr>
          <p:nvPr>
            <p:ph type="title"/>
          </p:nvPr>
        </p:nvSpPr>
        <p:spPr>
          <a:xfrm>
            <a:off x="727651" y="704000"/>
            <a:ext cx="7688700" cy="7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 smtClean="0">
                <a:latin typeface="Arial"/>
                <a:ea typeface="Arial"/>
                <a:cs typeface="Arial"/>
                <a:sym typeface="Arial"/>
              </a:rPr>
              <a:t>Пример 1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40"/>
          <p:cNvSpPr txBox="1">
            <a:spLocks noGrp="1"/>
          </p:cNvSpPr>
          <p:nvPr>
            <p:ph type="body" idx="1"/>
          </p:nvPr>
        </p:nvSpPr>
        <p:spPr>
          <a:xfrm>
            <a:off x="634975" y="1196752"/>
            <a:ext cx="7783200" cy="50270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Укажите варианты ответов, в которых во всех словах одного ряда пропущена одна и та же буква. Запишите номера ответов.</a:t>
            </a:r>
          </a:p>
          <a:p>
            <a:pPr marL="0" indent="0">
              <a:buNone/>
            </a:pPr>
            <a:r>
              <a:rPr lang="ru-RU" sz="2000" dirty="0" smtClean="0"/>
              <a:t> </a:t>
            </a:r>
          </a:p>
          <a:p>
            <a:pPr marL="603250" lvl="0" indent="-457200">
              <a:lnSpc>
                <a:spcPct val="150000"/>
              </a:lnSpc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1) (куры)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кудахч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..т,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слыш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щий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603250" lvl="0" indent="-457200">
              <a:lnSpc>
                <a:spcPct val="150000"/>
              </a:lnSpc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замысл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вший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надломл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нный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603250" lvl="0" indent="-457200">
              <a:lnSpc>
                <a:spcPct val="150000"/>
              </a:lnSpc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тревож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вшийся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(он)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наточ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..т (ножницы)</a:t>
            </a:r>
          </a:p>
          <a:p>
            <a:pPr marL="603250" lvl="0" indent="-457200">
              <a:lnSpc>
                <a:spcPct val="150000"/>
              </a:lnSpc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4) (они)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топч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..т (траву),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блещ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щий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(умом)</a:t>
            </a:r>
          </a:p>
          <a:p>
            <a:pPr marL="603250" lvl="0" indent="-457200">
              <a:lnSpc>
                <a:spcPct val="150000"/>
              </a:lnSpc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5)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обожа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мый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муч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ru-RU" sz="2800" dirty="0" err="1" smtClean="0">
                <a:latin typeface="Arial" pitchFamily="34" charset="0"/>
                <a:cs typeface="Arial" pitchFamily="34" charset="0"/>
              </a:rPr>
              <a:t>мый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(угрызениями совести)</a:t>
            </a:r>
          </a:p>
        </p:txBody>
      </p:sp>
    </p:spTree>
    <p:extLst>
      <p:ext uri="{BB962C8B-B14F-4D97-AF65-F5344CB8AC3E}">
        <p14:creationId xmlns:p14="http://schemas.microsoft.com/office/powerpoint/2010/main" val="2426820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0"/>
          <p:cNvSpPr txBox="1">
            <a:spLocks noGrp="1"/>
          </p:cNvSpPr>
          <p:nvPr>
            <p:ph type="title"/>
          </p:nvPr>
        </p:nvSpPr>
        <p:spPr>
          <a:xfrm>
            <a:off x="727651" y="704000"/>
            <a:ext cx="7688700" cy="7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 smtClean="0">
                <a:latin typeface="Arial"/>
                <a:ea typeface="Arial"/>
                <a:cs typeface="Arial"/>
                <a:sym typeface="Arial"/>
              </a:rPr>
              <a:t>Пример 1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40"/>
          <p:cNvSpPr txBox="1">
            <a:spLocks noGrp="1"/>
          </p:cNvSpPr>
          <p:nvPr>
            <p:ph type="body" idx="1"/>
          </p:nvPr>
        </p:nvSpPr>
        <p:spPr>
          <a:xfrm>
            <a:off x="634974" y="1757750"/>
            <a:ext cx="8080429" cy="44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Укажите варианты ответов, в которых во всех словах одного ряда пропущена одна и та же буква. Запишите номера ответов.</a:t>
            </a:r>
          </a:p>
          <a:p>
            <a:pPr marL="0" indent="0">
              <a:buNone/>
            </a:pPr>
            <a:r>
              <a:rPr lang="ru-RU" sz="2000" dirty="0" smtClean="0"/>
              <a:t> 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1) (куры)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кудахч</a:t>
            </a:r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(гл., наст.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не на вы-, не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искл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кудахтать,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спр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.),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слыш</a:t>
            </a:r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щий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прич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действ., наст.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слышать,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искл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        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спр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.) </a:t>
            </a:r>
            <a:r>
              <a:rPr lang="ru-RU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Вариант не подходит.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2)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замысл</a:t>
            </a:r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вший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прич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действ., пр.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замыслИть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надломл</a:t>
            </a:r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нный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прич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страд., пр.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надломИть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Вариант не подходит.</a:t>
            </a:r>
            <a:endParaRPr lang="ru-RU" sz="2000" i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8467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0"/>
          <p:cNvSpPr txBox="1">
            <a:spLocks noGrp="1"/>
          </p:cNvSpPr>
          <p:nvPr>
            <p:ph type="title"/>
          </p:nvPr>
        </p:nvSpPr>
        <p:spPr>
          <a:xfrm>
            <a:off x="727651" y="704000"/>
            <a:ext cx="7688700" cy="7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 smtClean="0">
                <a:latin typeface="Arial"/>
                <a:ea typeface="Arial"/>
                <a:cs typeface="Arial"/>
                <a:sym typeface="Arial"/>
              </a:rPr>
              <a:t>Пример 1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40"/>
          <p:cNvSpPr txBox="1">
            <a:spLocks noGrp="1"/>
          </p:cNvSpPr>
          <p:nvPr>
            <p:ph type="body" idx="1"/>
          </p:nvPr>
        </p:nvSpPr>
        <p:spPr>
          <a:xfrm>
            <a:off x="571472" y="1571612"/>
            <a:ext cx="8072494" cy="460020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тревож</a:t>
            </a:r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вшийся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прич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действ., пр.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тревожИться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(он)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наточ</a:t>
            </a:r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(гл., буд.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не на вы-, не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искл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наточить,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спр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.) </a:t>
            </a:r>
            <a:r>
              <a:rPr lang="ru-RU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Вариант подходит.</a:t>
            </a:r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4) (они)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топч</a:t>
            </a:r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(гл., наст.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не на вы-, не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искл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топтать,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спр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.)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блещ</a:t>
            </a:r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щий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прич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действ., наст.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блистать,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спр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.) </a:t>
            </a:r>
            <a:r>
              <a:rPr lang="ru-RU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Вариант подходит.</a:t>
            </a:r>
            <a:endParaRPr lang="ru-RU" sz="2000" i="1" dirty="0" smtClean="0">
              <a:latin typeface="Arial" pitchFamily="34" charset="0"/>
              <a:cs typeface="Arial" pitchFamily="34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5)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обожа</a:t>
            </a:r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мый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прич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страд., наст.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обожать,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спр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.)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муч</a:t>
            </a:r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мый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прич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страд., наст.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мучить,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спр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.) </a:t>
            </a:r>
            <a:r>
              <a:rPr lang="ru-RU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Вариант не подходит.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34.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4175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0"/>
          <p:cNvSpPr txBox="1">
            <a:spLocks noGrp="1"/>
          </p:cNvSpPr>
          <p:nvPr>
            <p:ph type="title"/>
          </p:nvPr>
        </p:nvSpPr>
        <p:spPr>
          <a:xfrm>
            <a:off x="727651" y="704000"/>
            <a:ext cx="7688700" cy="7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 smtClean="0">
                <a:latin typeface="Arial"/>
                <a:ea typeface="Arial"/>
                <a:cs typeface="Arial"/>
                <a:sym typeface="Arial"/>
              </a:rPr>
              <a:t>Пример 2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40"/>
          <p:cNvSpPr txBox="1">
            <a:spLocks noGrp="1"/>
          </p:cNvSpPr>
          <p:nvPr>
            <p:ph type="body" idx="1"/>
          </p:nvPr>
        </p:nvSpPr>
        <p:spPr>
          <a:xfrm>
            <a:off x="634974" y="1757750"/>
            <a:ext cx="8080429" cy="44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Укажите варианты ответов, в которых во всех словах одного ряда пропущена одна и та же буква. Запишите номера ответов.</a:t>
            </a:r>
          </a:p>
          <a:p>
            <a:pPr marL="0" indent="0">
              <a:buNone/>
            </a:pPr>
            <a:r>
              <a:rPr lang="ru-RU" sz="2000" dirty="0" smtClean="0"/>
              <a:t> </a:t>
            </a:r>
          </a:p>
          <a:p>
            <a:pPr indent="-457200">
              <a:lnSpc>
                <a:spcPct val="150000"/>
              </a:lnSpc>
              <a:buSzPct val="100000"/>
              <a:buFont typeface="+mj-lt"/>
              <a:buAutoNum type="arabicParenR"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трепещ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..м (от страха),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колебл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мые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(ветром)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понош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нное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(платье), завис..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мый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-457200">
              <a:lnSpc>
                <a:spcPct val="150000"/>
              </a:lnSpc>
              <a:buSzPct val="100000"/>
              <a:buFont typeface="+mj-lt"/>
              <a:buAutoNum type="arabicParenR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потер..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нный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(багаж), (флаги) ре..т</a:t>
            </a:r>
          </a:p>
          <a:p>
            <a:pPr indent="-457200">
              <a:lnSpc>
                <a:spcPct val="150000"/>
              </a:lnSpc>
              <a:buSzPct val="100000"/>
              <a:buFont typeface="+mj-lt"/>
              <a:buAutoNum type="arabicParenR"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взлеле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вший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занима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щаяся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(заря)</a:t>
            </a:r>
          </a:p>
          <a:p>
            <a:pPr indent="-457200">
              <a:lnSpc>
                <a:spcPct val="150000"/>
              </a:lnSpc>
              <a:buSzPct val="100000"/>
              <a:buFont typeface="+mj-lt"/>
              <a:buAutoNum type="arabicParenR"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выгор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шь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расстро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..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вшись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986833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0"/>
          <p:cNvSpPr txBox="1">
            <a:spLocks noGrp="1"/>
          </p:cNvSpPr>
          <p:nvPr>
            <p:ph type="title"/>
          </p:nvPr>
        </p:nvSpPr>
        <p:spPr>
          <a:xfrm>
            <a:off x="727651" y="704000"/>
            <a:ext cx="7688700" cy="7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 smtClean="0">
                <a:latin typeface="Arial"/>
                <a:ea typeface="Arial"/>
                <a:cs typeface="Arial"/>
                <a:sym typeface="Arial"/>
              </a:rPr>
              <a:t>Пример 2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40"/>
          <p:cNvSpPr txBox="1">
            <a:spLocks noGrp="1"/>
          </p:cNvSpPr>
          <p:nvPr>
            <p:ph type="body" idx="1"/>
          </p:nvPr>
        </p:nvSpPr>
        <p:spPr>
          <a:xfrm>
            <a:off x="634974" y="1757750"/>
            <a:ext cx="8080429" cy="446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Укажите варианты ответов, в которых во всех словах одного ряда пропущена одна и та же буква. Запишите номера ответов.</a:t>
            </a:r>
          </a:p>
          <a:p>
            <a:pPr marL="0" indent="0">
              <a:buNone/>
            </a:pPr>
            <a:r>
              <a:rPr lang="ru-RU" sz="2000" dirty="0" smtClean="0"/>
              <a:t> </a:t>
            </a:r>
          </a:p>
          <a:p>
            <a:pPr indent="-457200">
              <a:lnSpc>
                <a:spcPct val="150000"/>
              </a:lnSpc>
              <a:buSzPct val="100000"/>
              <a:buFont typeface="+mj-lt"/>
              <a:buAutoNum type="arabicParenR"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трепещ</a:t>
            </a:r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(гл., наст.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не на вы-, не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искл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трепетать,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спр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.)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колебл</a:t>
            </a:r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мые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прич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страд., наст.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колебать,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спр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.) </a:t>
            </a:r>
            <a:r>
              <a:rPr lang="ru-RU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Вариант подходит.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-457200">
              <a:lnSpc>
                <a:spcPct val="150000"/>
              </a:lnSpc>
              <a:buSzPct val="100000"/>
              <a:buFont typeface="+mj-lt"/>
              <a:buAutoNum type="arabicParenR"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понош</a:t>
            </a:r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нное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прич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страд., пр.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поносИть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завис</a:t>
            </a:r>
            <a:r>
              <a:rPr lang="ru-RU" sz="20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мый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прич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страд., наст.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зависеть,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искл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en-US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ru-RU" sz="20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спр</a:t>
            </a:r>
            <a:r>
              <a:rPr lang="ru-RU" sz="2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.) </a:t>
            </a:r>
            <a:r>
              <a:rPr lang="ru-RU" sz="20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Вариант не подходит.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631213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1) Внимательно читаем задание и варианты;</a:t>
            </a:r>
          </a:p>
          <a:p>
            <a:r>
              <a:rPr lang="ru-RU" dirty="0"/>
              <a:t>2) Определяем часть речи (глагол, причастие, деепричастие)</a:t>
            </a:r>
          </a:p>
          <a:p>
            <a:r>
              <a:rPr lang="ru-RU" dirty="0" smtClean="0"/>
              <a:t>3) Определяем </a:t>
            </a:r>
            <a:r>
              <a:rPr lang="ru-RU" dirty="0"/>
              <a:t>время </a:t>
            </a:r>
            <a:r>
              <a:rPr lang="ru-RU" dirty="0" smtClean="0"/>
              <a:t>у глаголов и у причастий. </a:t>
            </a:r>
            <a:r>
              <a:rPr lang="ru-RU" dirty="0"/>
              <a:t>Это важно, так как от времени зависит выбор правила;</a:t>
            </a:r>
          </a:p>
          <a:p>
            <a:r>
              <a:rPr lang="ru-RU" dirty="0" smtClean="0"/>
              <a:t>4) </a:t>
            </a:r>
            <a:r>
              <a:rPr lang="ru-RU" dirty="0"/>
              <a:t>Для слов настоящего и будущего времени подбираем инфинитивы, от которых они образованы (не забываем о виде: он должен быть одинаковым у слова и инфинитива, лучше задать вопрос);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Алгоритм выполнения задания 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8324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40"/>
          <p:cNvSpPr txBox="1">
            <a:spLocks noGrp="1"/>
          </p:cNvSpPr>
          <p:nvPr>
            <p:ph type="title"/>
          </p:nvPr>
        </p:nvSpPr>
        <p:spPr>
          <a:xfrm>
            <a:off x="727651" y="704000"/>
            <a:ext cx="7688700" cy="7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dirty="0" smtClean="0">
                <a:latin typeface="Arial"/>
                <a:ea typeface="Arial"/>
                <a:cs typeface="Arial"/>
                <a:sym typeface="Arial"/>
              </a:rPr>
              <a:t>Пример 2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40"/>
          <p:cNvSpPr txBox="1">
            <a:spLocks noGrp="1"/>
          </p:cNvSpPr>
          <p:nvPr>
            <p:ph type="body" idx="1"/>
          </p:nvPr>
        </p:nvSpPr>
        <p:spPr>
          <a:xfrm>
            <a:off x="634974" y="1417700"/>
            <a:ext cx="8080429" cy="4806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 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3)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потер</a:t>
            </a:r>
            <a:r>
              <a:rPr lang="ru-RU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нный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(прич., страд., пр. </a:t>
            </a:r>
            <a:r>
              <a:rPr lang="ru-RU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ru-RU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потерЯть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(флаги)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ре</a:t>
            </a:r>
            <a:r>
              <a:rPr lang="ru-RU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(гл., наст. </a:t>
            </a:r>
            <a:r>
              <a:rPr lang="ru-RU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не на вы-, не </a:t>
            </a:r>
            <a:r>
              <a:rPr lang="ru-RU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искл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реять,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спр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.) </a:t>
            </a:r>
            <a:r>
              <a:rPr lang="ru-RU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Вариант не подходит.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взлеле</a:t>
            </a:r>
            <a:r>
              <a:rPr lang="ru-RU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вший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прич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действ., пр. </a:t>
            </a:r>
            <a:r>
              <a:rPr lang="ru-RU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ru-RU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взлелеЯть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занима</a:t>
            </a:r>
            <a:r>
              <a:rPr lang="ru-RU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щаяся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прич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действ., наст. </a:t>
            </a:r>
            <a:r>
              <a:rPr lang="ru-RU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заниматься,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ru-RU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спр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.)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Вариант не подходит.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5)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выгор</a:t>
            </a:r>
            <a:r>
              <a:rPr lang="ru-RU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шь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(гл., буд. </a:t>
            </a:r>
            <a:r>
              <a:rPr lang="ru-RU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вр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на вы-, убираем вы-, </a:t>
            </a:r>
            <a:r>
              <a:rPr lang="ru-RU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горИ́шь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II </a:t>
            </a:r>
            <a:r>
              <a:rPr lang="ru-RU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спр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.)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расстро</a:t>
            </a:r>
            <a:r>
              <a:rPr lang="ru-RU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вшись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дееприч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., </a:t>
            </a:r>
            <a:r>
              <a:rPr lang="ru-RU" sz="2400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расстроИться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2400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Вариант подходит.</a:t>
            </a:r>
          </a:p>
          <a:p>
            <a:pPr marL="0" indent="0">
              <a:lnSpc>
                <a:spcPct val="150000"/>
              </a:lnSpc>
              <a:buSzPct val="100000"/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Ответ: 15.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8304696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1</a:t>
            </a:r>
            <a:r>
              <a:rPr lang="ru-RU" dirty="0"/>
              <a:t>) (стена) </a:t>
            </a:r>
            <a:r>
              <a:rPr lang="ru-RU" dirty="0" err="1"/>
              <a:t>завеш</a:t>
            </a:r>
            <a:r>
              <a:rPr lang="ru-RU" dirty="0"/>
              <a:t>..</a:t>
            </a:r>
            <a:r>
              <a:rPr lang="ru-RU" dirty="0" err="1"/>
              <a:t>нная</a:t>
            </a:r>
            <a:r>
              <a:rPr lang="ru-RU" dirty="0"/>
              <a:t> (картинами), </a:t>
            </a:r>
            <a:r>
              <a:rPr lang="ru-RU" dirty="0" err="1"/>
              <a:t>выкач</a:t>
            </a:r>
            <a:r>
              <a:rPr lang="ru-RU" dirty="0"/>
              <a:t>..</a:t>
            </a:r>
            <a:r>
              <a:rPr lang="ru-RU" dirty="0" err="1"/>
              <a:t>нная</a:t>
            </a:r>
            <a:r>
              <a:rPr lang="ru-RU" dirty="0"/>
              <a:t> (вода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дремл</a:t>
            </a:r>
            <a:r>
              <a:rPr lang="ru-RU" dirty="0"/>
              <a:t>..т (они), (они) </a:t>
            </a:r>
            <a:r>
              <a:rPr lang="ru-RU" dirty="0" err="1"/>
              <a:t>глад..</a:t>
            </a:r>
            <a:r>
              <a:rPr lang="ru-RU" dirty="0" err="1" smtClean="0"/>
              <a:t>т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dirty="0" err="1"/>
              <a:t>засыпл</a:t>
            </a:r>
            <a:r>
              <a:rPr lang="ru-RU" dirty="0"/>
              <a:t>..т (они), пол..</a:t>
            </a:r>
            <a:r>
              <a:rPr lang="ru-RU" dirty="0" err="1"/>
              <a:t>щий</a:t>
            </a:r>
            <a:r>
              <a:rPr lang="ru-RU" dirty="0"/>
              <a:t>(огород</a:t>
            </a:r>
            <a:r>
              <a:rPr lang="ru-RU" dirty="0" smtClean="0"/>
              <a:t>)</a:t>
            </a:r>
          </a:p>
          <a:p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dirty="0" err="1"/>
              <a:t>помн</a:t>
            </a:r>
            <a:r>
              <a:rPr lang="ru-RU" dirty="0"/>
              <a:t>..</a:t>
            </a:r>
            <a:r>
              <a:rPr lang="ru-RU" dirty="0" err="1"/>
              <a:t>щий</a:t>
            </a:r>
            <a:r>
              <a:rPr lang="ru-RU" dirty="0"/>
              <a:t>, выслуш..</a:t>
            </a:r>
            <a:r>
              <a:rPr lang="ru-RU" dirty="0" err="1" smtClean="0"/>
              <a:t>нное</a:t>
            </a:r>
            <a:endParaRPr lang="ru-RU" dirty="0" smtClean="0"/>
          </a:p>
          <a:p>
            <a:r>
              <a:rPr lang="ru-RU" dirty="0" smtClean="0"/>
              <a:t>5</a:t>
            </a:r>
            <a:r>
              <a:rPr lang="ru-RU" dirty="0"/>
              <a:t>) </a:t>
            </a:r>
            <a:r>
              <a:rPr lang="ru-RU" dirty="0" err="1"/>
              <a:t>клокоч</a:t>
            </a:r>
            <a:r>
              <a:rPr lang="ru-RU" dirty="0"/>
              <a:t>..</a:t>
            </a:r>
            <a:r>
              <a:rPr lang="ru-RU" dirty="0" err="1"/>
              <a:t>щий</a:t>
            </a:r>
            <a:r>
              <a:rPr lang="ru-RU" dirty="0"/>
              <a:t>, </a:t>
            </a:r>
            <a:r>
              <a:rPr lang="ru-RU" dirty="0" err="1"/>
              <a:t>увеш</a:t>
            </a:r>
            <a:r>
              <a:rPr lang="ru-RU" dirty="0"/>
              <a:t>..</a:t>
            </a:r>
            <a:r>
              <a:rPr lang="ru-RU" dirty="0" err="1"/>
              <a:t>нная</a:t>
            </a:r>
            <a:r>
              <a:rPr lang="ru-RU" dirty="0"/>
              <a:t> (орденами</a:t>
            </a:r>
            <a:r>
              <a:rPr lang="ru-RU" dirty="0" smtClean="0"/>
              <a:t>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1.Укажите варианты ответов, в которых во всех словах одного ряда пропущена одна и та же буква. Запишите номера ответов.</a:t>
            </a:r>
          </a:p>
        </p:txBody>
      </p:sp>
    </p:spTree>
    <p:extLst>
      <p:ext uri="{BB962C8B-B14F-4D97-AF65-F5344CB8AC3E}">
        <p14:creationId xmlns:p14="http://schemas.microsoft.com/office/powerpoint/2010/main" val="570218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600" dirty="0" smtClean="0"/>
          </a:p>
          <a:p>
            <a:r>
              <a:rPr lang="ru-RU" sz="3600" dirty="0" smtClean="0"/>
              <a:t>1</a:t>
            </a:r>
            <a:r>
              <a:rPr lang="ru-RU" sz="3600" dirty="0"/>
              <a:t>) кол..</a:t>
            </a:r>
            <a:r>
              <a:rPr lang="ru-RU" sz="3600" dirty="0" err="1"/>
              <a:t>тся</a:t>
            </a:r>
            <a:r>
              <a:rPr lang="ru-RU" sz="3600" dirty="0"/>
              <a:t> (орех), почита..</a:t>
            </a:r>
            <a:r>
              <a:rPr lang="ru-RU" sz="3600" dirty="0" err="1" smtClean="0"/>
              <a:t>мый</a:t>
            </a:r>
            <a:endParaRPr lang="ru-RU" sz="3600" dirty="0" smtClean="0"/>
          </a:p>
          <a:p>
            <a:r>
              <a:rPr lang="ru-RU" sz="3600" dirty="0" smtClean="0"/>
              <a:t>2</a:t>
            </a:r>
            <a:r>
              <a:rPr lang="ru-RU" sz="3600" dirty="0"/>
              <a:t>) </a:t>
            </a:r>
            <a:r>
              <a:rPr lang="ru-RU" sz="3600" dirty="0" err="1"/>
              <a:t>кача</a:t>
            </a:r>
            <a:r>
              <a:rPr lang="ru-RU" sz="3600" dirty="0"/>
              <a:t>..</a:t>
            </a:r>
            <a:r>
              <a:rPr lang="ru-RU" sz="3600" dirty="0" err="1"/>
              <a:t>щий</a:t>
            </a:r>
            <a:r>
              <a:rPr lang="ru-RU" sz="3600" dirty="0"/>
              <a:t>, поко..</a:t>
            </a:r>
            <a:r>
              <a:rPr lang="ru-RU" sz="3600" dirty="0" err="1" smtClean="0"/>
              <a:t>щийся</a:t>
            </a:r>
            <a:endParaRPr lang="ru-RU" sz="3600" dirty="0" smtClean="0"/>
          </a:p>
          <a:p>
            <a:r>
              <a:rPr lang="ru-RU" sz="3600" dirty="0" smtClean="0"/>
              <a:t>3</a:t>
            </a:r>
            <a:r>
              <a:rPr lang="ru-RU" sz="3600" dirty="0"/>
              <a:t>) </a:t>
            </a:r>
            <a:r>
              <a:rPr lang="ru-RU" sz="3600" dirty="0" err="1"/>
              <a:t>самокле</a:t>
            </a:r>
            <a:r>
              <a:rPr lang="ru-RU" sz="3600" dirty="0"/>
              <a:t>..</a:t>
            </a:r>
            <a:r>
              <a:rPr lang="ru-RU" sz="3600" dirty="0" err="1"/>
              <a:t>щиеся</a:t>
            </a:r>
            <a:r>
              <a:rPr lang="ru-RU" sz="3600" dirty="0"/>
              <a:t>, просе..</a:t>
            </a:r>
            <a:r>
              <a:rPr lang="ru-RU" sz="3600" dirty="0" err="1" smtClean="0"/>
              <a:t>нная</a:t>
            </a:r>
            <a:endParaRPr lang="ru-RU" sz="3600" dirty="0" smtClean="0"/>
          </a:p>
          <a:p>
            <a:r>
              <a:rPr lang="ru-RU" sz="3600" dirty="0" smtClean="0"/>
              <a:t>4</a:t>
            </a:r>
            <a:r>
              <a:rPr lang="ru-RU" sz="3600" dirty="0"/>
              <a:t>) </a:t>
            </a:r>
            <a:r>
              <a:rPr lang="ru-RU" sz="3600" dirty="0" err="1"/>
              <a:t>дремл</a:t>
            </a:r>
            <a:r>
              <a:rPr lang="ru-RU" sz="3600" dirty="0"/>
              <a:t>..</a:t>
            </a:r>
            <a:r>
              <a:rPr lang="ru-RU" sz="3600" dirty="0" err="1"/>
              <a:t>щий</a:t>
            </a:r>
            <a:r>
              <a:rPr lang="ru-RU" sz="3600" dirty="0"/>
              <a:t>, вид..</a:t>
            </a:r>
            <a:r>
              <a:rPr lang="ru-RU" sz="3600" dirty="0" err="1" smtClean="0"/>
              <a:t>нный</a:t>
            </a:r>
            <a:endParaRPr lang="ru-RU" sz="3600" dirty="0" smtClean="0"/>
          </a:p>
          <a:p>
            <a:r>
              <a:rPr lang="ru-RU" sz="3600" dirty="0" smtClean="0"/>
              <a:t>5</a:t>
            </a:r>
            <a:r>
              <a:rPr lang="ru-RU" sz="3600" dirty="0"/>
              <a:t>) (он)</a:t>
            </a:r>
            <a:r>
              <a:rPr lang="ru-RU" sz="3600" dirty="0" err="1"/>
              <a:t>наве</a:t>
            </a:r>
            <a:r>
              <a:rPr lang="ru-RU" sz="3600" dirty="0"/>
              <a:t>..т, (он) </a:t>
            </a:r>
            <a:r>
              <a:rPr lang="ru-RU" sz="3600" dirty="0" err="1"/>
              <a:t>обид..т</a:t>
            </a:r>
            <a:endParaRPr lang="ru-RU" sz="36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 </a:t>
            </a:r>
            <a:r>
              <a:rPr lang="ru-RU" sz="2400" dirty="0"/>
              <a:t>Укажите варианты ответов, в которых во всех одного ряда пропущена одна и та же буква. Запишите номера ответов.</a:t>
            </a:r>
          </a:p>
        </p:txBody>
      </p:sp>
    </p:spTree>
    <p:extLst>
      <p:ext uri="{BB962C8B-B14F-4D97-AF65-F5344CB8AC3E}">
        <p14:creationId xmlns:p14="http://schemas.microsoft.com/office/powerpoint/2010/main" val="42896323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Укажите варианты ответов, в которых во всех словах одного ряда пропущена одна и та же буква. Запишите номера ответов.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/>
              <a:t>1) </a:t>
            </a:r>
            <a:r>
              <a:rPr lang="ru-RU" sz="2800" b="1" dirty="0" err="1"/>
              <a:t>догон</a:t>
            </a:r>
            <a:r>
              <a:rPr lang="ru-RU" sz="2800" b="1" dirty="0"/>
              <a:t>…</a:t>
            </a:r>
            <a:r>
              <a:rPr lang="ru-RU" sz="2800" b="1" dirty="0" err="1"/>
              <a:t>шь</a:t>
            </a:r>
            <a:r>
              <a:rPr lang="ru-RU" sz="2800" b="1" dirty="0"/>
              <a:t> (по дороге),</a:t>
            </a:r>
            <a:r>
              <a:rPr lang="ru-RU" sz="2800" b="1" dirty="0" err="1"/>
              <a:t>расчист</a:t>
            </a:r>
            <a:r>
              <a:rPr lang="ru-RU" sz="2800" b="1" dirty="0"/>
              <a:t>…</a:t>
            </a:r>
            <a:r>
              <a:rPr lang="ru-RU" sz="2800" b="1" dirty="0" err="1"/>
              <a:t>вший</a:t>
            </a:r>
            <a:r>
              <a:rPr lang="ru-RU" sz="2800" b="1" dirty="0"/>
              <a:t> (снег)</a:t>
            </a:r>
            <a:endParaRPr lang="ru-RU" sz="2800" dirty="0"/>
          </a:p>
          <a:p>
            <a:r>
              <a:rPr lang="ru-RU" sz="2800" b="1" dirty="0"/>
              <a:t>2) </a:t>
            </a:r>
            <a:r>
              <a:rPr lang="ru-RU" sz="2800" b="1" dirty="0" err="1"/>
              <a:t>помаш</a:t>
            </a:r>
            <a:r>
              <a:rPr lang="ru-RU" sz="2800" b="1" dirty="0"/>
              <a:t>…</a:t>
            </a:r>
            <a:r>
              <a:rPr lang="ru-RU" sz="2800" b="1" dirty="0" err="1"/>
              <a:t>шь</a:t>
            </a:r>
            <a:r>
              <a:rPr lang="ru-RU" sz="2800" b="1" dirty="0"/>
              <a:t> (рукой), </a:t>
            </a:r>
            <a:r>
              <a:rPr lang="ru-RU" sz="2800" b="1" dirty="0" err="1"/>
              <a:t>науч</a:t>
            </a:r>
            <a:r>
              <a:rPr lang="ru-RU" sz="2800" b="1" dirty="0"/>
              <a:t>…</a:t>
            </a:r>
            <a:r>
              <a:rPr lang="ru-RU" sz="2800" b="1" dirty="0" err="1"/>
              <a:t>нный</a:t>
            </a:r>
            <a:r>
              <a:rPr lang="ru-RU" sz="2800" b="1" dirty="0"/>
              <a:t> (опытом)</a:t>
            </a:r>
            <a:endParaRPr lang="ru-RU" sz="2800" dirty="0"/>
          </a:p>
          <a:p>
            <a:r>
              <a:rPr lang="ru-RU" sz="2800" b="1" dirty="0"/>
              <a:t>3) вынес…</a:t>
            </a:r>
            <a:r>
              <a:rPr lang="ru-RU" sz="2800" b="1" dirty="0" err="1"/>
              <a:t>шь</a:t>
            </a:r>
            <a:r>
              <a:rPr lang="ru-RU" sz="2800" b="1" dirty="0"/>
              <a:t> (на свет), </a:t>
            </a:r>
            <a:r>
              <a:rPr lang="ru-RU" sz="2800" b="1" dirty="0" err="1"/>
              <a:t>неумолка</a:t>
            </a:r>
            <a:r>
              <a:rPr lang="ru-RU" sz="2800" b="1" dirty="0"/>
              <a:t>…</a:t>
            </a:r>
            <a:r>
              <a:rPr lang="ru-RU" sz="2800" b="1" dirty="0" err="1"/>
              <a:t>мый</a:t>
            </a:r>
            <a:r>
              <a:rPr lang="ru-RU" sz="2800" b="1" dirty="0"/>
              <a:t> (шум)</a:t>
            </a:r>
            <a:endParaRPr lang="ru-RU" sz="2800" dirty="0"/>
          </a:p>
          <a:p>
            <a:r>
              <a:rPr lang="ru-RU" sz="2800" b="1" dirty="0"/>
              <a:t>4) заплат…</a:t>
            </a:r>
            <a:r>
              <a:rPr lang="ru-RU" sz="2800" b="1" dirty="0" err="1"/>
              <a:t>шь</a:t>
            </a:r>
            <a:r>
              <a:rPr lang="ru-RU" sz="2800" b="1" dirty="0"/>
              <a:t> (за обучение), </a:t>
            </a:r>
            <a:r>
              <a:rPr lang="ru-RU" sz="2800" b="1" dirty="0" err="1"/>
              <a:t>подхвач</a:t>
            </a:r>
            <a:r>
              <a:rPr lang="ru-RU" sz="2800" b="1" dirty="0"/>
              <a:t>…</a:t>
            </a:r>
            <a:r>
              <a:rPr lang="ru-RU" sz="2800" b="1" dirty="0" err="1"/>
              <a:t>нный</a:t>
            </a:r>
            <a:r>
              <a:rPr lang="ru-RU" sz="2800" b="1" dirty="0"/>
              <a:t> (потоком)</a:t>
            </a:r>
            <a:endParaRPr lang="ru-RU" sz="2800" dirty="0"/>
          </a:p>
          <a:p>
            <a:r>
              <a:rPr lang="ru-RU" sz="2800" b="1" dirty="0"/>
              <a:t>5) </a:t>
            </a:r>
            <a:r>
              <a:rPr lang="ru-RU" sz="2800" b="1" dirty="0" err="1"/>
              <a:t>шепч</a:t>
            </a:r>
            <a:r>
              <a:rPr lang="ru-RU" sz="2800" b="1" dirty="0"/>
              <a:t>…</a:t>
            </a:r>
            <a:r>
              <a:rPr lang="ru-RU" sz="2800" b="1" dirty="0" err="1"/>
              <a:t>шь</a:t>
            </a:r>
            <a:r>
              <a:rPr lang="ru-RU" sz="2800" b="1" dirty="0"/>
              <a:t> (на ухо), </a:t>
            </a:r>
            <a:r>
              <a:rPr lang="ru-RU" sz="2800" b="1" dirty="0" err="1"/>
              <a:t>увид</a:t>
            </a:r>
            <a:r>
              <a:rPr lang="ru-RU" sz="2800" b="1" dirty="0"/>
              <a:t>…</a:t>
            </a:r>
            <a:r>
              <a:rPr lang="ru-RU" sz="2800" b="1" dirty="0" err="1"/>
              <a:t>вший</a:t>
            </a:r>
            <a:r>
              <a:rPr lang="ru-RU" sz="2800" b="1" dirty="0"/>
              <a:t> (на улице)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0534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sz="3600" b="1" dirty="0"/>
              <a:t>1) расходу…</a:t>
            </a:r>
            <a:r>
              <a:rPr lang="ru-RU" sz="3600" b="1" dirty="0" err="1"/>
              <a:t>мый</a:t>
            </a:r>
            <a:r>
              <a:rPr lang="ru-RU" sz="3600" b="1" dirty="0"/>
              <a:t> (материал), (он) </a:t>
            </a:r>
            <a:r>
              <a:rPr lang="ru-RU" sz="3600" b="1" dirty="0" err="1"/>
              <a:t>раска</a:t>
            </a:r>
            <a:r>
              <a:rPr lang="ru-RU" sz="3600" b="1" dirty="0"/>
              <a:t>..</a:t>
            </a:r>
            <a:r>
              <a:rPr lang="ru-RU" sz="3600" b="1" dirty="0" err="1"/>
              <a:t>лся</a:t>
            </a:r>
            <a:endParaRPr lang="ru-RU" sz="3600" dirty="0"/>
          </a:p>
          <a:p>
            <a:r>
              <a:rPr lang="ru-RU" sz="3600" b="1" dirty="0"/>
              <a:t>2) пол…</a:t>
            </a:r>
            <a:r>
              <a:rPr lang="ru-RU" sz="3600" b="1" dirty="0" err="1"/>
              <a:t>щий</a:t>
            </a:r>
            <a:r>
              <a:rPr lang="ru-RU" sz="3600" b="1" dirty="0"/>
              <a:t> огород, (они) </a:t>
            </a:r>
            <a:r>
              <a:rPr lang="ru-RU" sz="3600" b="1" dirty="0" err="1"/>
              <a:t>расстел</a:t>
            </a:r>
            <a:r>
              <a:rPr lang="ru-RU" sz="3600" b="1" dirty="0"/>
              <a:t>…т ковёр</a:t>
            </a:r>
            <a:endParaRPr lang="ru-RU" sz="3600" dirty="0"/>
          </a:p>
          <a:p>
            <a:r>
              <a:rPr lang="ru-RU" sz="3600" b="1" dirty="0"/>
              <a:t>3) жажд…</a:t>
            </a:r>
            <a:r>
              <a:rPr lang="ru-RU" sz="3600" b="1" dirty="0" err="1"/>
              <a:t>щий</a:t>
            </a:r>
            <a:r>
              <a:rPr lang="ru-RU" sz="3600" b="1" dirty="0"/>
              <a:t> успеха, (слова много) </a:t>
            </a:r>
            <a:r>
              <a:rPr lang="ru-RU" sz="3600" b="1" dirty="0" err="1"/>
              <a:t>знач</a:t>
            </a:r>
            <a:r>
              <a:rPr lang="ru-RU" sz="3600" b="1" dirty="0"/>
              <a:t>..т</a:t>
            </a:r>
            <a:endParaRPr lang="ru-RU" sz="3600" dirty="0"/>
          </a:p>
          <a:p>
            <a:r>
              <a:rPr lang="ru-RU" sz="3600" b="1" dirty="0"/>
              <a:t>4) (они) </a:t>
            </a:r>
            <a:r>
              <a:rPr lang="ru-RU" sz="3600" b="1" dirty="0" err="1"/>
              <a:t>кле</a:t>
            </a:r>
            <a:r>
              <a:rPr lang="ru-RU" sz="3600" b="1" dirty="0"/>
              <a:t>…т обои, </a:t>
            </a:r>
            <a:r>
              <a:rPr lang="ru-RU" sz="3600" b="1" dirty="0" err="1"/>
              <a:t>почу</a:t>
            </a:r>
            <a:r>
              <a:rPr lang="ru-RU" sz="3600" b="1" dirty="0"/>
              <a:t>…</a:t>
            </a:r>
            <a:r>
              <a:rPr lang="ru-RU" sz="3600" b="1" dirty="0" err="1"/>
              <a:t>вший</a:t>
            </a:r>
            <a:r>
              <a:rPr lang="ru-RU" sz="3600" b="1" dirty="0"/>
              <a:t> опасность</a:t>
            </a:r>
            <a:endParaRPr lang="ru-RU" sz="3600" dirty="0"/>
          </a:p>
          <a:p>
            <a:r>
              <a:rPr lang="ru-RU" sz="3600" b="1" dirty="0"/>
              <a:t>5) (они) </a:t>
            </a:r>
            <a:r>
              <a:rPr lang="ru-RU" sz="3600" b="1" dirty="0" err="1"/>
              <a:t>выгор</a:t>
            </a:r>
            <a:r>
              <a:rPr lang="ru-RU" sz="3600" b="1" dirty="0"/>
              <a:t>…т, </a:t>
            </a:r>
            <a:r>
              <a:rPr lang="ru-RU" sz="3600" b="1" dirty="0" err="1"/>
              <a:t>леле</a:t>
            </a:r>
            <a:r>
              <a:rPr lang="ru-RU" sz="3600" b="1" dirty="0"/>
              <a:t>…л</a:t>
            </a:r>
            <a:endParaRPr lang="ru-RU" sz="3600" dirty="0"/>
          </a:p>
          <a:p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Укажите варианты ответов, в которых во всех словах одного ряда пропущена одна и та же буква. Запишите номера ответов.</a:t>
            </a:r>
          </a:p>
        </p:txBody>
      </p:sp>
    </p:spTree>
    <p:extLst>
      <p:ext uri="{BB962C8B-B14F-4D97-AF65-F5344CB8AC3E}">
        <p14:creationId xmlns:p14="http://schemas.microsoft.com/office/powerpoint/2010/main" val="898109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1</a:t>
            </a:r>
            <a:r>
              <a:rPr lang="ru-RU" sz="3600" dirty="0"/>
              <a:t>) они </a:t>
            </a:r>
            <a:r>
              <a:rPr lang="ru-RU" sz="3600" dirty="0" err="1"/>
              <a:t>улучш</a:t>
            </a:r>
            <a:r>
              <a:rPr lang="ru-RU" sz="3600" dirty="0"/>
              <a:t>..т, </a:t>
            </a:r>
            <a:r>
              <a:rPr lang="ru-RU" sz="3600" dirty="0" err="1"/>
              <a:t>смеш</a:t>
            </a:r>
            <a:r>
              <a:rPr lang="ru-RU" sz="3600" dirty="0"/>
              <a:t>..</a:t>
            </a:r>
            <a:r>
              <a:rPr lang="ru-RU" sz="3600" dirty="0" err="1"/>
              <a:t>нные</a:t>
            </a:r>
            <a:r>
              <a:rPr lang="ru-RU" sz="3600" dirty="0"/>
              <a:t> (чувства</a:t>
            </a:r>
            <a:r>
              <a:rPr lang="ru-RU" sz="3600" dirty="0" smtClean="0"/>
              <a:t>)</a:t>
            </a:r>
          </a:p>
          <a:p>
            <a:r>
              <a:rPr lang="ru-RU" sz="3600" dirty="0" smtClean="0"/>
              <a:t>2</a:t>
            </a:r>
            <a:r>
              <a:rPr lang="ru-RU" sz="3600" dirty="0"/>
              <a:t>) они </a:t>
            </a:r>
            <a:r>
              <a:rPr lang="ru-RU" sz="3600" dirty="0" err="1"/>
              <a:t>сдерж</a:t>
            </a:r>
            <a:r>
              <a:rPr lang="ru-RU" sz="3600" dirty="0"/>
              <a:t>..т, выкруч..</a:t>
            </a:r>
            <a:r>
              <a:rPr lang="ru-RU" sz="3600" dirty="0" err="1" smtClean="0"/>
              <a:t>нный</a:t>
            </a:r>
            <a:endParaRPr lang="ru-RU" sz="3600" dirty="0" smtClean="0"/>
          </a:p>
          <a:p>
            <a:r>
              <a:rPr lang="ru-RU" sz="3600" dirty="0" smtClean="0"/>
              <a:t>3</a:t>
            </a:r>
            <a:r>
              <a:rPr lang="ru-RU" sz="3600" dirty="0"/>
              <a:t>) они </a:t>
            </a:r>
            <a:r>
              <a:rPr lang="ru-RU" sz="3600" dirty="0" err="1"/>
              <a:t>противореч</a:t>
            </a:r>
            <a:r>
              <a:rPr lang="ru-RU" sz="3600" dirty="0"/>
              <a:t>..т, </a:t>
            </a:r>
            <a:r>
              <a:rPr lang="ru-RU" sz="3600" dirty="0" err="1"/>
              <a:t>ремонтиру</a:t>
            </a:r>
            <a:r>
              <a:rPr lang="ru-RU" sz="3600" dirty="0"/>
              <a:t>..мая (машина</a:t>
            </a:r>
            <a:r>
              <a:rPr lang="ru-RU" sz="3600" dirty="0" smtClean="0"/>
              <a:t>)</a:t>
            </a:r>
          </a:p>
          <a:p>
            <a:r>
              <a:rPr lang="ru-RU" sz="3600" dirty="0" smtClean="0"/>
              <a:t>4</a:t>
            </a:r>
            <a:r>
              <a:rPr lang="ru-RU" sz="3600" dirty="0"/>
              <a:t>) он </a:t>
            </a:r>
            <a:r>
              <a:rPr lang="ru-RU" sz="3600" dirty="0" err="1"/>
              <a:t>перевяж</a:t>
            </a:r>
            <a:r>
              <a:rPr lang="ru-RU" sz="3600" dirty="0"/>
              <a:t>..т, угнета..</a:t>
            </a:r>
            <a:r>
              <a:rPr lang="ru-RU" sz="3600" dirty="0" err="1" smtClean="0"/>
              <a:t>мый</a:t>
            </a:r>
            <a:endParaRPr lang="ru-RU" sz="3600" dirty="0" smtClean="0"/>
          </a:p>
          <a:p>
            <a:r>
              <a:rPr lang="ru-RU" sz="3600" dirty="0" smtClean="0"/>
              <a:t>5</a:t>
            </a:r>
            <a:r>
              <a:rPr lang="ru-RU" sz="3600" dirty="0"/>
              <a:t>) он </a:t>
            </a:r>
            <a:r>
              <a:rPr lang="ru-RU" sz="3600" dirty="0" err="1"/>
              <a:t>выдерж</a:t>
            </a:r>
            <a:r>
              <a:rPr lang="ru-RU" sz="3600" dirty="0"/>
              <a:t>..т, </a:t>
            </a:r>
            <a:r>
              <a:rPr lang="ru-RU" sz="3600" dirty="0" err="1"/>
              <a:t>подстёгива</a:t>
            </a:r>
            <a:r>
              <a:rPr lang="ru-RU" sz="3600" dirty="0"/>
              <a:t>..</a:t>
            </a:r>
            <a:r>
              <a:rPr lang="ru-RU" sz="3600" dirty="0" err="1"/>
              <a:t>мый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Укажите варианты ответов, в которых во всех словах одного ряда пропущена одна и та же буква. Запишите номера ответов.</a:t>
            </a:r>
          </a:p>
        </p:txBody>
      </p:sp>
    </p:spTree>
    <p:extLst>
      <p:ext uri="{BB962C8B-B14F-4D97-AF65-F5344CB8AC3E}">
        <p14:creationId xmlns:p14="http://schemas.microsoft.com/office/powerpoint/2010/main" val="29607407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3600" dirty="0" smtClean="0"/>
          </a:p>
          <a:p>
            <a:r>
              <a:rPr lang="ru-RU" sz="3600" dirty="0"/>
              <a:t>1. </a:t>
            </a:r>
            <a:r>
              <a:rPr lang="ru-RU" sz="3600" dirty="0" err="1"/>
              <a:t>уполномоч</a:t>
            </a:r>
            <a:r>
              <a:rPr lang="ru-RU" sz="3600" dirty="0"/>
              <a:t>..</a:t>
            </a:r>
            <a:r>
              <a:rPr lang="ru-RU" sz="3600" dirty="0" err="1"/>
              <a:t>нный</a:t>
            </a:r>
            <a:r>
              <a:rPr lang="ru-RU" sz="3600" dirty="0"/>
              <a:t>, </a:t>
            </a:r>
            <a:r>
              <a:rPr lang="ru-RU" sz="3600" dirty="0" err="1"/>
              <a:t>слыш</a:t>
            </a:r>
            <a:r>
              <a:rPr lang="ru-RU" sz="3600" dirty="0"/>
              <a:t>..</a:t>
            </a:r>
            <a:r>
              <a:rPr lang="ru-RU" sz="3600" dirty="0" err="1"/>
              <a:t>мый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2. </a:t>
            </a:r>
            <a:r>
              <a:rPr lang="ru-RU" sz="3600" dirty="0" err="1"/>
              <a:t>опаса</a:t>
            </a:r>
            <a:r>
              <a:rPr lang="ru-RU" sz="3600" dirty="0"/>
              <a:t>..</a:t>
            </a:r>
            <a:r>
              <a:rPr lang="ru-RU" sz="3600" dirty="0" err="1"/>
              <a:t>шься</a:t>
            </a:r>
            <a:r>
              <a:rPr lang="ru-RU" sz="3600" dirty="0"/>
              <a:t>, </a:t>
            </a:r>
            <a:r>
              <a:rPr lang="ru-RU" sz="3600" dirty="0" err="1"/>
              <a:t>потрат</a:t>
            </a:r>
            <a:r>
              <a:rPr lang="ru-RU" sz="3600" dirty="0"/>
              <a:t>..</a:t>
            </a:r>
            <a:r>
              <a:rPr lang="ru-RU" sz="3600" dirty="0" err="1"/>
              <a:t>вший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3. </a:t>
            </a:r>
            <a:r>
              <a:rPr lang="ru-RU" sz="3600" dirty="0" err="1"/>
              <a:t>закле</a:t>
            </a:r>
            <a:r>
              <a:rPr lang="ru-RU" sz="3600" dirty="0"/>
              <a:t>..</a:t>
            </a:r>
            <a:r>
              <a:rPr lang="ru-RU" sz="3600" dirty="0" err="1"/>
              <a:t>шь</a:t>
            </a:r>
            <a:r>
              <a:rPr lang="ru-RU" sz="3600" dirty="0"/>
              <a:t>, </a:t>
            </a:r>
            <a:r>
              <a:rPr lang="ru-RU" sz="3600" dirty="0" err="1"/>
              <a:t>неслыш</a:t>
            </a:r>
            <a:r>
              <a:rPr lang="ru-RU" sz="3600" dirty="0"/>
              <a:t>..</a:t>
            </a:r>
            <a:r>
              <a:rPr lang="ru-RU" sz="3600" dirty="0" err="1"/>
              <a:t>мый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4. </a:t>
            </a:r>
            <a:r>
              <a:rPr lang="ru-RU" sz="3600" dirty="0" err="1"/>
              <a:t>посе</a:t>
            </a:r>
            <a:r>
              <a:rPr lang="ru-RU" sz="3600" dirty="0"/>
              <a:t>..</a:t>
            </a:r>
            <a:r>
              <a:rPr lang="ru-RU" sz="3600" dirty="0" err="1"/>
              <a:t>шь</a:t>
            </a:r>
            <a:r>
              <a:rPr lang="ru-RU" sz="3600" dirty="0"/>
              <a:t>, </a:t>
            </a:r>
            <a:r>
              <a:rPr lang="ru-RU" sz="3600" dirty="0" err="1"/>
              <a:t>потрач</a:t>
            </a:r>
            <a:r>
              <a:rPr lang="ru-RU" sz="3600" dirty="0"/>
              <a:t>..</a:t>
            </a:r>
            <a:r>
              <a:rPr lang="ru-RU" sz="3600" dirty="0" err="1"/>
              <a:t>нный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/>
              <a:t>5. </a:t>
            </a:r>
            <a:r>
              <a:rPr lang="ru-RU" sz="3600" dirty="0" err="1"/>
              <a:t>помож</a:t>
            </a:r>
            <a:r>
              <a:rPr lang="ru-RU" sz="3600" dirty="0"/>
              <a:t>..</a:t>
            </a:r>
            <a:r>
              <a:rPr lang="ru-RU" sz="3600" dirty="0" err="1"/>
              <a:t>шь</a:t>
            </a:r>
            <a:r>
              <a:rPr lang="ru-RU" sz="3600" dirty="0"/>
              <a:t>, </a:t>
            </a:r>
            <a:r>
              <a:rPr lang="ru-RU" sz="3600" dirty="0" err="1"/>
              <a:t>движ</a:t>
            </a:r>
            <a:r>
              <a:rPr lang="ru-RU" sz="3600" dirty="0"/>
              <a:t>..</a:t>
            </a:r>
            <a:r>
              <a:rPr lang="ru-RU" sz="3600" dirty="0" err="1"/>
              <a:t>мый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Укажите варианты ответов, в которых во всех словах одного ряда пропущена одна и та же буква. Запишите номера ответов</a:t>
            </a:r>
          </a:p>
        </p:txBody>
      </p:sp>
    </p:spTree>
    <p:extLst>
      <p:ext uri="{BB962C8B-B14F-4D97-AF65-F5344CB8AC3E}">
        <p14:creationId xmlns:p14="http://schemas.microsoft.com/office/powerpoint/2010/main" val="21098921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</a:t>
            </a:r>
            <a:r>
              <a:rPr lang="ru-RU" sz="3600" dirty="0"/>
              <a:t>) </a:t>
            </a:r>
            <a:r>
              <a:rPr lang="ru-RU" sz="3600" dirty="0" err="1"/>
              <a:t>помн</a:t>
            </a:r>
            <a:r>
              <a:rPr lang="ru-RU" sz="3600" dirty="0"/>
              <a:t>..т, очаров..</a:t>
            </a:r>
            <a:r>
              <a:rPr lang="ru-RU" sz="3600" dirty="0" err="1" smtClean="0"/>
              <a:t>нные</a:t>
            </a:r>
            <a:endParaRPr lang="ru-RU" sz="3600" dirty="0" smtClean="0"/>
          </a:p>
          <a:p>
            <a:r>
              <a:rPr lang="ru-RU" sz="3600" dirty="0" smtClean="0"/>
              <a:t>2</a:t>
            </a:r>
            <a:r>
              <a:rPr lang="ru-RU" sz="3600" dirty="0"/>
              <a:t>) труд..</a:t>
            </a:r>
            <a:r>
              <a:rPr lang="ru-RU" sz="3600" dirty="0" err="1"/>
              <a:t>тся</a:t>
            </a:r>
            <a:r>
              <a:rPr lang="ru-RU" sz="3600" dirty="0"/>
              <a:t> (сотрудник), </a:t>
            </a:r>
            <a:r>
              <a:rPr lang="ru-RU" sz="3600" dirty="0" err="1"/>
              <a:t>верт</a:t>
            </a:r>
            <a:r>
              <a:rPr lang="ru-RU" sz="3600" dirty="0"/>
              <a:t>..</a:t>
            </a:r>
            <a:r>
              <a:rPr lang="ru-RU" sz="3600" dirty="0" err="1"/>
              <a:t>тся</a:t>
            </a:r>
            <a:r>
              <a:rPr lang="ru-RU" sz="3600" dirty="0"/>
              <a:t> (Земля</a:t>
            </a:r>
            <a:r>
              <a:rPr lang="ru-RU" sz="3600" dirty="0" smtClean="0"/>
              <a:t>)</a:t>
            </a:r>
          </a:p>
          <a:p>
            <a:r>
              <a:rPr lang="ru-RU" sz="3600" dirty="0" smtClean="0"/>
              <a:t>3</a:t>
            </a:r>
            <a:r>
              <a:rPr lang="ru-RU" sz="3600" dirty="0"/>
              <a:t>) (ребёнок) </a:t>
            </a:r>
            <a:r>
              <a:rPr lang="ru-RU" sz="3600" dirty="0" err="1"/>
              <a:t>боле..т</a:t>
            </a:r>
            <a:r>
              <a:rPr lang="ru-RU" sz="3600" dirty="0"/>
              <a:t>, обрета..</a:t>
            </a:r>
            <a:r>
              <a:rPr lang="ru-RU" sz="3600" dirty="0" err="1" smtClean="0"/>
              <a:t>мый</a:t>
            </a:r>
            <a:endParaRPr lang="ru-RU" sz="3600" dirty="0" smtClean="0"/>
          </a:p>
          <a:p>
            <a:r>
              <a:rPr lang="ru-RU" sz="3600" dirty="0" smtClean="0"/>
              <a:t>4</a:t>
            </a:r>
            <a:r>
              <a:rPr lang="ru-RU" sz="3600" dirty="0"/>
              <a:t>) волну..</a:t>
            </a:r>
            <a:r>
              <a:rPr lang="ru-RU" sz="3600" dirty="0" err="1"/>
              <a:t>щаяся</a:t>
            </a:r>
            <a:r>
              <a:rPr lang="ru-RU" sz="3600" dirty="0"/>
              <a:t>, </a:t>
            </a:r>
            <a:r>
              <a:rPr lang="ru-RU" sz="3600" dirty="0" err="1"/>
              <a:t>приглаша</a:t>
            </a:r>
            <a:r>
              <a:rPr lang="ru-RU" sz="3600" dirty="0"/>
              <a:t>..</a:t>
            </a:r>
            <a:r>
              <a:rPr lang="ru-RU" sz="3600" dirty="0" err="1"/>
              <a:t>мый</a:t>
            </a:r>
            <a:r>
              <a:rPr lang="ru-RU" sz="3600" dirty="0"/>
              <a:t> </a:t>
            </a:r>
            <a:r>
              <a:rPr lang="ru-RU" sz="3600" dirty="0" smtClean="0"/>
              <a:t>гость</a:t>
            </a:r>
          </a:p>
          <a:p>
            <a:r>
              <a:rPr lang="ru-RU" sz="3600" dirty="0" smtClean="0"/>
              <a:t>5</a:t>
            </a:r>
            <a:r>
              <a:rPr lang="ru-RU" sz="3600" dirty="0"/>
              <a:t>) </a:t>
            </a:r>
            <a:r>
              <a:rPr lang="ru-RU" sz="3600" dirty="0" err="1"/>
              <a:t>крас</a:t>
            </a:r>
            <a:r>
              <a:rPr lang="ru-RU" sz="3600" dirty="0"/>
              <a:t>..т, </a:t>
            </a:r>
            <a:r>
              <a:rPr lang="ru-RU" sz="3600" dirty="0" err="1"/>
              <a:t>пиш</a:t>
            </a:r>
            <a:r>
              <a:rPr lang="ru-RU" sz="3600" dirty="0"/>
              <a:t>..т.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2. Укажите варианты ответов, в которых во всех словах одного ряда пропущена одна и та же буква. Запишите номера ответов.</a:t>
            </a:r>
          </a:p>
        </p:txBody>
      </p:sp>
    </p:spTree>
    <p:extLst>
      <p:ext uri="{BB962C8B-B14F-4D97-AF65-F5344CB8AC3E}">
        <p14:creationId xmlns:p14="http://schemas.microsoft.com/office/powerpoint/2010/main" val="3454637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5) Определяем </a:t>
            </a:r>
            <a:r>
              <a:rPr lang="ru-RU" dirty="0"/>
              <a:t>спряжение инфинитива. В зависимости от спряжения ставим в окончания и суффиксы У, Ю, Е или А, Я, И.  </a:t>
            </a:r>
            <a:endParaRPr lang="ru-RU" dirty="0" smtClean="0"/>
          </a:p>
          <a:p>
            <a:r>
              <a:rPr lang="ru-RU" dirty="0" smtClean="0"/>
              <a:t>6) </a:t>
            </a:r>
            <a:r>
              <a:rPr lang="ru-RU" dirty="0"/>
              <a:t>Для глаголов настоящего и будущего времени и действительных причастий настоящего времени есть общее правило - это </a:t>
            </a:r>
            <a:r>
              <a:rPr lang="ru-RU" dirty="0" smtClean="0"/>
              <a:t>спряжение;</a:t>
            </a:r>
            <a:endParaRPr lang="ru-RU" dirty="0"/>
          </a:p>
          <a:p>
            <a:r>
              <a:rPr lang="ru-RU" dirty="0" smtClean="0"/>
              <a:t>7) </a:t>
            </a:r>
            <a:r>
              <a:rPr lang="ru-RU" dirty="0"/>
              <a:t>Если слово прошедшего времени, буква инфинитива сохраняется и в личной форме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757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 </a:t>
            </a:r>
            <a:r>
              <a:rPr lang="ru-RU" dirty="0"/>
              <a:t>Выясняем, в какой части слова пропущена буква: </a:t>
            </a:r>
          </a:p>
          <a:p>
            <a:r>
              <a:rPr lang="ru-RU" dirty="0"/>
              <a:t>- в </a:t>
            </a:r>
            <a:r>
              <a:rPr lang="ru-RU" dirty="0" smtClean="0"/>
              <a:t>окончании;</a:t>
            </a:r>
            <a:endParaRPr lang="ru-RU" dirty="0"/>
          </a:p>
          <a:p>
            <a:r>
              <a:rPr lang="ru-RU" dirty="0"/>
              <a:t>- в </a:t>
            </a:r>
            <a:r>
              <a:rPr lang="ru-RU" dirty="0" smtClean="0"/>
              <a:t>суффиксе.</a:t>
            </a:r>
            <a:endParaRPr lang="ru-RU" dirty="0"/>
          </a:p>
          <a:p>
            <a:pPr algn="just"/>
            <a:r>
              <a:rPr lang="ru-RU" dirty="0"/>
              <a:t>3) Применяем правило.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Если гласная буква пропущена в </a:t>
            </a:r>
            <a:r>
              <a:rPr lang="ru-RU" b="1" u="sng" dirty="0"/>
              <a:t>окончании глагола</a:t>
            </a:r>
            <a:r>
              <a:rPr lang="ru-RU" dirty="0"/>
              <a:t>, то определяем, ударное окончание или безударное.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805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Если гласная буква пропущена в безударном окончании глагола, то по неопределенной форме глагола установите спряжение глагола (при определении инфинитива важно сохранить вид глагола):</a:t>
            </a:r>
          </a:p>
          <a:p>
            <a:endParaRPr lang="ru-RU" dirty="0"/>
          </a:p>
          <a:p>
            <a:r>
              <a:rPr lang="ru-RU" dirty="0" smtClean="0"/>
              <a:t>1 </a:t>
            </a:r>
            <a:r>
              <a:rPr lang="ru-RU" dirty="0" err="1" smtClean="0"/>
              <a:t>спр</a:t>
            </a:r>
            <a:r>
              <a:rPr lang="ru-RU" dirty="0" smtClean="0"/>
              <a:t>. – -ЕШЬ, -ЕТ, -ЕМ, -ЕТЕ, -УТ (-ЮТ)</a:t>
            </a:r>
          </a:p>
          <a:p>
            <a:endParaRPr lang="ru-RU" dirty="0" smtClean="0"/>
          </a:p>
          <a:p>
            <a:r>
              <a:rPr lang="ru-RU" dirty="0" smtClean="0"/>
              <a:t>2 </a:t>
            </a:r>
            <a:r>
              <a:rPr lang="ru-RU" dirty="0" err="1" smtClean="0"/>
              <a:t>спр</a:t>
            </a:r>
            <a:r>
              <a:rPr lang="ru-RU" dirty="0" smtClean="0"/>
              <a:t>. - -ИШЬ, -ИТ, -ИМ, -ИТЕ, -АТ (-ЯТ)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277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729451" y="681300"/>
            <a:ext cx="7688700" cy="7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 smtClean="0">
                <a:latin typeface="Arial"/>
                <a:ea typeface="Arial"/>
                <a:cs typeface="Arial"/>
                <a:sym typeface="Arial"/>
              </a:rPr>
              <a:t>Теория. Гласные в суффиксах инфинитива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1"/>
          </p:nvPr>
        </p:nvSpPr>
        <p:spPr>
          <a:xfrm>
            <a:off x="680327" y="1395000"/>
            <a:ext cx="7737900" cy="484231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60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Надо запомнить!</a:t>
            </a: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Я</a:t>
            </a:r>
            <a:r>
              <a:rPr lang="ru-RU" sz="2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блеЯть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баЯть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веЯть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затеЯть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кашлЯть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каЯться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лаЯть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кланЯться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лелеЯть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маЯться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надеЯться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реЯть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сеЯть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таЯть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хаЯть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чаЯть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чуЯть</a:t>
            </a:r>
            <a:endParaRPr lang="ru-RU" sz="2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верИть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встретИть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жалИть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помнИть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b="1" dirty="0" err="1" smtClean="0">
                <a:latin typeface="Arial" pitchFamily="34" charset="0"/>
                <a:cs typeface="Arial" pitchFamily="34" charset="0"/>
              </a:rPr>
              <a:t>клеИть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строИть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мерИть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лазИть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маячИть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мерещИться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мерИть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мучИть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порочИть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600" dirty="0" err="1" smtClean="0">
                <a:latin typeface="Arial" pitchFamily="34" charset="0"/>
                <a:cs typeface="Arial" pitchFamily="34" charset="0"/>
              </a:rPr>
              <a:t>успокоИться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18401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9451" y="2060848"/>
            <a:ext cx="7688700" cy="424847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32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видЕть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зависЕть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>
                <a:latin typeface="Arial" pitchFamily="34" charset="0"/>
                <a:cs typeface="Arial" pitchFamily="34" charset="0"/>
              </a:rPr>
              <a:t>ненавидЕть</a:t>
            </a:r>
            <a:r>
              <a:rPr lang="ru-RU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обидЕть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выздоровЕть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опостылЕть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опротивЕть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плесневЕть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146050" indent="0">
              <a:buNone/>
            </a:pPr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3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А: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ворочАться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клокотАть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колебАть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колыхАть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курлыкАть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пыхАть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трепетАть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6665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8"/>
          <p:cNvSpPr txBox="1">
            <a:spLocks noGrp="1"/>
          </p:cNvSpPr>
          <p:nvPr>
            <p:ph type="title"/>
          </p:nvPr>
        </p:nvSpPr>
        <p:spPr>
          <a:xfrm>
            <a:off x="729451" y="681300"/>
            <a:ext cx="7688700" cy="71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 smtClean="0">
                <a:latin typeface="Arial"/>
                <a:ea typeface="Arial"/>
                <a:cs typeface="Arial"/>
                <a:sym typeface="Arial"/>
              </a:rPr>
              <a:t>Теория. Гласные в личных окончаниях глаголов настоящего и будущего времени</a:t>
            </a:r>
            <a:endParaRPr b="1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 txBox="1">
            <a:spLocks noGrp="1"/>
          </p:cNvSpPr>
          <p:nvPr>
            <p:ph type="body" idx="1"/>
          </p:nvPr>
        </p:nvSpPr>
        <p:spPr>
          <a:xfrm>
            <a:off x="680327" y="1757747"/>
            <a:ext cx="7737900" cy="402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Правило 1. Приставка ВЫ- оттягивает ударение на себя.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solidFill>
                <a:srgbClr val="C00000"/>
              </a:solidFill>
              <a:latin typeface="Arial"/>
              <a:cs typeface="Arial"/>
              <a:sym typeface="Arial"/>
            </a:endParaRPr>
          </a:p>
          <a:p>
            <a:pPr marL="0" indent="0">
              <a:buNone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Если в глаголе есть приставка ВЫ, надо ее убрать и посмотреть, куда падает ударение. Если ударение падает на окончание, то эту букву и пишем. Если нет, то применяем правило.</a:t>
            </a:r>
          </a:p>
          <a:p>
            <a:pPr marL="0" indent="0"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Например:</a:t>
            </a:r>
          </a:p>
          <a:p>
            <a:pPr marL="0" indent="0">
              <a:buNone/>
            </a:pP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Вы́горит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—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гори́т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вы́льет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— льёт,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вы́летят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—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летя́т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вы́пьют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— </a:t>
            </a:r>
            <a:r>
              <a:rPr lang="ru-RU" sz="2400" i="1" dirty="0" err="1" smtClean="0">
                <a:latin typeface="Arial" pitchFamily="34" charset="0"/>
                <a:cs typeface="Arial" pitchFamily="34" charset="0"/>
              </a:rPr>
              <a:t>пью́т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3831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666</TotalTime>
  <Words>1987</Words>
  <Application>Microsoft Office PowerPoint</Application>
  <PresentationFormat>Экран (4:3)</PresentationFormat>
  <Paragraphs>269</Paragraphs>
  <Slides>37</Slides>
  <Notes>18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5" baseType="lpstr">
      <vt:lpstr>Arial</vt:lpstr>
      <vt:lpstr>Calibri</vt:lpstr>
      <vt:lpstr>Lucida Sans Unicode</vt:lpstr>
      <vt:lpstr>Proxima Nova</vt:lpstr>
      <vt:lpstr>Verdana</vt:lpstr>
      <vt:lpstr>Wingdings 2</vt:lpstr>
      <vt:lpstr>Wingdings 3</vt:lpstr>
      <vt:lpstr>Открытая</vt:lpstr>
      <vt:lpstr>Задание 12 ЕГЭ-2024</vt:lpstr>
      <vt:lpstr>Формулировка задания</vt:lpstr>
      <vt:lpstr>Алгоритм выполнения задания 12</vt:lpstr>
      <vt:lpstr>Презентация PowerPoint</vt:lpstr>
      <vt:lpstr>Презентация PowerPoint</vt:lpstr>
      <vt:lpstr>Презентация PowerPoint</vt:lpstr>
      <vt:lpstr>Теория. Гласные в суффиксах инфинитива</vt:lpstr>
      <vt:lpstr>Презентация PowerPoint</vt:lpstr>
      <vt:lpstr>Теория. Гласные в личных окончаниях глаголов настоящего и будущего времени</vt:lpstr>
      <vt:lpstr>Теория. Гласные в личных окончаниях глаголов настоящего и будущего времени</vt:lpstr>
      <vt:lpstr>Теория. Гласные в личных окончаниях глаголов настоящего и будущего времени</vt:lpstr>
      <vt:lpstr>!!!Запомните!!!</vt:lpstr>
      <vt:lpstr>Презентация PowerPoint</vt:lpstr>
      <vt:lpstr>Теория. Действительные и страдательные причастия</vt:lpstr>
      <vt:lpstr>Если гласная буква пропущена в суффиксе, то определите орфограммы:</vt:lpstr>
      <vt:lpstr>Теория. Гласные в суффиксах причастий</vt:lpstr>
      <vt:lpstr>Теория. Гласные в суффиксах причастий</vt:lpstr>
      <vt:lpstr>Теория. Гласные в суффиксах причастий</vt:lpstr>
      <vt:lpstr>Слова, правописание которых труднообъяснимо (надо запомнить)</vt:lpstr>
      <vt:lpstr>Теория. Гласные в суффиксах причастий</vt:lpstr>
      <vt:lpstr>Теория. Суффиксы глаголов прошедшего времени, деепричастий.</vt:lpstr>
      <vt:lpstr>Будьте внимательны при определении инфинитива</vt:lpstr>
      <vt:lpstr>Чек-лист для выполнения задания № 12</vt:lpstr>
      <vt:lpstr>Чек-лист для выполнения задания № 12</vt:lpstr>
      <vt:lpstr>Пример 1</vt:lpstr>
      <vt:lpstr>Пример 1</vt:lpstr>
      <vt:lpstr>Пример 1</vt:lpstr>
      <vt:lpstr>Пример 2</vt:lpstr>
      <vt:lpstr>Пример 2</vt:lpstr>
      <vt:lpstr>Пример 2</vt:lpstr>
      <vt:lpstr>1.Укажите варианты ответов, в которых во всех словах одного ряда пропущена одна и та же буква. Запишите номера ответов.</vt:lpstr>
      <vt:lpstr> Укажите варианты ответов, в которых во всех одного ряда пропущена одна и та же буква. Запишите номера ответов.</vt:lpstr>
      <vt:lpstr>Укажите варианты ответов, в которых во всех словах одного ряда пропущена одна и та же буква. Запишите номера ответов.</vt:lpstr>
      <vt:lpstr>Укажите варианты ответов, в которых во всех словах одного ряда пропущена одна и та же буква. Запишите номера ответов.</vt:lpstr>
      <vt:lpstr>Укажите варианты ответов, в которых во всех словах одного ряда пропущена одна и та же буква. Запишите номера ответов.</vt:lpstr>
      <vt:lpstr>Укажите варианты ответов, в которых во всех словах одного ряда пропущена одна и та же буква. Запишите номера ответов</vt:lpstr>
      <vt:lpstr>2. Укажите варианты ответов, в которых во всех словах одного ряда пропущена одна и та же буква. Запишите номера ответов.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12 ЕГЭ-2023</dc:title>
  <dc:creator>Ольга</dc:creator>
  <cp:lastModifiedBy>Zam_UVR</cp:lastModifiedBy>
  <cp:revision>38</cp:revision>
  <dcterms:created xsi:type="dcterms:W3CDTF">2023-03-19T12:09:27Z</dcterms:created>
  <dcterms:modified xsi:type="dcterms:W3CDTF">2024-02-08T05:44:13Z</dcterms:modified>
</cp:coreProperties>
</file>