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6"/>
  </p:notesMasterIdLst>
  <p:sldIdLst>
    <p:sldId id="395" r:id="rId2"/>
    <p:sldId id="390" r:id="rId3"/>
    <p:sldId id="356" r:id="rId4"/>
    <p:sldId id="283" r:id="rId5"/>
    <p:sldId id="357" r:id="rId6"/>
    <p:sldId id="394" r:id="rId7"/>
    <p:sldId id="361" r:id="rId8"/>
    <p:sldId id="284" r:id="rId9"/>
    <p:sldId id="355" r:id="rId10"/>
    <p:sldId id="359" r:id="rId11"/>
    <p:sldId id="360" r:id="rId12"/>
    <p:sldId id="391" r:id="rId13"/>
    <p:sldId id="287" r:id="rId14"/>
    <p:sldId id="364" r:id="rId15"/>
    <p:sldId id="388" r:id="rId16"/>
    <p:sldId id="288" r:id="rId17"/>
    <p:sldId id="354" r:id="rId18"/>
    <p:sldId id="367" r:id="rId19"/>
    <p:sldId id="392" r:id="rId20"/>
    <p:sldId id="393" r:id="rId21"/>
    <p:sldId id="396" r:id="rId22"/>
    <p:sldId id="397" r:id="rId23"/>
    <p:sldId id="398" r:id="rId24"/>
    <p:sldId id="368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FF"/>
    <a:srgbClr val="CCFF99"/>
    <a:srgbClr val="D9FFFF"/>
    <a:srgbClr val="CCFFFF"/>
    <a:srgbClr val="FFFFCC"/>
    <a:srgbClr val="33CCCC"/>
    <a:srgbClr val="FF5050"/>
    <a:srgbClr val="E08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17" autoAdjust="0"/>
    <p:restoredTop sz="94629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89AA0B7-057A-4D61-A0A2-E8D505587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53EF15B-B9E7-4306-A0EC-1623C6D4B7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E219F7-2622-42B8-BC28-0D6E1ADC3A2D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5BAF0EE6-E57F-4D70-BF3B-8FE199AAD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401A9F00-6D86-4611-B11B-B30F4095B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F6CDB9-2D18-4ED6-A1C5-F9BB38645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E46D2A-A457-4A68-B054-7DEF6C0A2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EF00EBB-34D2-4A6A-B08D-AC96421149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08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02E6-5CE8-46FC-98A1-87E607F2D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484312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9CAE-B8D9-429D-9A97-3065160DB9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838830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BF3EE-1439-40C2-B5D8-6F6A93E1CB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326614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288-8980-4C0F-8B7A-FADC4EEBC9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046811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5AE1-B963-4B1B-BD6B-C8504B4AD2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70476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D005-56A1-4D72-93FD-F7BDFA7F78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91320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9CE7D-B170-4B1C-842C-9117A61A23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63003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1D4C-1E00-4199-8228-EAAE2CAD4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0607284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F798-254C-427E-8DD6-8419C7734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668860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61067-7F8A-4BF8-81B9-F2FF8EC562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742357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A914-ECF3-4AE3-99D2-6A0C5B4187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999055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3D1B-1E6D-4EE8-85B5-48BD91420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099247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="" xmlns:a16="http://schemas.microsoft.com/office/drawing/2014/main" id="{E544F1CB-9B1C-4382-A46F-98411F8524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>
            <a:extLst>
              <a:ext uri="{FF2B5EF4-FFF2-40B4-BE49-F238E27FC236}">
                <a16:creationId xmlns="" xmlns:a16="http://schemas.microsoft.com/office/drawing/2014/main" id="{8B9A48A0-CADB-4F6B-9BB1-06A65B07D6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2" name="Rectangle 6">
            <a:extLst>
              <a:ext uri="{FF2B5EF4-FFF2-40B4-BE49-F238E27FC236}">
                <a16:creationId xmlns="" xmlns:a16="http://schemas.microsoft.com/office/drawing/2014/main" id="{76E4AAD9-DAE3-493F-9BD0-5479FBC137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56B152-B982-4641-888A-A1D17FDFF1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708921"/>
            <a:ext cx="4302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</a:t>
            </a:r>
            <a:r>
              <a:rPr lang="ru-RU" sz="2400" dirty="0" smtClean="0"/>
              <a:t>онфликты-это </a:t>
            </a:r>
            <a:r>
              <a:rPr lang="ru-RU" sz="2400" dirty="0"/>
              <a:t>норма жизни. Если в вашей жизни нет конфликтов, проверьте, есть ли у вас пульс.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</a:t>
            </a:r>
          </a:p>
          <a:p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                  Ч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err="1">
                <a:latin typeface="+mn-lt"/>
              </a:rPr>
              <a:t>Ликсон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9"/>
            <a:ext cx="307958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2322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eaLnBrk="1" hangingPunct="1"/>
            <a:r>
              <a:rPr lang="ru-RU" altLang="ru-RU" sz="4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Этапы(стадии) конфликта</a:t>
            </a:r>
          </a:p>
        </p:txBody>
      </p:sp>
      <p:sp>
        <p:nvSpPr>
          <p:cNvPr id="6" name="Штриховая стрелка вправо 5">
            <a:extLst>
              <a:ext uri="{FF2B5EF4-FFF2-40B4-BE49-F238E27FC236}">
                <a16:creationId xmlns="" xmlns:a16="http://schemas.microsoft.com/office/drawing/2014/main" id="{6B81FC8F-96C9-4B8E-B87C-23E148F5E84C}"/>
              </a:ext>
            </a:extLst>
          </p:cNvPr>
          <p:cNvSpPr/>
          <p:nvPr/>
        </p:nvSpPr>
        <p:spPr>
          <a:xfrm>
            <a:off x="0" y="1000108"/>
            <a:ext cx="2571736" cy="2500330"/>
          </a:xfrm>
          <a:prstGeom prst="stripedRightArrow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Возникнове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ние конфликтной ситуации</a:t>
            </a:r>
          </a:p>
        </p:txBody>
      </p:sp>
      <p:sp>
        <p:nvSpPr>
          <p:cNvPr id="9" name="Штриховая стрелка вправо 8">
            <a:extLst>
              <a:ext uri="{FF2B5EF4-FFF2-40B4-BE49-F238E27FC236}">
                <a16:creationId xmlns="" xmlns:a16="http://schemas.microsoft.com/office/drawing/2014/main" id="{E6A7C8AF-0689-4658-A8DB-644366D21034}"/>
              </a:ext>
            </a:extLst>
          </p:cNvPr>
          <p:cNvSpPr/>
          <p:nvPr/>
        </p:nvSpPr>
        <p:spPr>
          <a:xfrm>
            <a:off x="2428860" y="1000108"/>
            <a:ext cx="2071702" cy="257176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Осознание конфликт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ной ситуации</a:t>
            </a:r>
          </a:p>
        </p:txBody>
      </p:sp>
      <p:sp>
        <p:nvSpPr>
          <p:cNvPr id="10" name="Штриховая стрелка вправо 9">
            <a:extLst>
              <a:ext uri="{FF2B5EF4-FFF2-40B4-BE49-F238E27FC236}">
                <a16:creationId xmlns="" xmlns:a16="http://schemas.microsoft.com/office/drawing/2014/main" id="{57FA8C6A-DC9D-44CA-BDFD-7ACC52B7BF02}"/>
              </a:ext>
            </a:extLst>
          </p:cNvPr>
          <p:cNvSpPr/>
          <p:nvPr/>
        </p:nvSpPr>
        <p:spPr>
          <a:xfrm>
            <a:off x="4429124" y="1071546"/>
            <a:ext cx="2214578" cy="2428892"/>
          </a:xfrm>
          <a:prstGeom prst="stripedRightArrow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Открытая конфронта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Штриховая стрелка вправо 10">
            <a:extLst>
              <a:ext uri="{FF2B5EF4-FFF2-40B4-BE49-F238E27FC236}">
                <a16:creationId xmlns="" xmlns:a16="http://schemas.microsoft.com/office/drawing/2014/main" id="{61134FCB-A366-44E5-B1A6-325FD44006DA}"/>
              </a:ext>
            </a:extLst>
          </p:cNvPr>
          <p:cNvSpPr/>
          <p:nvPr/>
        </p:nvSpPr>
        <p:spPr>
          <a:xfrm>
            <a:off x="6572264" y="1071546"/>
            <a:ext cx="2357454" cy="2500330"/>
          </a:xfrm>
          <a:prstGeom prst="stripedRightArrow">
            <a:avLst>
              <a:gd name="adj1" fmla="val 50000"/>
              <a:gd name="adj2" fmla="val 47823"/>
            </a:avLst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</a:t>
            </a:r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конфликта </a:t>
            </a:r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Rectangle 1"/>
          <p:cNvSpPr>
            <a:spLocks noChangeArrowheads="1"/>
          </p:cNvSpPr>
          <p:nvPr/>
        </p:nvSpPr>
        <p:spPr bwMode="auto">
          <a:xfrm>
            <a:off x="285750" y="3714750"/>
            <a:ext cx="8643938" cy="2678113"/>
          </a:xfrm>
          <a:prstGeom prst="rect">
            <a:avLst/>
          </a:prstGeom>
          <a:solidFill>
            <a:srgbClr val="E5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Предконфликтная</a:t>
            </a:r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стадия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Накапливается эмоциональное напряжение, раздражение.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Выбирается стратегия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 конфликт -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инцидент (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словесное/физическое воздействие) 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переход к действиям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Разрешение конфликта -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Приостановлен/Завершен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eaLnBrk="1" hangingPunct="1"/>
            <a:r>
              <a:rPr lang="ru-RU" altLang="ru-RU" sz="4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 конфликта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FF105E50-030A-40C9-9CD5-E7476FA65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143536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пик             конфликта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5" indent="-342900">
              <a:buFont typeface="Arial" pitchFamily="34" charset="0"/>
              <a:buNone/>
              <a:defRPr/>
            </a:pPr>
            <a:r>
              <a:rPr lang="ru-RU" sz="2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фаза подъема </a:t>
            </a:r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marL="342900" lvl="5" indent="-342900">
              <a:buFont typeface="Arial" pitchFamily="34" charset="0"/>
              <a:buNone/>
              <a:defRPr/>
            </a:pPr>
            <a:endParaRPr lang="ru-RU" sz="2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5" indent="-342900"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фаза      спада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6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начальная фаза</a:t>
            </a:r>
          </a:p>
        </p:txBody>
      </p:sp>
      <p:sp>
        <p:nvSpPr>
          <p:cNvPr id="5" name="Выгнутая влево стрелка 4">
            <a:extLst>
              <a:ext uri="{FF2B5EF4-FFF2-40B4-BE49-F238E27FC236}">
                <a16:creationId xmlns="" xmlns:a16="http://schemas.microsoft.com/office/drawing/2014/main" id="{14154D0D-4684-4468-BB7E-A31A484EF65A}"/>
              </a:ext>
            </a:extLst>
          </p:cNvPr>
          <p:cNvSpPr/>
          <p:nvPr/>
        </p:nvSpPr>
        <p:spPr>
          <a:xfrm rot="13552355">
            <a:off x="2475449" y="3816064"/>
            <a:ext cx="709405" cy="2420496"/>
          </a:xfrm>
          <a:prstGeom prst="curvedRightArrow">
            <a:avLst/>
          </a:prstGeom>
          <a:solidFill>
            <a:schemeClr val="accent5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>
            <a:extLst>
              <a:ext uri="{FF2B5EF4-FFF2-40B4-BE49-F238E27FC236}">
                <a16:creationId xmlns="" xmlns:a16="http://schemas.microsoft.com/office/drawing/2014/main" id="{0EB90C7C-45FB-4170-8E46-C1CABA9B6ED4}"/>
              </a:ext>
            </a:extLst>
          </p:cNvPr>
          <p:cNvSpPr/>
          <p:nvPr/>
        </p:nvSpPr>
        <p:spPr>
          <a:xfrm rot="18056780">
            <a:off x="2262643" y="2400788"/>
            <a:ext cx="2278371" cy="902837"/>
          </a:xfrm>
          <a:prstGeom prst="curvedDownArrow">
            <a:avLst>
              <a:gd name="adj1" fmla="val 25000"/>
              <a:gd name="adj2" fmla="val 54237"/>
              <a:gd name="adj3" fmla="val 25000"/>
            </a:avLst>
          </a:prstGeom>
          <a:solidFill>
            <a:srgbClr val="E0852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>
            <a:extLst>
              <a:ext uri="{FF2B5EF4-FFF2-40B4-BE49-F238E27FC236}">
                <a16:creationId xmlns="" xmlns:a16="http://schemas.microsoft.com/office/drawing/2014/main" id="{ED6E3930-3889-4279-A8A2-2337EDA4ED19}"/>
              </a:ext>
            </a:extLst>
          </p:cNvPr>
          <p:cNvSpPr/>
          <p:nvPr/>
        </p:nvSpPr>
        <p:spPr>
          <a:xfrm>
            <a:off x="4286248" y="1500174"/>
            <a:ext cx="1216152" cy="731520"/>
          </a:xfrm>
          <a:prstGeom prst="curved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>
            <a:extLst>
              <a:ext uri="{FF2B5EF4-FFF2-40B4-BE49-F238E27FC236}">
                <a16:creationId xmlns="" xmlns:a16="http://schemas.microsoft.com/office/drawing/2014/main" id="{699A7A57-DD70-4F46-832F-EA9E7FE94185}"/>
              </a:ext>
            </a:extLst>
          </p:cNvPr>
          <p:cNvSpPr/>
          <p:nvPr/>
        </p:nvSpPr>
        <p:spPr>
          <a:xfrm rot="3460457">
            <a:off x="4802938" y="3268927"/>
            <a:ext cx="3954016" cy="953600"/>
          </a:xfrm>
          <a:prstGeom prst="curvedDownArrow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68" name="Picture 19" descr="http://www.effecton.ru/media/icons/relation-confli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00037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87189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83128"/>
      </p:ext>
    </p:extLst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конфликт</a:t>
            </a:r>
          </a:p>
          <a:p>
            <a:pPr eaLnBrk="1" hangingPunct="1">
              <a:lnSpc>
                <a:spcPct val="250000"/>
              </a:lnSpc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Национально-этнический конфликт</a:t>
            </a:r>
          </a:p>
          <a:p>
            <a:pPr eaLnBrk="1" hangingPunct="1">
              <a:lnSpc>
                <a:spcPct val="250000"/>
              </a:lnSpc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конфликт</a:t>
            </a:r>
          </a:p>
          <a:p>
            <a:pPr eaLnBrk="1" hangingPunct="1">
              <a:lnSpc>
                <a:spcPct val="250000"/>
              </a:lnSpc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конфликт</a:t>
            </a: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1116013" y="476250"/>
            <a:ext cx="5903912" cy="609600"/>
          </a:xfrm>
          <a:prstGeom prst="wedgeRectCallout">
            <a:avLst>
              <a:gd name="adj1" fmla="val -31097"/>
              <a:gd name="adj2" fmla="val 100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поводу распределения власти, доминирования, влияния, авторитета</a:t>
            </a: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1187450" y="1773238"/>
            <a:ext cx="5903913" cy="609600"/>
          </a:xfrm>
          <a:prstGeom prst="wedgeRectCallout">
            <a:avLst>
              <a:gd name="adj1" fmla="val -32333"/>
              <a:gd name="adj2" fmla="val 981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борьбы за права и интересы этнических и национальных групп</a:t>
            </a: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1187450" y="3141663"/>
            <a:ext cx="6913563" cy="609600"/>
          </a:xfrm>
          <a:prstGeom prst="wedgeRectCallout">
            <a:avLst>
              <a:gd name="adj1" fmla="val -33676"/>
              <a:gd name="adj2" fmla="val 87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поводу средств жизнеобеспечения, уровня зарплаты, уровня цен на различные блага, доступа к этим благам</a:t>
            </a:r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1187450" y="4437063"/>
            <a:ext cx="5903913" cy="609600"/>
          </a:xfrm>
          <a:prstGeom prst="wedgeRectCallout">
            <a:avLst>
              <a:gd name="adj1" fmla="val -31986"/>
              <a:gd name="adj2" fmla="val 929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религиозными, языковыми и другими противоречиями в духовной сфере</a:t>
            </a:r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971550" y="5734050"/>
            <a:ext cx="7200900" cy="900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социальных конфликтов: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дискуссии, запросы, принятие деклараций…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митинги, демонстрации, пикеты, забастовки…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– крайняя форма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5"/>
          <p:cNvSpPr>
            <a:spLocks noChangeArrowheads="1"/>
          </p:cNvSpPr>
          <p:nvPr/>
        </p:nvSpPr>
        <p:spPr bwMode="auto">
          <a:xfrm>
            <a:off x="381000" y="3048000"/>
            <a:ext cx="3962400" cy="2667000"/>
          </a:xfrm>
          <a:prstGeom prst="flowChartMultidocument">
            <a:avLst/>
          </a:prstGeom>
          <a:solidFill>
            <a:srgbClr val="FF5050"/>
          </a:solid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</a:t>
            </a:r>
          </a:p>
        </p:txBody>
      </p:sp>
      <p:sp>
        <p:nvSpPr>
          <p:cNvPr id="27651" name="AutoShape 6"/>
          <p:cNvSpPr>
            <a:spLocks noChangeArrowheads="1"/>
          </p:cNvSpPr>
          <p:nvPr/>
        </p:nvSpPr>
        <p:spPr bwMode="auto">
          <a:xfrm rot="1651513">
            <a:off x="2514600" y="19812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2" name="AutoShape 7"/>
          <p:cNvSpPr>
            <a:spLocks noChangeArrowheads="1"/>
          </p:cNvSpPr>
          <p:nvPr/>
        </p:nvSpPr>
        <p:spPr bwMode="auto">
          <a:xfrm rot="-1301549">
            <a:off x="5638800" y="20574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1071563" y="1071563"/>
            <a:ext cx="6929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конфликта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4786313" y="3000375"/>
            <a:ext cx="3962400" cy="2667000"/>
          </a:xfrm>
          <a:prstGeom prst="flowChartMultidocument">
            <a:avLst/>
          </a:prstGeom>
          <a:solidFill>
            <a:srgbClr val="CCFF99"/>
          </a:solid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5"/>
          <p:cNvSpPr>
            <a:spLocks noChangeArrowheads="1"/>
          </p:cNvSpPr>
          <p:nvPr/>
        </p:nvSpPr>
        <p:spPr bwMode="auto">
          <a:xfrm>
            <a:off x="285750" y="1000125"/>
            <a:ext cx="3248025" cy="1928813"/>
          </a:xfrm>
          <a:prstGeom prst="flowChartMultidocument">
            <a:avLst/>
          </a:prstGeom>
          <a:solidFill>
            <a:srgbClr val="FF5050"/>
          </a:solid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1143000" y="285750"/>
            <a:ext cx="6929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конфликта</a:t>
            </a: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5643563" y="1071563"/>
            <a:ext cx="3248025" cy="1785937"/>
          </a:xfrm>
          <a:prstGeom prst="flowChartMultidocument">
            <a:avLst/>
          </a:prstGeom>
          <a:solidFill>
            <a:srgbClr val="CCFF99"/>
          </a:solid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572125" y="3071813"/>
            <a:ext cx="3286125" cy="3324225"/>
          </a:xfrm>
          <a:prstGeom prst="rect">
            <a:avLst/>
          </a:prstGeom>
          <a:solidFill>
            <a:srgbClr val="E5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Юмор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285750" y="3071813"/>
            <a:ext cx="4500563" cy="2678112"/>
          </a:xfrm>
          <a:prstGeom prst="rect">
            <a:avLst/>
          </a:prstGeom>
          <a:solidFill>
            <a:srgbClr val="E5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Угрозы, насилие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Грубость, унижение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отношений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Уход от решения проблемы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способы разрешения конфликта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14313" y="1500188"/>
            <a:ext cx="4000500" cy="3643312"/>
          </a:xfrm>
          <a:solidFill>
            <a:srgbClr val="E5FFFF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существующих противоречий, интересов, целей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обоюдная заинтересованность в преодолении противоречий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поиск путей преодоления конфликта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357688" y="1500188"/>
            <a:ext cx="4330700" cy="4829175"/>
          </a:xfrm>
          <a:solidFill>
            <a:srgbClr val="E5FFFF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диалог сторон, переговоры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социальной сферы жизни общества (расширение системы образования, здравоохранения, социального обеспечения, жилищного строительства, т.е. создание развитой социальной инфраструктуры)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6" descr="http://world-psychology.ru/wp-content/uploads/2013/12/konflik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072063"/>
            <a:ext cx="21669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6CAB4D-9B00-447D-95B5-CE93FBDD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57188"/>
            <a:ext cx="806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Стратегии поведения в конфликтах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357188" y="1714500"/>
            <a:ext cx="8501062" cy="3416300"/>
          </a:xfrm>
          <a:prstGeom prst="rect">
            <a:avLst/>
          </a:prstGeom>
          <a:solidFill>
            <a:srgbClr val="E5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Избегание -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 в себе, неумение отстоять свои интересы, ощущение своей неполноценности, уход от конфликта.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Уступки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приниженности, нежелание отстаивать свои интересы, соглашательство с другими в ущерб себе.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Подавление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превосходства, агрессия, нападение, унижение других.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дипломатичность, гибкость.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своих и чужих интересов</a:t>
            </a:r>
          </a:p>
        </p:txBody>
      </p:sp>
      <p:pic>
        <p:nvPicPr>
          <p:cNvPr id="30724" name="Picture 4" descr="http://kurspresent.ru/uploads/7/konflik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5" b="20694"/>
          <a:stretch>
            <a:fillRect/>
          </a:stretch>
        </p:blipFill>
        <p:spPr bwMode="auto">
          <a:xfrm>
            <a:off x="2786063" y="5230813"/>
            <a:ext cx="3500437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BA5A54-3F1B-4030-8A2C-8706947CF92F}"/>
              </a:ext>
            </a:extLst>
          </p:cNvPr>
          <p:cNvSpPr txBox="1"/>
          <p:nvPr/>
        </p:nvSpPr>
        <p:spPr>
          <a:xfrm>
            <a:off x="683568" y="1772816"/>
            <a:ext cx="806489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D22A9137-0AE8-4D0A-BE7C-3BD6FD1C4F84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500188"/>
          <a:ext cx="8572500" cy="478631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86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6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Позитивная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Негативная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9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•Информирование о наличии общих проблем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•Стимулирование социальных изменений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•Снятие психологической напряженности участников конфликта: осознание своих интересов и интересов других, переход к сотрудничеству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•Создание стрессовых ситуаций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•Нарушение порядка общественной жизни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•Разрушение равновесия сил, устойчивого положения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58" name="Rectangle 1">
            <a:extLst>
              <a:ext uri="{FF2B5EF4-FFF2-40B4-BE49-F238E27FC236}">
                <a16:creationId xmlns="" xmlns:a16="http://schemas.microsoft.com/office/drawing/2014/main" id="{B5D1F99E-AEE3-4F50-A8AF-02FE20879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715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Роль социального конфликта</a:t>
            </a:r>
          </a:p>
        </p:txBody>
      </p:sp>
      <p:sp>
        <p:nvSpPr>
          <p:cNvPr id="5" name="Двойная стрелка влево/вправо 4">
            <a:extLst>
              <a:ext uri="{FF2B5EF4-FFF2-40B4-BE49-F238E27FC236}">
                <a16:creationId xmlns="" xmlns:a16="http://schemas.microsoft.com/office/drawing/2014/main" id="{D823535D-FEAC-4279-A4AC-999BE6028E31}"/>
              </a:ext>
            </a:extLst>
          </p:cNvPr>
          <p:cNvSpPr/>
          <p:nvPr/>
        </p:nvSpPr>
        <p:spPr bwMode="auto">
          <a:xfrm>
            <a:off x="3857620" y="1571612"/>
            <a:ext cx="1643074" cy="35719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436" t="24406" r="25095" b="28344"/>
          <a:stretch/>
        </p:blipFill>
        <p:spPr>
          <a:xfrm>
            <a:off x="251520" y="908720"/>
            <a:ext cx="867297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58501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5581E1A0-3CF7-44CF-AC7D-4C425D0E47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600" y="2276872"/>
            <a:ext cx="7772400" cy="165893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КОНФЛИКТЫ И ПУТИ ИХ РАЗРЕШЕНИЯ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487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989" t="26375" r="27862" b="28344"/>
          <a:stretch/>
        </p:blipFill>
        <p:spPr>
          <a:xfrm>
            <a:off x="395536" y="1052736"/>
            <a:ext cx="8352929" cy="44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61318"/>
      </p:ext>
    </p:extLst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Выберите правильный ответ.</a:t>
            </a:r>
          </a:p>
          <a:p>
            <a:r>
              <a:rPr lang="ru-RU" sz="2400" dirty="0"/>
              <a:t>Верны ли следующие суждения о социальном конфликте?</a:t>
            </a:r>
          </a:p>
          <a:p>
            <a:endParaRPr lang="ru-RU" sz="2400" dirty="0"/>
          </a:p>
          <a:p>
            <a:r>
              <a:rPr lang="ru-RU" sz="2400" dirty="0"/>
              <a:t>А. Конфликт между родителями и детьми всегда имеет политический характер.</a:t>
            </a:r>
          </a:p>
          <a:p>
            <a:endParaRPr lang="ru-RU" sz="2400" dirty="0"/>
          </a:p>
          <a:p>
            <a:r>
              <a:rPr lang="ru-RU" sz="2400" dirty="0"/>
              <a:t>Б. Забастовка работников той или иной отрасли является примером социального конфликта.</a:t>
            </a:r>
          </a:p>
          <a:p>
            <a:endParaRPr lang="ru-RU" sz="2400" dirty="0"/>
          </a:p>
          <a:p>
            <a:r>
              <a:rPr lang="ru-RU" sz="2400" dirty="0"/>
              <a:t>1) верно только А</a:t>
            </a:r>
          </a:p>
          <a:p>
            <a:r>
              <a:rPr lang="ru-RU" sz="2400" dirty="0"/>
              <a:t>2) верно только Б</a:t>
            </a:r>
          </a:p>
          <a:p>
            <a:r>
              <a:rPr lang="ru-RU" sz="2400" dirty="0"/>
              <a:t>3) верны оба суждения</a:t>
            </a:r>
          </a:p>
          <a:p>
            <a:r>
              <a:rPr lang="ru-RU" sz="2400" dirty="0"/>
              <a:t>4) оба 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2067614697"/>
      </p:ext>
    </p:extLst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2716903"/>
            <a:ext cx="8712968" cy="40173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1424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Рассмотрите фотографию.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Какой тип межличностного взаимодействия может быть проиллюстрирован данным изображением? (Укажите не конкретное, а наиболее общее название.)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Объясните, что составляет сущность данного типа межличностного взаимодействия.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Какие конструктивные способы поведения в подобной ситуации могут привести к её успешному завершению? (Укажите любые два таких способа.)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Почему эти способы называют конструктивными?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Open Sans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Open Sans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888888"/>
              </a:solidFill>
              <a:effectLst/>
              <a:latin typeface="Open Sans"/>
            </a:endParaRPr>
          </a:p>
        </p:txBody>
      </p:sp>
      <p:pic>
        <p:nvPicPr>
          <p:cNvPr id="1026" name="Picture 2" descr="https://3.shkolkovo.online/st/5/v-thumb/2ea9478c78056b10f920b943fc45fdf0__1z4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3789094" cy="24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798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0000"/>
                </a:solidFill>
                <a:latin typeface="+mj-lt"/>
              </a:rPr>
              <a:t>Ответ </a:t>
            </a:r>
            <a:r>
              <a:rPr lang="ru-RU" sz="2400" u="sng" dirty="0">
                <a:solidFill>
                  <a:srgbClr val="000000"/>
                </a:solidFill>
                <a:latin typeface="+mj-lt"/>
              </a:rPr>
              <a:t>на первый вопрос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, например: межличностный конфликт / ссора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u="sng" dirty="0" smtClean="0">
                <a:solidFill>
                  <a:srgbClr val="000000"/>
                </a:solidFill>
                <a:latin typeface="+mj-lt"/>
              </a:rPr>
              <a:t>Объяснение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, например: открытое столкновение индивидов, вызванное несогласованностью или несовместимостью их целей в конкретный момент времени или в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конкретной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ситуации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u="sng" dirty="0" smtClean="0">
                <a:solidFill>
                  <a:srgbClr val="000000"/>
                </a:solidFill>
                <a:latin typeface="+mj-lt"/>
              </a:rPr>
              <a:t>Ответ </a:t>
            </a:r>
            <a:r>
              <a:rPr lang="ru-RU" sz="2400" u="sng" dirty="0">
                <a:solidFill>
                  <a:srgbClr val="000000"/>
                </a:solidFill>
                <a:latin typeface="+mj-lt"/>
              </a:rPr>
              <a:t>на второй вопрос: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>
                <a:solidFill>
                  <a:srgbClr val="000000"/>
                </a:solidFill>
                <a:latin typeface="+mj-lt"/>
              </a:rPr>
              <a:t>- компромисс;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>
                <a:solidFill>
                  <a:srgbClr val="000000"/>
                </a:solidFill>
                <a:latin typeface="+mj-lt"/>
              </a:rPr>
              <a:t>- помощь посредника.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u="sng" dirty="0" smtClean="0">
                <a:solidFill>
                  <a:srgbClr val="000000"/>
                </a:solidFill>
                <a:latin typeface="+mj-lt"/>
              </a:rPr>
              <a:t>Ответ </a:t>
            </a:r>
            <a:r>
              <a:rPr lang="ru-RU" sz="2400" u="sng" dirty="0">
                <a:solidFill>
                  <a:srgbClr val="000000"/>
                </a:solidFill>
                <a:latin typeface="+mj-lt"/>
              </a:rPr>
              <a:t>на третий вопрос: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 применение этих способов поможет разобраться в причинах 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конфликта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, успешно построить общение и удачно завершить конфликт.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3630154"/>
      </p:ext>
    </p:extLst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553663-B2CE-4DE5-948D-1053797F1E5F}"/>
              </a:ext>
            </a:extLst>
          </p:cNvPr>
          <p:cNvSpPr txBox="1"/>
          <p:nvPr/>
        </p:nvSpPr>
        <p:spPr>
          <a:xfrm>
            <a:off x="250825" y="1916113"/>
            <a:ext cx="8064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5581E1A0-3CF7-44CF-AC7D-4C425D0E47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58938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</a:t>
            </a:r>
            <a:br>
              <a:rPr lang="ru-RU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571500" y="571500"/>
            <a:ext cx="8072438" cy="1071563"/>
          </a:xfrm>
          <a:prstGeom prst="wedgeRectCallout">
            <a:avLst>
              <a:gd name="adj1" fmla="val 9625"/>
              <a:gd name="adj2" fmla="val 114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особый вид взаимодействия социальных сил, при котором действие одной стороны, столкнувшись с противодействием другой, делает невозможным реализацию её целей и интересов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Прямоугольная выноска 3"/>
          <p:cNvSpPr>
            <a:spLocks noChangeArrowheads="1"/>
          </p:cNvSpPr>
          <p:nvPr/>
        </p:nvSpPr>
        <p:spPr bwMode="auto">
          <a:xfrm>
            <a:off x="357188" y="4429125"/>
            <a:ext cx="8358187" cy="1785938"/>
          </a:xfrm>
          <a:prstGeom prst="wedgeRectCallout">
            <a:avLst>
              <a:gd name="adj1" fmla="val -33481"/>
              <a:gd name="adj2" fmla="val -823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  ЗАДАНИЕ: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роль социального конфликта в жизни общества и человека?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изучения  материала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00988" cy="4900613"/>
          </a:xfrm>
          <a:solidFill>
            <a:srgbClr val="E5FFFF"/>
          </a:solidFill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«конфликт», «социальный конфликт».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конфликта.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протекания конфликта.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конфликтов.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разрешения конфликтов. Стратегии.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социального конфликта</a:t>
            </a:r>
          </a:p>
        </p:txBody>
      </p:sp>
      <p:pic>
        <p:nvPicPr>
          <p:cNvPr id="15364" name="Picture 5" descr="http://www.33polit.info/wp-content/uploads/2014/11/%D0%92%D0%B2%D0%B5%D1%80%D1%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28625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Спенсер (1820-1903):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 – проявление процесса естественного отбора и борьбы за выживание; общество должно развиваться эволюционно.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Маркс (1818-1883):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 носит временный характер, его может разрешить социальная революция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Зиммель (1858-1918):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конфликты неизбежны и даже полезны (помогают людям четче осознавать свои интересы, способствуют внутригрупповому сплочению и т.д.)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23850" y="71438"/>
            <a:ext cx="7848600" cy="477837"/>
          </a:xfrm>
          <a:prstGeom prst="wedgeRectCallout">
            <a:avLst>
              <a:gd name="adj1" fmla="val 79"/>
              <a:gd name="adj2" fmla="val 818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взаимодействия, в основе которой лежит столкновение интересов и потребностей отдельных людей и социальных групп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000125" y="4929188"/>
            <a:ext cx="72009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Конфликтология: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– не аномалия, а норма отношения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людьми, один из способов их взаимодействия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(наряду с соревнованием, кооперацией, приспособлением и т.д.)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118" t="27562" r="29715" b="28142"/>
          <a:stretch/>
        </p:blipFill>
        <p:spPr>
          <a:xfrm>
            <a:off x="1115616" y="980728"/>
            <a:ext cx="6840761" cy="39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75438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http://jointhejoy.ru/sites/default/files/imagecache/post_image/%D0%BC%D0%B0%D1%81%D0%BA%D0%B8_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857750"/>
            <a:ext cx="22812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http://maxpark.com/static/u/article_image/12/07/06/tmprdRBK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786188"/>
            <a:ext cx="23034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социальных конфликтов: </a:t>
            </a: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57613" cy="4900613"/>
          </a:xfrm>
          <a:solidFill>
            <a:srgbClr val="E5FFFF"/>
          </a:solidFill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неоднородность общества,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уровне доходов, власти, культуре, доступе к образованию и информации,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религиозные различия,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человека, его социально-психологические черты.</a:t>
            </a:r>
          </a:p>
        </p:txBody>
      </p:sp>
      <p:pic>
        <p:nvPicPr>
          <p:cNvPr id="18438" name="Picture 7" descr="http://finiq.ru/uploads/topics/img/00/00/77/20141226105334_1e3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714625"/>
            <a:ext cx="27273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http://compendium.su/social/11klass_1/11klass_1.files/image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14438"/>
            <a:ext cx="21097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конфликта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229600" cy="5054600"/>
          </a:xfrm>
          <a:solidFill>
            <a:srgbClr val="E5FFFF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Оппоненты</a:t>
            </a:r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противоборствующие стороны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</a:t>
            </a: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те, кто наблюдает за конфликтом со стороны.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Подстрекатели</a:t>
            </a: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те, кто подталкивает других участников к конфликту.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Пособники</a:t>
            </a: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люди, содействующие развитию конфликта, оказывающие конфликтующим сторонам помощь.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Посредники</a:t>
            </a: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те, кто своими действиями пытается предотвратить, остановить или разрешить конфликт.</a:t>
            </a:r>
          </a:p>
          <a:p>
            <a:pPr algn="just"/>
            <a:r>
              <a:rPr lang="ru-RU" altLang="ru-RU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конфликта </a:t>
            </a: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объективно существующую или воображаемую проблему, которая является причиной разногласия между оппонентами.</a:t>
            </a:r>
          </a:p>
          <a:p>
            <a:pPr algn="just"/>
            <a:r>
              <a:rPr lang="ru-RU" altLang="ru-RU" sz="2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конфликта </a:t>
            </a: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некоторый дефицитный ресурс (или контроль над таким ресурсом)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000"/>
            </a:gs>
            <a:gs pos="50000">
              <a:srgbClr val="DDC0F2"/>
            </a:gs>
            <a:gs pos="100000">
              <a:srgbClr val="33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конфликта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29600" cy="4525962"/>
          </a:xfrm>
          <a:solidFill>
            <a:srgbClr val="E5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те, кто наблюдает за конфликтом со стороны.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Подстрекатели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те, кто подталкивает других участников к конфликту.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Пособники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люди, содействующие развитию конфликта, оказывающие конфликтующим сторонам помощь.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Посредники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те, кто своими действиями пытается предотвратить, остановить или разрешить конфликт.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143250" y="6072188"/>
            <a:ext cx="316865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/>
              <a:t>УЧАСТНИКИ</a:t>
            </a:r>
          </a:p>
        </p:txBody>
      </p:sp>
      <p:pic>
        <p:nvPicPr>
          <p:cNvPr id="21509" name="Picture 6" descr="http://s019.radikal.ru/i639/1203/ee/9563b7a8f6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 b="9547"/>
          <a:stretch>
            <a:fillRect/>
          </a:stretch>
        </p:blipFill>
        <p:spPr bwMode="auto">
          <a:xfrm>
            <a:off x="3071813" y="4286250"/>
            <a:ext cx="33670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787</Words>
  <Application>Microsoft Office PowerPoint</Application>
  <PresentationFormat>Экран (4:3)</PresentationFormat>
  <Paragraphs>138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Open Sans</vt:lpstr>
      <vt:lpstr>Times New Roman</vt:lpstr>
      <vt:lpstr>Оформление по умолчанию</vt:lpstr>
      <vt:lpstr>Презентация PowerPoint</vt:lpstr>
      <vt:lpstr>СОЦИАЛЬНЫЕ КОНФЛИКТЫ И ПУТИ ИХ РАЗРЕШЕНИЯ</vt:lpstr>
      <vt:lpstr>СОЦИАЛЬНЫЙ КОНФЛИКТ</vt:lpstr>
      <vt:lpstr>План изучения  материала</vt:lpstr>
      <vt:lpstr>Конфликт</vt:lpstr>
      <vt:lpstr>Презентация PowerPoint</vt:lpstr>
      <vt:lpstr>Причины социальных конфликтов: </vt:lpstr>
      <vt:lpstr>Структура конфликта</vt:lpstr>
      <vt:lpstr>Субъекты конфликта</vt:lpstr>
      <vt:lpstr>Этапы(стадии) конфликта</vt:lpstr>
      <vt:lpstr>Фазы  конфликта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и способы разрешения конфликта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СФЕРА</dc:title>
  <dc:creator>Балашова Е.Л.</dc:creator>
  <cp:lastModifiedBy>админ</cp:lastModifiedBy>
  <cp:revision>227</cp:revision>
  <dcterms:created xsi:type="dcterms:W3CDTF">2006-11-01T21:25:34Z</dcterms:created>
  <dcterms:modified xsi:type="dcterms:W3CDTF">2024-02-05T12:31:36Z</dcterms:modified>
</cp:coreProperties>
</file>