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  <p:sldId id="259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4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61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28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46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9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17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34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1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6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00C8-8609-48A7-9498-C1D1FE78127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CE89-DD1E-4247-94D9-0EA689F7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Сочинение 13.2: алгоритм написания и критерии оценивания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3662" y="4111992"/>
            <a:ext cx="9144000" cy="1655762"/>
          </a:xfrm>
        </p:spPr>
        <p:txBody>
          <a:bodyPr/>
          <a:lstStyle/>
          <a:p>
            <a:r>
              <a:rPr lang="ru-RU" dirty="0" smtClean="0"/>
              <a:t>Клуб Знатоков</a:t>
            </a:r>
          </a:p>
          <a:p>
            <a:r>
              <a:rPr lang="ru-RU" dirty="0" smtClean="0"/>
              <a:t>13.12.2023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72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Формулировка задания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9523"/>
            <a:ext cx="10515600" cy="49149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Напишите </a:t>
            </a:r>
            <a:r>
              <a:rPr lang="ru-RU" dirty="0" smtClean="0">
                <a:solidFill>
                  <a:srgbClr val="FF0000"/>
                </a:solidFill>
              </a:rPr>
              <a:t>сочинение-рассуждение</a:t>
            </a:r>
            <a:r>
              <a:rPr lang="ru-RU" dirty="0" smtClean="0"/>
              <a:t>. Объясните, как Вы понимаете </a:t>
            </a:r>
            <a:r>
              <a:rPr lang="ru-RU" dirty="0" smtClean="0">
                <a:solidFill>
                  <a:srgbClr val="FF0000"/>
                </a:solidFill>
              </a:rPr>
              <a:t>смысл фрагмента текста</a:t>
            </a:r>
            <a:r>
              <a:rPr lang="ru-RU" dirty="0" smtClean="0"/>
              <a:t>: </a:t>
            </a:r>
            <a:r>
              <a:rPr lang="ru-RU" b="1" dirty="0" smtClean="0"/>
              <a:t>«Ведь, казалось бы, он на всю жизнь должен был проникнуться смертельным ужасом и к этой заклятой работе, и к этой лодке, и к вёслам, и к чёрной невской воде. Даже отдалённый орудийный выстрел должен был пугать его и холодить жестокой тоской его маленькое сердце. А ведь он улыбался». </a:t>
            </a:r>
            <a:r>
              <a:rPr lang="ru-RU" dirty="0" smtClean="0"/>
              <a:t>Приведите в сочинении </a:t>
            </a:r>
            <a:r>
              <a:rPr lang="ru-RU" dirty="0" smtClean="0">
                <a:solidFill>
                  <a:srgbClr val="FF0000"/>
                </a:solidFill>
              </a:rPr>
              <a:t>два примера-иллюстрации из прочитанного текста</a:t>
            </a:r>
            <a:r>
              <a:rPr lang="ru-RU" dirty="0" smtClean="0"/>
              <a:t>, подтверждающих Ваши рассуждения. Приводя примеры, указывайте </a:t>
            </a:r>
            <a:r>
              <a:rPr lang="ru-RU" dirty="0" smtClean="0">
                <a:solidFill>
                  <a:srgbClr val="FF0000"/>
                </a:solidFill>
              </a:rPr>
              <a:t>номера нужных предложений </a:t>
            </a:r>
            <a:r>
              <a:rPr lang="ru-RU" dirty="0" smtClean="0"/>
              <a:t>или применяйте </a:t>
            </a:r>
            <a:r>
              <a:rPr lang="ru-RU" dirty="0" smtClean="0">
                <a:solidFill>
                  <a:srgbClr val="FF0000"/>
                </a:solidFill>
              </a:rPr>
              <a:t>цитирование</a:t>
            </a:r>
            <a:r>
              <a:rPr lang="ru-RU" dirty="0" smtClean="0"/>
              <a:t>. Объём сочинения должен составлять </a:t>
            </a:r>
            <a:r>
              <a:rPr lang="ru-RU" dirty="0" smtClean="0">
                <a:solidFill>
                  <a:srgbClr val="FF0000"/>
                </a:solidFill>
              </a:rPr>
              <a:t>не менее 70 слов</a:t>
            </a:r>
            <a:r>
              <a:rPr lang="ru-RU" dirty="0" smtClean="0"/>
              <a:t>. Если сочинение представляет собой пересказанный или полностью переписанный исходный текст без каких бы то ни было комментариев, такая работа оценивается нулём баллов. Сочинение пишите аккуратно, разборчивым почерком.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36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Композиция сочинения-рассуждения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Вступление-тезис</a:t>
            </a:r>
          </a:p>
          <a:p>
            <a:r>
              <a:rPr lang="ru-RU" sz="5400" dirty="0" smtClean="0"/>
              <a:t>Пример-иллюстрация 1</a:t>
            </a:r>
          </a:p>
          <a:p>
            <a:r>
              <a:rPr lang="ru-RU" sz="5400" dirty="0" smtClean="0"/>
              <a:t>Пример-иллюстрация 2</a:t>
            </a:r>
          </a:p>
          <a:p>
            <a:r>
              <a:rPr lang="ru-RU" sz="5400" dirty="0"/>
              <a:t>В</a:t>
            </a:r>
            <a:r>
              <a:rPr lang="ru-RU" sz="5400" dirty="0" smtClean="0"/>
              <a:t>ывод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10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003547"/>
            <a:ext cx="11721465" cy="2854960"/>
            <a:chOff x="0" y="4003547"/>
            <a:chExt cx="11721465" cy="2854960"/>
          </a:xfrm>
        </p:grpSpPr>
        <p:sp>
          <p:nvSpPr>
            <p:cNvPr id="3" name="object 3"/>
            <p:cNvSpPr/>
            <p:nvPr/>
          </p:nvSpPr>
          <p:spPr>
            <a:xfrm>
              <a:off x="457962" y="4013453"/>
              <a:ext cx="11253470" cy="2091055"/>
            </a:xfrm>
            <a:custGeom>
              <a:avLst/>
              <a:gdLst/>
              <a:ahLst/>
              <a:cxnLst/>
              <a:rect l="l" t="t" r="r" b="b"/>
              <a:pathLst>
                <a:path w="11253470" h="2091054">
                  <a:moveTo>
                    <a:pt x="10904728" y="0"/>
                  </a:moveTo>
                  <a:lnTo>
                    <a:pt x="348500" y="0"/>
                  </a:lnTo>
                  <a:lnTo>
                    <a:pt x="301211" y="3182"/>
                  </a:lnTo>
                  <a:lnTo>
                    <a:pt x="255856" y="12452"/>
                  </a:lnTo>
                  <a:lnTo>
                    <a:pt x="212849" y="27394"/>
                  </a:lnTo>
                  <a:lnTo>
                    <a:pt x="172607" y="47592"/>
                  </a:lnTo>
                  <a:lnTo>
                    <a:pt x="135543" y="72629"/>
                  </a:lnTo>
                  <a:lnTo>
                    <a:pt x="102074" y="102092"/>
                  </a:lnTo>
                  <a:lnTo>
                    <a:pt x="72615" y="135562"/>
                  </a:lnTo>
                  <a:lnTo>
                    <a:pt x="47581" y="172625"/>
                  </a:lnTo>
                  <a:lnTo>
                    <a:pt x="27387" y="212865"/>
                  </a:lnTo>
                  <a:lnTo>
                    <a:pt x="12448" y="255866"/>
                  </a:lnTo>
                  <a:lnTo>
                    <a:pt x="3181" y="301212"/>
                  </a:lnTo>
                  <a:lnTo>
                    <a:pt x="0" y="348488"/>
                  </a:lnTo>
                  <a:lnTo>
                    <a:pt x="0" y="1742427"/>
                  </a:lnTo>
                  <a:lnTo>
                    <a:pt x="3181" y="1789716"/>
                  </a:lnTo>
                  <a:lnTo>
                    <a:pt x="12448" y="1835071"/>
                  </a:lnTo>
                  <a:lnTo>
                    <a:pt x="27387" y="1878078"/>
                  </a:lnTo>
                  <a:lnTo>
                    <a:pt x="47581" y="1918320"/>
                  </a:lnTo>
                  <a:lnTo>
                    <a:pt x="72615" y="1955384"/>
                  </a:lnTo>
                  <a:lnTo>
                    <a:pt x="102074" y="1988853"/>
                  </a:lnTo>
                  <a:lnTo>
                    <a:pt x="135543" y="2018312"/>
                  </a:lnTo>
                  <a:lnTo>
                    <a:pt x="172607" y="2043346"/>
                  </a:lnTo>
                  <a:lnTo>
                    <a:pt x="212849" y="2063540"/>
                  </a:lnTo>
                  <a:lnTo>
                    <a:pt x="255856" y="2078479"/>
                  </a:lnTo>
                  <a:lnTo>
                    <a:pt x="301211" y="2087746"/>
                  </a:lnTo>
                  <a:lnTo>
                    <a:pt x="348500" y="2090928"/>
                  </a:lnTo>
                  <a:lnTo>
                    <a:pt x="10904728" y="2090928"/>
                  </a:lnTo>
                  <a:lnTo>
                    <a:pt x="10952003" y="2087746"/>
                  </a:lnTo>
                  <a:lnTo>
                    <a:pt x="10997349" y="2078479"/>
                  </a:lnTo>
                  <a:lnTo>
                    <a:pt x="11040350" y="2063540"/>
                  </a:lnTo>
                  <a:lnTo>
                    <a:pt x="11080590" y="2043346"/>
                  </a:lnTo>
                  <a:lnTo>
                    <a:pt x="11117653" y="2018312"/>
                  </a:lnTo>
                  <a:lnTo>
                    <a:pt x="11151123" y="1988853"/>
                  </a:lnTo>
                  <a:lnTo>
                    <a:pt x="11180586" y="1955384"/>
                  </a:lnTo>
                  <a:lnTo>
                    <a:pt x="11205623" y="1918320"/>
                  </a:lnTo>
                  <a:lnTo>
                    <a:pt x="11225821" y="1878078"/>
                  </a:lnTo>
                  <a:lnTo>
                    <a:pt x="11240763" y="1835071"/>
                  </a:lnTo>
                  <a:lnTo>
                    <a:pt x="11250033" y="1789716"/>
                  </a:lnTo>
                  <a:lnTo>
                    <a:pt x="11253216" y="1742427"/>
                  </a:lnTo>
                  <a:lnTo>
                    <a:pt x="11253216" y="348488"/>
                  </a:lnTo>
                  <a:lnTo>
                    <a:pt x="11250033" y="301212"/>
                  </a:lnTo>
                  <a:lnTo>
                    <a:pt x="11240763" y="255866"/>
                  </a:lnTo>
                  <a:lnTo>
                    <a:pt x="11225821" y="212865"/>
                  </a:lnTo>
                  <a:lnTo>
                    <a:pt x="11205623" y="172625"/>
                  </a:lnTo>
                  <a:lnTo>
                    <a:pt x="11180586" y="135562"/>
                  </a:lnTo>
                  <a:lnTo>
                    <a:pt x="11151123" y="102092"/>
                  </a:lnTo>
                  <a:lnTo>
                    <a:pt x="11117653" y="72629"/>
                  </a:lnTo>
                  <a:lnTo>
                    <a:pt x="11080590" y="47592"/>
                  </a:lnTo>
                  <a:lnTo>
                    <a:pt x="11040350" y="27394"/>
                  </a:lnTo>
                  <a:lnTo>
                    <a:pt x="10997349" y="12452"/>
                  </a:lnTo>
                  <a:lnTo>
                    <a:pt x="10952003" y="3182"/>
                  </a:lnTo>
                  <a:lnTo>
                    <a:pt x="10904728" y="0"/>
                  </a:lnTo>
                  <a:close/>
                </a:path>
              </a:pathLst>
            </a:custGeom>
            <a:solidFill>
              <a:srgbClr val="DFF5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962" y="4013453"/>
              <a:ext cx="11253470" cy="2091055"/>
            </a:xfrm>
            <a:custGeom>
              <a:avLst/>
              <a:gdLst/>
              <a:ahLst/>
              <a:cxnLst/>
              <a:rect l="l" t="t" r="r" b="b"/>
              <a:pathLst>
                <a:path w="11253470" h="2091054">
                  <a:moveTo>
                    <a:pt x="0" y="348488"/>
                  </a:moveTo>
                  <a:lnTo>
                    <a:pt x="3181" y="301212"/>
                  </a:lnTo>
                  <a:lnTo>
                    <a:pt x="12448" y="255866"/>
                  </a:lnTo>
                  <a:lnTo>
                    <a:pt x="27387" y="212865"/>
                  </a:lnTo>
                  <a:lnTo>
                    <a:pt x="47581" y="172625"/>
                  </a:lnTo>
                  <a:lnTo>
                    <a:pt x="72615" y="135562"/>
                  </a:lnTo>
                  <a:lnTo>
                    <a:pt x="102074" y="102092"/>
                  </a:lnTo>
                  <a:lnTo>
                    <a:pt x="135543" y="72629"/>
                  </a:lnTo>
                  <a:lnTo>
                    <a:pt x="172607" y="47592"/>
                  </a:lnTo>
                  <a:lnTo>
                    <a:pt x="212849" y="27394"/>
                  </a:lnTo>
                  <a:lnTo>
                    <a:pt x="255856" y="12452"/>
                  </a:lnTo>
                  <a:lnTo>
                    <a:pt x="301211" y="3182"/>
                  </a:lnTo>
                  <a:lnTo>
                    <a:pt x="348500" y="0"/>
                  </a:lnTo>
                  <a:lnTo>
                    <a:pt x="10904728" y="0"/>
                  </a:lnTo>
                  <a:lnTo>
                    <a:pt x="10952003" y="3182"/>
                  </a:lnTo>
                  <a:lnTo>
                    <a:pt x="10997349" y="12452"/>
                  </a:lnTo>
                  <a:lnTo>
                    <a:pt x="11040350" y="27394"/>
                  </a:lnTo>
                  <a:lnTo>
                    <a:pt x="11080590" y="47592"/>
                  </a:lnTo>
                  <a:lnTo>
                    <a:pt x="11117653" y="72629"/>
                  </a:lnTo>
                  <a:lnTo>
                    <a:pt x="11151123" y="102092"/>
                  </a:lnTo>
                  <a:lnTo>
                    <a:pt x="11180586" y="135562"/>
                  </a:lnTo>
                  <a:lnTo>
                    <a:pt x="11205623" y="172625"/>
                  </a:lnTo>
                  <a:lnTo>
                    <a:pt x="11225821" y="212865"/>
                  </a:lnTo>
                  <a:lnTo>
                    <a:pt x="11240763" y="255866"/>
                  </a:lnTo>
                  <a:lnTo>
                    <a:pt x="11250033" y="301212"/>
                  </a:lnTo>
                  <a:lnTo>
                    <a:pt x="11253216" y="348488"/>
                  </a:lnTo>
                  <a:lnTo>
                    <a:pt x="11253216" y="1742427"/>
                  </a:lnTo>
                  <a:lnTo>
                    <a:pt x="11250033" y="1789716"/>
                  </a:lnTo>
                  <a:lnTo>
                    <a:pt x="11240763" y="1835071"/>
                  </a:lnTo>
                  <a:lnTo>
                    <a:pt x="11225821" y="1878078"/>
                  </a:lnTo>
                  <a:lnTo>
                    <a:pt x="11205623" y="1918320"/>
                  </a:lnTo>
                  <a:lnTo>
                    <a:pt x="11180586" y="1955384"/>
                  </a:lnTo>
                  <a:lnTo>
                    <a:pt x="11151123" y="1988853"/>
                  </a:lnTo>
                  <a:lnTo>
                    <a:pt x="11117653" y="2018312"/>
                  </a:lnTo>
                  <a:lnTo>
                    <a:pt x="11080590" y="2043346"/>
                  </a:lnTo>
                  <a:lnTo>
                    <a:pt x="11040350" y="2063540"/>
                  </a:lnTo>
                  <a:lnTo>
                    <a:pt x="10997349" y="2078479"/>
                  </a:lnTo>
                  <a:lnTo>
                    <a:pt x="10952003" y="2087746"/>
                  </a:lnTo>
                  <a:lnTo>
                    <a:pt x="10904728" y="2090928"/>
                  </a:lnTo>
                  <a:lnTo>
                    <a:pt x="348500" y="2090928"/>
                  </a:lnTo>
                  <a:lnTo>
                    <a:pt x="301211" y="2087746"/>
                  </a:lnTo>
                  <a:lnTo>
                    <a:pt x="255856" y="2078479"/>
                  </a:lnTo>
                  <a:lnTo>
                    <a:pt x="212849" y="2063540"/>
                  </a:lnTo>
                  <a:lnTo>
                    <a:pt x="172607" y="2043346"/>
                  </a:lnTo>
                  <a:lnTo>
                    <a:pt x="135543" y="2018312"/>
                  </a:lnTo>
                  <a:lnTo>
                    <a:pt x="102074" y="1988853"/>
                  </a:lnTo>
                  <a:lnTo>
                    <a:pt x="72615" y="1955384"/>
                  </a:lnTo>
                  <a:lnTo>
                    <a:pt x="47581" y="1918320"/>
                  </a:lnTo>
                  <a:lnTo>
                    <a:pt x="27387" y="1878078"/>
                  </a:lnTo>
                  <a:lnTo>
                    <a:pt x="12448" y="1835071"/>
                  </a:lnTo>
                  <a:lnTo>
                    <a:pt x="3181" y="1789716"/>
                  </a:lnTo>
                  <a:lnTo>
                    <a:pt x="0" y="1742427"/>
                  </a:lnTo>
                  <a:lnTo>
                    <a:pt x="0" y="348488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46547" y="331549"/>
            <a:ext cx="9483353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b="1" dirty="0" smtClean="0"/>
              <a:t>Сочинение по прочитанному тексту</a:t>
            </a:r>
            <a:endParaRPr b="1" spc="-50" dirty="0"/>
          </a:p>
        </p:txBody>
      </p:sp>
      <p:grpSp>
        <p:nvGrpSpPr>
          <p:cNvPr id="6" name="object 6"/>
          <p:cNvGrpSpPr/>
          <p:nvPr/>
        </p:nvGrpSpPr>
        <p:grpSpPr>
          <a:xfrm>
            <a:off x="448055" y="1725167"/>
            <a:ext cx="11273155" cy="2110740"/>
            <a:chOff x="448055" y="1725167"/>
            <a:chExt cx="11273155" cy="2110740"/>
          </a:xfrm>
        </p:grpSpPr>
        <p:sp>
          <p:nvSpPr>
            <p:cNvPr id="7" name="object 7"/>
            <p:cNvSpPr/>
            <p:nvPr/>
          </p:nvSpPr>
          <p:spPr>
            <a:xfrm>
              <a:off x="457961" y="1735073"/>
              <a:ext cx="11253470" cy="2091055"/>
            </a:xfrm>
            <a:custGeom>
              <a:avLst/>
              <a:gdLst/>
              <a:ahLst/>
              <a:cxnLst/>
              <a:rect l="l" t="t" r="r" b="b"/>
              <a:pathLst>
                <a:path w="11253470" h="2091054">
                  <a:moveTo>
                    <a:pt x="10904728" y="0"/>
                  </a:moveTo>
                  <a:lnTo>
                    <a:pt x="348500" y="0"/>
                  </a:lnTo>
                  <a:lnTo>
                    <a:pt x="301211" y="3182"/>
                  </a:lnTo>
                  <a:lnTo>
                    <a:pt x="255856" y="12452"/>
                  </a:lnTo>
                  <a:lnTo>
                    <a:pt x="212849" y="27394"/>
                  </a:lnTo>
                  <a:lnTo>
                    <a:pt x="172607" y="47592"/>
                  </a:lnTo>
                  <a:lnTo>
                    <a:pt x="135543" y="72629"/>
                  </a:lnTo>
                  <a:lnTo>
                    <a:pt x="102074" y="102092"/>
                  </a:lnTo>
                  <a:lnTo>
                    <a:pt x="72615" y="135562"/>
                  </a:lnTo>
                  <a:lnTo>
                    <a:pt x="47581" y="172625"/>
                  </a:lnTo>
                  <a:lnTo>
                    <a:pt x="27387" y="212865"/>
                  </a:lnTo>
                  <a:lnTo>
                    <a:pt x="12448" y="255866"/>
                  </a:lnTo>
                  <a:lnTo>
                    <a:pt x="3181" y="301212"/>
                  </a:lnTo>
                  <a:lnTo>
                    <a:pt x="0" y="348488"/>
                  </a:lnTo>
                  <a:lnTo>
                    <a:pt x="0" y="1742439"/>
                  </a:lnTo>
                  <a:lnTo>
                    <a:pt x="3181" y="1789715"/>
                  </a:lnTo>
                  <a:lnTo>
                    <a:pt x="12448" y="1835061"/>
                  </a:lnTo>
                  <a:lnTo>
                    <a:pt x="27387" y="1878062"/>
                  </a:lnTo>
                  <a:lnTo>
                    <a:pt x="47581" y="1918302"/>
                  </a:lnTo>
                  <a:lnTo>
                    <a:pt x="72615" y="1955365"/>
                  </a:lnTo>
                  <a:lnTo>
                    <a:pt x="102074" y="1988835"/>
                  </a:lnTo>
                  <a:lnTo>
                    <a:pt x="135543" y="2018298"/>
                  </a:lnTo>
                  <a:lnTo>
                    <a:pt x="172607" y="2043335"/>
                  </a:lnTo>
                  <a:lnTo>
                    <a:pt x="212849" y="2063533"/>
                  </a:lnTo>
                  <a:lnTo>
                    <a:pt x="255856" y="2078475"/>
                  </a:lnTo>
                  <a:lnTo>
                    <a:pt x="301211" y="2087745"/>
                  </a:lnTo>
                  <a:lnTo>
                    <a:pt x="348500" y="2090927"/>
                  </a:lnTo>
                  <a:lnTo>
                    <a:pt x="10904728" y="2090927"/>
                  </a:lnTo>
                  <a:lnTo>
                    <a:pt x="10952003" y="2087745"/>
                  </a:lnTo>
                  <a:lnTo>
                    <a:pt x="10997349" y="2078475"/>
                  </a:lnTo>
                  <a:lnTo>
                    <a:pt x="11040350" y="2063533"/>
                  </a:lnTo>
                  <a:lnTo>
                    <a:pt x="11080590" y="2043335"/>
                  </a:lnTo>
                  <a:lnTo>
                    <a:pt x="11117653" y="2018298"/>
                  </a:lnTo>
                  <a:lnTo>
                    <a:pt x="11151123" y="1988835"/>
                  </a:lnTo>
                  <a:lnTo>
                    <a:pt x="11180586" y="1955365"/>
                  </a:lnTo>
                  <a:lnTo>
                    <a:pt x="11205623" y="1918302"/>
                  </a:lnTo>
                  <a:lnTo>
                    <a:pt x="11225821" y="1878062"/>
                  </a:lnTo>
                  <a:lnTo>
                    <a:pt x="11240763" y="1835061"/>
                  </a:lnTo>
                  <a:lnTo>
                    <a:pt x="11250033" y="1789715"/>
                  </a:lnTo>
                  <a:lnTo>
                    <a:pt x="11253216" y="1742439"/>
                  </a:lnTo>
                  <a:lnTo>
                    <a:pt x="11253216" y="348488"/>
                  </a:lnTo>
                  <a:lnTo>
                    <a:pt x="11250033" y="301212"/>
                  </a:lnTo>
                  <a:lnTo>
                    <a:pt x="11240763" y="255866"/>
                  </a:lnTo>
                  <a:lnTo>
                    <a:pt x="11225821" y="212865"/>
                  </a:lnTo>
                  <a:lnTo>
                    <a:pt x="11205623" y="172625"/>
                  </a:lnTo>
                  <a:lnTo>
                    <a:pt x="11180586" y="135562"/>
                  </a:lnTo>
                  <a:lnTo>
                    <a:pt x="11151123" y="102092"/>
                  </a:lnTo>
                  <a:lnTo>
                    <a:pt x="11117653" y="72629"/>
                  </a:lnTo>
                  <a:lnTo>
                    <a:pt x="11080590" y="47592"/>
                  </a:lnTo>
                  <a:lnTo>
                    <a:pt x="11040350" y="27394"/>
                  </a:lnTo>
                  <a:lnTo>
                    <a:pt x="10997349" y="12452"/>
                  </a:lnTo>
                  <a:lnTo>
                    <a:pt x="10952003" y="3182"/>
                  </a:lnTo>
                  <a:lnTo>
                    <a:pt x="10904728" y="0"/>
                  </a:lnTo>
                  <a:close/>
                </a:path>
              </a:pathLst>
            </a:custGeom>
            <a:solidFill>
              <a:srgbClr val="DFF5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7961" y="1735073"/>
              <a:ext cx="11253470" cy="2091055"/>
            </a:xfrm>
            <a:custGeom>
              <a:avLst/>
              <a:gdLst/>
              <a:ahLst/>
              <a:cxnLst/>
              <a:rect l="l" t="t" r="r" b="b"/>
              <a:pathLst>
                <a:path w="11253470" h="2091054">
                  <a:moveTo>
                    <a:pt x="0" y="348488"/>
                  </a:moveTo>
                  <a:lnTo>
                    <a:pt x="3181" y="301212"/>
                  </a:lnTo>
                  <a:lnTo>
                    <a:pt x="12448" y="255866"/>
                  </a:lnTo>
                  <a:lnTo>
                    <a:pt x="27387" y="212865"/>
                  </a:lnTo>
                  <a:lnTo>
                    <a:pt x="47581" y="172625"/>
                  </a:lnTo>
                  <a:lnTo>
                    <a:pt x="72615" y="135562"/>
                  </a:lnTo>
                  <a:lnTo>
                    <a:pt x="102074" y="102092"/>
                  </a:lnTo>
                  <a:lnTo>
                    <a:pt x="135543" y="72629"/>
                  </a:lnTo>
                  <a:lnTo>
                    <a:pt x="172607" y="47592"/>
                  </a:lnTo>
                  <a:lnTo>
                    <a:pt x="212849" y="27394"/>
                  </a:lnTo>
                  <a:lnTo>
                    <a:pt x="255856" y="12452"/>
                  </a:lnTo>
                  <a:lnTo>
                    <a:pt x="301211" y="3182"/>
                  </a:lnTo>
                  <a:lnTo>
                    <a:pt x="348500" y="0"/>
                  </a:lnTo>
                  <a:lnTo>
                    <a:pt x="10904728" y="0"/>
                  </a:lnTo>
                  <a:lnTo>
                    <a:pt x="10952003" y="3182"/>
                  </a:lnTo>
                  <a:lnTo>
                    <a:pt x="10997349" y="12452"/>
                  </a:lnTo>
                  <a:lnTo>
                    <a:pt x="11040350" y="27394"/>
                  </a:lnTo>
                  <a:lnTo>
                    <a:pt x="11080590" y="47592"/>
                  </a:lnTo>
                  <a:lnTo>
                    <a:pt x="11117653" y="72629"/>
                  </a:lnTo>
                  <a:lnTo>
                    <a:pt x="11151123" y="102092"/>
                  </a:lnTo>
                  <a:lnTo>
                    <a:pt x="11180586" y="135562"/>
                  </a:lnTo>
                  <a:lnTo>
                    <a:pt x="11205623" y="172625"/>
                  </a:lnTo>
                  <a:lnTo>
                    <a:pt x="11225821" y="212865"/>
                  </a:lnTo>
                  <a:lnTo>
                    <a:pt x="11240763" y="255866"/>
                  </a:lnTo>
                  <a:lnTo>
                    <a:pt x="11250033" y="301212"/>
                  </a:lnTo>
                  <a:lnTo>
                    <a:pt x="11253216" y="348488"/>
                  </a:lnTo>
                  <a:lnTo>
                    <a:pt x="11253216" y="1742439"/>
                  </a:lnTo>
                  <a:lnTo>
                    <a:pt x="11250033" y="1789715"/>
                  </a:lnTo>
                  <a:lnTo>
                    <a:pt x="11240763" y="1835061"/>
                  </a:lnTo>
                  <a:lnTo>
                    <a:pt x="11225821" y="1878062"/>
                  </a:lnTo>
                  <a:lnTo>
                    <a:pt x="11205623" y="1918302"/>
                  </a:lnTo>
                  <a:lnTo>
                    <a:pt x="11180586" y="1955365"/>
                  </a:lnTo>
                  <a:lnTo>
                    <a:pt x="11151123" y="1988835"/>
                  </a:lnTo>
                  <a:lnTo>
                    <a:pt x="11117653" y="2018298"/>
                  </a:lnTo>
                  <a:lnTo>
                    <a:pt x="11080590" y="2043335"/>
                  </a:lnTo>
                  <a:lnTo>
                    <a:pt x="11040350" y="2063533"/>
                  </a:lnTo>
                  <a:lnTo>
                    <a:pt x="10997349" y="2078475"/>
                  </a:lnTo>
                  <a:lnTo>
                    <a:pt x="10952003" y="2087745"/>
                  </a:lnTo>
                  <a:lnTo>
                    <a:pt x="10904728" y="2090927"/>
                  </a:lnTo>
                  <a:lnTo>
                    <a:pt x="348500" y="2090927"/>
                  </a:lnTo>
                  <a:lnTo>
                    <a:pt x="301211" y="2087745"/>
                  </a:lnTo>
                  <a:lnTo>
                    <a:pt x="255856" y="2078475"/>
                  </a:lnTo>
                  <a:lnTo>
                    <a:pt x="212849" y="2063533"/>
                  </a:lnTo>
                  <a:lnTo>
                    <a:pt x="172607" y="2043335"/>
                  </a:lnTo>
                  <a:lnTo>
                    <a:pt x="135543" y="2018298"/>
                  </a:lnTo>
                  <a:lnTo>
                    <a:pt x="102074" y="1988835"/>
                  </a:lnTo>
                  <a:lnTo>
                    <a:pt x="72615" y="1955365"/>
                  </a:lnTo>
                  <a:lnTo>
                    <a:pt x="47581" y="1918302"/>
                  </a:lnTo>
                  <a:lnTo>
                    <a:pt x="27387" y="1878062"/>
                  </a:lnTo>
                  <a:lnTo>
                    <a:pt x="12448" y="1835061"/>
                  </a:lnTo>
                  <a:lnTo>
                    <a:pt x="3181" y="1789715"/>
                  </a:lnTo>
                  <a:lnTo>
                    <a:pt x="0" y="1742439"/>
                  </a:lnTo>
                  <a:lnTo>
                    <a:pt x="0" y="348488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99008" y="1887169"/>
            <a:ext cx="10534650" cy="3894271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>
              <a:lnSpc>
                <a:spcPct val="86300"/>
              </a:lnSpc>
              <a:spcBef>
                <a:spcPts val="755"/>
              </a:spcBef>
            </a:pPr>
            <a:r>
              <a:rPr sz="4000" dirty="0" err="1">
                <a:solidFill>
                  <a:srgbClr val="001F5F"/>
                </a:solidFill>
                <a:latin typeface="Times New Roman"/>
                <a:cs typeface="Times New Roman"/>
              </a:rPr>
              <a:t>Сочинение</a:t>
            </a:r>
            <a:r>
              <a:rPr sz="4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40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на понимание</a:t>
            </a:r>
            <a:r>
              <a:rPr sz="4000" spc="-7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фраз</a:t>
            </a:r>
            <a:r>
              <a:rPr lang="ru-RU" sz="40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ы</a:t>
            </a:r>
            <a:r>
              <a:rPr sz="4000" spc="-7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40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из </a:t>
            </a:r>
            <a:r>
              <a:rPr sz="400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заданно</a:t>
            </a:r>
            <a:r>
              <a:rPr lang="ru-RU" sz="400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го</a:t>
            </a:r>
            <a:r>
              <a:rPr sz="4000" spc="-7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текст</a:t>
            </a:r>
            <a:r>
              <a:rPr lang="ru-RU" sz="40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4000" spc="-8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4000" spc="-5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4000" spc="-9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смысл</a:t>
            </a:r>
            <a:r>
              <a:rPr lang="ru-RU" sz="40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4000" spc="-9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dirty="0" err="1">
                <a:solidFill>
                  <a:srgbClr val="001F5F"/>
                </a:solidFill>
                <a:latin typeface="Times New Roman"/>
                <a:cs typeface="Times New Roman"/>
              </a:rPr>
              <a:t>фрагмента</a:t>
            </a:r>
            <a:r>
              <a:rPr sz="40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40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из текста (как правило, выход на ОМ).</a:t>
            </a:r>
          </a:p>
          <a:p>
            <a:pPr marL="12700" marR="5080">
              <a:lnSpc>
                <a:spcPct val="86300"/>
              </a:lnSpc>
              <a:spcBef>
                <a:spcPts val="755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12700" marR="31115">
              <a:lnSpc>
                <a:spcPts val="4140"/>
              </a:lnSpc>
              <a:spcBef>
                <a:spcPts val="5"/>
              </a:spcBef>
            </a:pPr>
            <a:r>
              <a:rPr sz="400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Основным</a:t>
            </a:r>
            <a:r>
              <a:rPr sz="4000" spc="-18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содержанием</a:t>
            </a:r>
            <a:r>
              <a:rPr sz="4000" spc="-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такого</a:t>
            </a:r>
            <a:r>
              <a:rPr sz="4000" spc="-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сочинения</a:t>
            </a:r>
            <a:r>
              <a:rPr sz="4000" spc="-1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будет </a:t>
            </a:r>
            <a:r>
              <a:rPr sz="4000" dirty="0">
                <a:solidFill>
                  <a:srgbClr val="001F5F"/>
                </a:solidFill>
                <a:latin typeface="Times New Roman"/>
                <a:cs typeface="Times New Roman"/>
              </a:rPr>
              <a:t>анализ</a:t>
            </a:r>
            <a:r>
              <a:rPr sz="4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4000" b="1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40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C00000"/>
                </a:solidFill>
                <a:latin typeface="Times New Roman"/>
                <a:cs typeface="Times New Roman"/>
              </a:rPr>
              <a:t>не</a:t>
            </a:r>
            <a:r>
              <a:rPr sz="4000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C00000"/>
                </a:solidFill>
                <a:latin typeface="Times New Roman"/>
                <a:cs typeface="Times New Roman"/>
              </a:rPr>
              <a:t>пересказ</a:t>
            </a:r>
            <a:r>
              <a:rPr sz="4000" dirty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r>
              <a:rPr sz="4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информации,</a:t>
            </a:r>
            <a:r>
              <a:rPr sz="40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которая содержится</a:t>
            </a:r>
            <a:r>
              <a:rPr sz="4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4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тексте.</a:t>
            </a:r>
            <a:endParaRPr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4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79" y="191923"/>
            <a:ext cx="10092055" cy="585417"/>
          </a:xfrm>
          <a:prstGeom prst="rect">
            <a:avLst/>
          </a:prstGeom>
          <a:solidFill>
            <a:srgbClr val="D9F6EB"/>
          </a:solidFill>
        </p:spPr>
        <p:txBody>
          <a:bodyPr vert="horz" wrap="square" lIns="0" tIns="31115" rIns="0" bIns="0" rtlCol="0">
            <a:spAutoFit/>
          </a:bodyPr>
          <a:lstStyle/>
          <a:p>
            <a:pPr marL="462915">
              <a:lnSpc>
                <a:spcPct val="100000"/>
              </a:lnSpc>
              <a:spcBef>
                <a:spcPts val="245"/>
              </a:spcBef>
            </a:pPr>
            <a:r>
              <a:rPr sz="3600" dirty="0">
                <a:solidFill>
                  <a:srgbClr val="800000"/>
                </a:solidFill>
              </a:rPr>
              <a:t>ИЗМЕНЕНИЯ</a:t>
            </a:r>
            <a:r>
              <a:rPr sz="3600" spc="-25" dirty="0">
                <a:solidFill>
                  <a:srgbClr val="800000"/>
                </a:solidFill>
              </a:rPr>
              <a:t> </a:t>
            </a:r>
            <a:r>
              <a:rPr sz="3600" dirty="0">
                <a:solidFill>
                  <a:srgbClr val="800000"/>
                </a:solidFill>
              </a:rPr>
              <a:t>В</a:t>
            </a:r>
            <a:r>
              <a:rPr sz="3600" spc="-45" dirty="0">
                <a:solidFill>
                  <a:srgbClr val="800000"/>
                </a:solidFill>
              </a:rPr>
              <a:t> </a:t>
            </a:r>
            <a:r>
              <a:rPr lang="ru-RU" sz="3600" dirty="0" smtClean="0">
                <a:solidFill>
                  <a:srgbClr val="800000"/>
                </a:solidFill>
              </a:rPr>
              <a:t>ОЦЕНИВАНИИ 13 ЗАДАНИЯ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75260" y="858011"/>
            <a:ext cx="11932920" cy="5801995"/>
          </a:xfrm>
          <a:custGeom>
            <a:avLst/>
            <a:gdLst/>
            <a:ahLst/>
            <a:cxnLst/>
            <a:rect l="l" t="t" r="r" b="b"/>
            <a:pathLst>
              <a:path w="11932920" h="5801995">
                <a:moveTo>
                  <a:pt x="11932920" y="0"/>
                </a:moveTo>
                <a:lnTo>
                  <a:pt x="0" y="0"/>
                </a:lnTo>
                <a:lnTo>
                  <a:pt x="0" y="5801868"/>
                </a:lnTo>
                <a:lnTo>
                  <a:pt x="11932920" y="5801868"/>
                </a:lnTo>
                <a:lnTo>
                  <a:pt x="11932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7810" y="1211754"/>
            <a:ext cx="11767820" cy="47224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165" indent="-303530" algn="ctr">
              <a:lnSpc>
                <a:spcPct val="100000"/>
              </a:lnSpc>
              <a:spcBef>
                <a:spcPts val="105"/>
              </a:spcBef>
              <a:buSzPct val="95312"/>
              <a:buAutoNum type="arabicPeriod" startAt="2"/>
              <a:tabLst>
                <a:tab pos="304165" algn="l"/>
              </a:tabLst>
            </a:pPr>
            <a:r>
              <a:rPr sz="32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КОЛИЧЕСТВО</a:t>
            </a:r>
            <a:r>
              <a:rPr sz="3200" b="1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СЛОВ</a:t>
            </a:r>
            <a:r>
              <a:rPr sz="3200" b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32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СОЧИНЕНИИ</a:t>
            </a:r>
            <a:r>
              <a:rPr sz="3200" b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32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70</a:t>
            </a:r>
            <a:r>
              <a:rPr sz="32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3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3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меньше,</a:t>
            </a:r>
            <a:endParaRPr sz="3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7210425" algn="l"/>
              </a:tabLst>
            </a:pP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иначе</a:t>
            </a:r>
            <a:r>
              <a:rPr sz="3200" b="1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3200"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всем</a:t>
            </a:r>
            <a:r>
              <a:rPr sz="3200" b="1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критериям</a:t>
            </a:r>
            <a:r>
              <a:rPr sz="32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С1К1–С1К4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	-</a:t>
            </a:r>
            <a:r>
              <a:rPr sz="32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/>
                <a:cs typeface="Times New Roman"/>
              </a:rPr>
              <a:t>0</a:t>
            </a:r>
            <a:r>
              <a:rPr sz="3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баллов</a:t>
            </a:r>
            <a:r>
              <a:rPr sz="3200" b="1" spc="-10" dirty="0">
                <a:solidFill>
                  <a:srgbClr val="0E2B45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304800" indent="-304800" algn="ctr">
              <a:lnSpc>
                <a:spcPts val="3800"/>
              </a:lnSpc>
              <a:buSzPct val="95312"/>
              <a:buAutoNum type="arabicPeriod" startAt="3"/>
              <a:tabLst>
                <a:tab pos="304800" algn="l"/>
              </a:tabLst>
            </a:pP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ИЗМЕНИЛОСЬ</a:t>
            </a:r>
            <a:r>
              <a:rPr sz="3200" b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КОЛИЧЕСТВО</a:t>
            </a:r>
            <a:r>
              <a:rPr sz="3200" b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3200" b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32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СОЧИНЕНИЕ:</a:t>
            </a:r>
            <a:endParaRPr sz="3200" dirty="0">
              <a:latin typeface="Times New Roman"/>
              <a:cs typeface="Times New Roman"/>
            </a:endParaRPr>
          </a:p>
          <a:p>
            <a:pPr algn="ctr">
              <a:lnSpc>
                <a:spcPts val="6440"/>
              </a:lnSpc>
            </a:pPr>
            <a:r>
              <a:rPr sz="5400" b="1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5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БАЛЛОВ</a:t>
            </a:r>
            <a:r>
              <a:rPr sz="5400" b="1" spc="-5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ВМЕСТО</a:t>
            </a:r>
            <a:r>
              <a:rPr sz="32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spc="-50" dirty="0" smtClean="0">
                <a:solidFill>
                  <a:srgbClr val="001F5F"/>
                </a:solidFill>
                <a:latin typeface="Times New Roman"/>
                <a:cs typeface="Times New Roman"/>
              </a:rPr>
              <a:t>9</a:t>
            </a:r>
            <a:endParaRPr lang="ru-RU" sz="3200" b="1" spc="-50" dirty="0" smtClean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6440"/>
              </a:lnSpc>
            </a:pPr>
            <a:endParaRPr lang="ru-RU" sz="3200" b="1" spc="-50" dirty="0" smtClean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6440"/>
              </a:lnSpc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279" y="4441581"/>
            <a:ext cx="5090795" cy="69442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С1К1</a:t>
            </a:r>
            <a:r>
              <a:rPr sz="36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36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sz="36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балл</a:t>
            </a:r>
            <a:r>
              <a:rPr sz="36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(вместо</a:t>
            </a:r>
            <a:r>
              <a:rPr sz="36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3600" b="1" spc="-2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5292" y="4441581"/>
            <a:ext cx="5095240" cy="69442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С1К4</a:t>
            </a:r>
            <a:r>
              <a:rPr sz="36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36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sz="36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балл</a:t>
            </a:r>
            <a:r>
              <a:rPr sz="36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(вместо</a:t>
            </a:r>
            <a:r>
              <a:rPr sz="36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3600" b="1" spc="-2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endParaRPr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804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561" rIns="0" bIns="0" rtlCol="0">
            <a:spAutoFit/>
          </a:bodyPr>
          <a:lstStyle/>
          <a:p>
            <a:pPr marL="3057525">
              <a:lnSpc>
                <a:spcPct val="100000"/>
              </a:lnSpc>
              <a:spcBef>
                <a:spcPts val="100"/>
              </a:spcBef>
            </a:pPr>
            <a:r>
              <a:rPr dirty="0"/>
              <a:t>СОЧИНЕНИЕ</a:t>
            </a:r>
            <a:r>
              <a:rPr spc="-140" dirty="0"/>
              <a:t> </a:t>
            </a:r>
            <a:r>
              <a:rPr spc="-20" dirty="0"/>
              <a:t>13.2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60274" y="497290"/>
            <a:ext cx="10422890" cy="6061075"/>
            <a:chOff x="896111" y="699513"/>
            <a:chExt cx="10422890" cy="60610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6111" y="699513"/>
              <a:ext cx="10422636" cy="606094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992623" y="3247643"/>
              <a:ext cx="372110" cy="368935"/>
            </a:xfrm>
            <a:custGeom>
              <a:avLst/>
              <a:gdLst/>
              <a:ahLst/>
              <a:cxnLst/>
              <a:rect l="l" t="t" r="r" b="b"/>
              <a:pathLst>
                <a:path w="372110" h="368935">
                  <a:moveTo>
                    <a:pt x="371855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371855" y="368808"/>
                  </a:lnTo>
                  <a:lnTo>
                    <a:pt x="371855" y="0"/>
                  </a:lnTo>
                  <a:close/>
                </a:path>
              </a:pathLst>
            </a:custGeom>
            <a:solidFill>
              <a:srgbClr val="D9F6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818186" y="3019043"/>
            <a:ext cx="44063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solidFill>
                  <a:srgbClr val="FF0000"/>
                </a:solidFill>
                <a:latin typeface="Trebuchet MS"/>
                <a:cs typeface="Trebuchet MS"/>
              </a:rPr>
              <a:t>1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26495" y="4389120"/>
            <a:ext cx="352425" cy="368935"/>
          </a:xfrm>
          <a:custGeom>
            <a:avLst/>
            <a:gdLst/>
            <a:ahLst/>
            <a:cxnLst/>
            <a:rect l="l" t="t" r="r" b="b"/>
            <a:pathLst>
              <a:path w="352425" h="368935">
                <a:moveTo>
                  <a:pt x="352044" y="0"/>
                </a:moveTo>
                <a:lnTo>
                  <a:pt x="0" y="0"/>
                </a:lnTo>
                <a:lnTo>
                  <a:pt x="0" y="368807"/>
                </a:lnTo>
                <a:lnTo>
                  <a:pt x="352044" y="368807"/>
                </a:lnTo>
                <a:lnTo>
                  <a:pt x="352044" y="0"/>
                </a:lnTo>
                <a:close/>
              </a:path>
            </a:pathLst>
          </a:custGeom>
          <a:solidFill>
            <a:srgbClr val="D9F6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728832" y="4123592"/>
            <a:ext cx="35433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solidFill>
                  <a:srgbClr val="FF0000"/>
                </a:solidFill>
                <a:latin typeface="Trebuchet MS"/>
                <a:cs typeface="Trebuchet MS"/>
              </a:rPr>
              <a:t>1</a:t>
            </a:r>
            <a:endParaRPr sz="1800" dirty="0">
              <a:latin typeface="Trebuchet MS"/>
              <a:cs typeface="Trebuchet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025753" y="3255940"/>
            <a:ext cx="10260965" cy="1172210"/>
            <a:chOff x="1025753" y="3255940"/>
            <a:chExt cx="10260965" cy="1172210"/>
          </a:xfrm>
        </p:grpSpPr>
        <p:sp>
          <p:nvSpPr>
            <p:cNvPr id="10" name="object 10"/>
            <p:cNvSpPr/>
            <p:nvPr/>
          </p:nvSpPr>
          <p:spPr>
            <a:xfrm>
              <a:off x="1035659" y="3265846"/>
              <a:ext cx="4293235" cy="10795"/>
            </a:xfrm>
            <a:custGeom>
              <a:avLst/>
              <a:gdLst/>
              <a:ahLst/>
              <a:cxnLst/>
              <a:rect l="l" t="t" r="r" b="b"/>
              <a:pathLst>
                <a:path w="4293235" h="10795">
                  <a:moveTo>
                    <a:pt x="4292854" y="0"/>
                  </a:moveTo>
                  <a:lnTo>
                    <a:pt x="0" y="0"/>
                  </a:lnTo>
                  <a:lnTo>
                    <a:pt x="0" y="10753"/>
                  </a:lnTo>
                  <a:lnTo>
                    <a:pt x="4292854" y="10753"/>
                  </a:lnTo>
                  <a:lnTo>
                    <a:pt x="4292854" y="0"/>
                  </a:lnTo>
                  <a:close/>
                </a:path>
              </a:pathLst>
            </a:custGeom>
            <a:solidFill>
              <a:srgbClr val="5FCA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35659" y="3265846"/>
              <a:ext cx="4293235" cy="10795"/>
            </a:xfrm>
            <a:custGeom>
              <a:avLst/>
              <a:gdLst/>
              <a:ahLst/>
              <a:cxnLst/>
              <a:rect l="l" t="t" r="r" b="b"/>
              <a:pathLst>
                <a:path w="4293235" h="10795">
                  <a:moveTo>
                    <a:pt x="0" y="10753"/>
                  </a:moveTo>
                  <a:lnTo>
                    <a:pt x="4292854" y="10753"/>
                  </a:lnTo>
                  <a:lnTo>
                    <a:pt x="4292854" y="0"/>
                  </a:lnTo>
                  <a:lnTo>
                    <a:pt x="0" y="0"/>
                  </a:lnTo>
                  <a:lnTo>
                    <a:pt x="0" y="10753"/>
                  </a:lnTo>
                  <a:close/>
                </a:path>
              </a:pathLst>
            </a:custGeom>
            <a:ln w="198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37934" y="4407322"/>
              <a:ext cx="4438650" cy="10795"/>
            </a:xfrm>
            <a:custGeom>
              <a:avLst/>
              <a:gdLst/>
              <a:ahLst/>
              <a:cxnLst/>
              <a:rect l="l" t="t" r="r" b="b"/>
              <a:pathLst>
                <a:path w="4438650" h="10795">
                  <a:moveTo>
                    <a:pt x="4438523" y="0"/>
                  </a:moveTo>
                  <a:lnTo>
                    <a:pt x="0" y="0"/>
                  </a:lnTo>
                  <a:lnTo>
                    <a:pt x="0" y="10753"/>
                  </a:lnTo>
                  <a:lnTo>
                    <a:pt x="4438523" y="10753"/>
                  </a:lnTo>
                  <a:lnTo>
                    <a:pt x="4438523" y="0"/>
                  </a:lnTo>
                  <a:close/>
                </a:path>
              </a:pathLst>
            </a:custGeom>
            <a:solidFill>
              <a:srgbClr val="5FCA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37934" y="4407322"/>
              <a:ext cx="4438650" cy="10795"/>
            </a:xfrm>
            <a:custGeom>
              <a:avLst/>
              <a:gdLst/>
              <a:ahLst/>
              <a:cxnLst/>
              <a:rect l="l" t="t" r="r" b="b"/>
              <a:pathLst>
                <a:path w="4438650" h="10795">
                  <a:moveTo>
                    <a:pt x="0" y="10753"/>
                  </a:moveTo>
                  <a:lnTo>
                    <a:pt x="4438523" y="10753"/>
                  </a:lnTo>
                  <a:lnTo>
                    <a:pt x="4438523" y="0"/>
                  </a:lnTo>
                  <a:lnTo>
                    <a:pt x="0" y="0"/>
                  </a:lnTo>
                  <a:lnTo>
                    <a:pt x="0" y="10753"/>
                  </a:lnTo>
                  <a:close/>
                </a:path>
              </a:pathLst>
            </a:custGeom>
            <a:ln w="198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3137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Алгоритм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1518"/>
            <a:ext cx="10515600" cy="4768606"/>
          </a:xfrm>
        </p:spPr>
        <p:txBody>
          <a:bodyPr>
            <a:normAutofit/>
          </a:bodyPr>
          <a:lstStyle/>
          <a:p>
            <a:r>
              <a:rPr lang="ru-RU" dirty="0" smtClean="0"/>
              <a:t>Читаем задание, чтобы понять, о ком из героев нас спрашивают.</a:t>
            </a:r>
          </a:p>
          <a:p>
            <a:r>
              <a:rPr lang="ru-RU" dirty="0" smtClean="0"/>
              <a:t>Читаем текст и определяем состояние героя (чувства, эмоции).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</a:p>
          <a:p>
            <a:r>
              <a:rPr lang="ru-RU" dirty="0" smtClean="0"/>
              <a:t>Определяем по тексту, почему герой испытывает такое состояние? Что стало причиной этого?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dirty="0" smtClean="0"/>
              <a:t>Находим в тексте примеры (к 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), иллюстрирующие наши наблюдения (их должно быть 2!).</a:t>
            </a:r>
          </a:p>
          <a:p>
            <a:r>
              <a:rPr lang="ru-RU" dirty="0" smtClean="0"/>
              <a:t>Собираем с помощью клише черновик сочинения.</a:t>
            </a:r>
          </a:p>
          <a:p>
            <a:r>
              <a:rPr lang="ru-RU" dirty="0" smtClean="0"/>
              <a:t>Проверяем количество слов (70+), содержание (от начала до конца), композицию (считаем абзацы – 4), грамотность (с конца к началу).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321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Как оформить цитату?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8654"/>
            <a:ext cx="10515600" cy="463830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Предложение с прямой речью:</a:t>
            </a:r>
          </a:p>
          <a:p>
            <a:pPr marL="0" indent="0">
              <a:buNone/>
            </a:pPr>
            <a:r>
              <a:rPr lang="ru-RU" dirty="0" smtClean="0"/>
              <a:t>Рассказчик подчеркивает: «…мальчик сидит в этой лодке и работает теми же веслами, которые выпали тогда из рук его отца».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Предложение с косвенной речью:</a:t>
            </a:r>
          </a:p>
          <a:p>
            <a:pPr marL="0" indent="0">
              <a:buNone/>
            </a:pPr>
            <a:r>
              <a:rPr lang="ru-RU" dirty="0" smtClean="0"/>
              <a:t>Автора поражает, что </a:t>
            </a:r>
            <a:r>
              <a:rPr lang="ru-RU" dirty="0" smtClean="0"/>
              <a:t>«…мальчик работает теми же веслами, которые выпали тогда из рук его отца».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Частичное цитирование:</a:t>
            </a:r>
          </a:p>
          <a:p>
            <a:pPr marL="0" indent="0">
              <a:buNone/>
            </a:pPr>
            <a:r>
              <a:rPr lang="ru-RU" dirty="0" smtClean="0"/>
              <a:t>Рассказчик поражён бесстрашием маленького героя, который заменяет погибшего на этой «заклятой работе» отца.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207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006"/>
          </a:xfrm>
        </p:spPr>
        <p:txBody>
          <a:bodyPr/>
          <a:lstStyle/>
          <a:p>
            <a:r>
              <a:rPr lang="ru-RU" b="1" dirty="0" smtClean="0"/>
              <a:t>Клише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233073"/>
              </p:ext>
            </p:extLst>
          </p:nvPr>
        </p:nvGraphicFramePr>
        <p:xfrm>
          <a:off x="694591" y="1478209"/>
          <a:ext cx="10928840" cy="473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366">
                  <a:extLst>
                    <a:ext uri="{9D8B030D-6E8A-4147-A177-3AD203B41FA5}">
                      <a16:colId xmlns:a16="http://schemas.microsoft.com/office/drawing/2014/main" val="1854431005"/>
                    </a:ext>
                  </a:extLst>
                </a:gridCol>
                <a:gridCol w="6922474">
                  <a:extLst>
                    <a:ext uri="{9D8B030D-6E8A-4147-A177-3AD203B41FA5}">
                      <a16:colId xmlns:a16="http://schemas.microsoft.com/office/drawing/2014/main" val="3463035923"/>
                    </a:ext>
                  </a:extLst>
                </a:gridCol>
              </a:tblGrid>
              <a:tr h="1179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абзац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Вступление-тезис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Смысл фрагмента текста Л. Пантелеева я понимаю так: (кто?) испытывает … Это вызвано тем, что … / герой (рассказчик) поражён…, так как …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Разделить тезис на 2 позиции!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Докажу это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примерами из прочитанного текста.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229679"/>
                  </a:ext>
                </a:extLst>
              </a:tr>
              <a:tr h="11797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абзац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Пример-иллюстрация 1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Обратимся к предложениям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(ю) №… В них говорится…</a:t>
                      </a:r>
                    </a:p>
                    <a:p>
                      <a:endParaRPr lang="ru-RU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Во-первых, … Об этом говорится в предложении (</a:t>
                      </a: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ях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) …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043808"/>
                  </a:ext>
                </a:extLst>
              </a:tr>
              <a:tr h="11797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абзац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Пример-иллюстрация 2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Другой пример приведу из предложений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Во-вторых, …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Об этом говорится в предложении (</a:t>
                      </a: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ях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) …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470198"/>
                  </a:ext>
                </a:extLst>
              </a:tr>
              <a:tr h="11797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абзац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Вывод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Таким образом, финал текста помогает понять …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47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0065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538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Тема Office</vt:lpstr>
      <vt:lpstr>Сочинение 13.2: алгоритм написания и критерии оценивания</vt:lpstr>
      <vt:lpstr>Формулировка задания</vt:lpstr>
      <vt:lpstr>Композиция сочинения-рассуждения</vt:lpstr>
      <vt:lpstr>Сочинение по прочитанному тексту</vt:lpstr>
      <vt:lpstr>ИЗМЕНЕНИЯ В ОЦЕНИВАНИИ 13 ЗАДАНИЯ</vt:lpstr>
      <vt:lpstr>СОЧИНЕНИЕ 13.2</vt:lpstr>
      <vt:lpstr>Алгоритм работы</vt:lpstr>
      <vt:lpstr>  Как оформить цитату?  </vt:lpstr>
      <vt:lpstr>Клише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13.2: алгоритм написания и критерии оценивания</dc:title>
  <dc:creator>User</dc:creator>
  <cp:lastModifiedBy>User</cp:lastModifiedBy>
  <cp:revision>9</cp:revision>
  <dcterms:created xsi:type="dcterms:W3CDTF">2023-12-13T07:19:50Z</dcterms:created>
  <dcterms:modified xsi:type="dcterms:W3CDTF">2023-12-13T09:32:16Z</dcterms:modified>
</cp:coreProperties>
</file>