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815" r:id="rId2"/>
    <p:sldMasterId id="2147483830" r:id="rId3"/>
    <p:sldMasterId id="2147483845" r:id="rId4"/>
    <p:sldMasterId id="2147483860" r:id="rId5"/>
    <p:sldMasterId id="2147483875" r:id="rId6"/>
    <p:sldMasterId id="2147483890" r:id="rId7"/>
    <p:sldMasterId id="2147483905" r:id="rId8"/>
    <p:sldMasterId id="2147483932" r:id="rId9"/>
    <p:sldMasterId id="2147483980" r:id="rId10"/>
    <p:sldMasterId id="2147483992" r:id="rId11"/>
    <p:sldMasterId id="2147484004" r:id="rId12"/>
  </p:sldMasterIdLst>
  <p:notesMasterIdLst>
    <p:notesMasterId r:id="rId37"/>
  </p:notesMasterIdLst>
  <p:sldIdLst>
    <p:sldId id="266" r:id="rId13"/>
    <p:sldId id="275" r:id="rId14"/>
    <p:sldId id="277" r:id="rId15"/>
    <p:sldId id="276" r:id="rId16"/>
    <p:sldId id="278" r:id="rId17"/>
    <p:sldId id="279" r:id="rId18"/>
    <p:sldId id="283" r:id="rId19"/>
    <p:sldId id="295" r:id="rId20"/>
    <p:sldId id="291" r:id="rId21"/>
    <p:sldId id="296" r:id="rId22"/>
    <p:sldId id="292" r:id="rId23"/>
    <p:sldId id="297" r:id="rId24"/>
    <p:sldId id="293" r:id="rId25"/>
    <p:sldId id="294" r:id="rId26"/>
    <p:sldId id="298" r:id="rId27"/>
    <p:sldId id="288" r:id="rId28"/>
    <p:sldId id="299" r:id="rId29"/>
    <p:sldId id="287" r:id="rId30"/>
    <p:sldId id="300" r:id="rId31"/>
    <p:sldId id="289" r:id="rId32"/>
    <p:sldId id="301" r:id="rId33"/>
    <p:sldId id="302" r:id="rId34"/>
    <p:sldId id="303" r:id="rId35"/>
    <p:sldId id="30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E31FA-6CA3-438F-B58C-A061CC95038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C906F-30AC-414C-9EF9-8DB481F08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5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CCCE06-D978-4E12-B97E-C5D53A230C5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52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B77-9871-4C0C-B4A3-F76430D8DE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17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D1C135-A083-4C48-8500-57B59E8DEF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8610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215A-675F-44F4-92B8-C39BFBBF254D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D667E-DC38-44B8-B11E-AF78EBF63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7249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FDA0-14AD-4B5D-B28F-4F9A4184F0D0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346A-0319-4E93-A001-29105A240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1625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11F8-DB1E-4121-9BF4-3DA3564CD19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2C41-F267-43D1-95CF-D1C3F49D2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4491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4FC4-9125-4FF1-A8C4-89E8BAF3663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3305-CE8E-4CB4-AD8D-032575294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5217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5DA04-71AE-4901-8EA7-9E1B395B45A6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AB37-1D8E-4E50-BFD6-0F1307800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9073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5763-D9C9-44CC-87AA-5B82E072F58B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A3D5-F58C-41BF-91A6-D443F72DB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5844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E646-23FE-4BDD-B486-20CB72856AD7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3C56F-5F95-4CAC-831B-8A71149C0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9723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15401" y="-290513"/>
            <a:ext cx="2868084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-290513"/>
            <a:ext cx="840740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7D216-AFEE-45D8-8A0E-F274E055B9A3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01627-CAD4-4044-A08F-C03DCD659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8391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D4574-E691-4C36-B292-F5A1B1F47DF1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37FF4-D7A0-4952-A3A7-236F0D57B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2343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FEC97-1847-4CCE-B412-95D2A60D816E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901-38E8-4685-BF6C-0346E3251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890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15401" y="1604964"/>
            <a:ext cx="2868084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604964"/>
            <a:ext cx="84074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2AB072-81EA-4163-B16A-1EB68E35A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0774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1" y="1676401"/>
            <a:ext cx="5636684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4801" y="4189413"/>
            <a:ext cx="5636684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CB71-A63E-4320-9555-6590F467A430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4A1D2-6ABE-44BA-A08C-EA89A9FB8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2641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D1D7EC3-D861-44A2-8F59-42AC2F8F549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758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44BAC-B540-43C3-B911-EAF2184C536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15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C3DE9-369D-40F1-9D22-2440F19B10B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846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2146-3733-4C78-B900-4223E9829B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100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B274F-3B8D-44A8-A23E-5D2AC778791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311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32F0B-14BF-4C38-A33D-96724F5C861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928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FEA1B-027D-4D22-B7EA-8777B266F7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99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5492F-614B-43FA-A270-62A44039DF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77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8490A-70BF-457C-9527-F2C9DFC2D93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0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3668713"/>
            <a:ext cx="11478684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FF0BBEEF-7416-4E01-9EA1-EFC8AB539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4549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ED201-27BF-48A2-9A04-86563107241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33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BFE30-8AD9-4258-AC46-3D890FE47C1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0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D1D7EC3-D861-44A2-8F59-42AC2F8F549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411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44BAC-B540-43C3-B911-EAF2184C536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136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C3DE9-369D-40F1-9D22-2440F19B10B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501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2146-3733-4C78-B900-4223E9829B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44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B274F-3B8D-44A8-A23E-5D2AC778791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61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32F0B-14BF-4C38-A33D-96724F5C861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91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FEA1B-027D-4D22-B7EA-8777B266F7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08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5492F-614B-43FA-A270-62A44039DF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4487-BDA5-4A0C-86D9-5FA07C69D4D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0EC4-1DAB-435B-BDAC-A71D68503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1112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8490A-70BF-457C-9527-F2C9DFC2D93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977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ED201-27BF-48A2-9A04-86563107241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560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BFE30-8AD9-4258-AC46-3D890FE47C1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216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D1D7EC3-D861-44A2-8F59-42AC2F8F549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628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44BAC-B540-43C3-B911-EAF2184C536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028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C3DE9-369D-40F1-9D22-2440F19B10B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511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2146-3733-4C78-B900-4223E9829B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464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B274F-3B8D-44A8-A23E-5D2AC778791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283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32F0B-14BF-4C38-A33D-96724F5C861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868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FEA1B-027D-4D22-B7EA-8777B266F7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2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7EA5-5FE8-4D81-B3A2-F5A2CD681B2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DA69-A61F-4EE9-8AF5-4497855B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8996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5492F-614B-43FA-A270-62A44039DF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409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8490A-70BF-457C-9527-F2C9DFC2D93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693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ED201-27BF-48A2-9A04-86563107241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301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BFE30-8AD9-4258-AC46-3D890FE47C1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915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D1D7EC3-D861-44A2-8F59-42AC2F8F549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829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44BAC-B540-43C3-B911-EAF2184C536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7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C3DE9-369D-40F1-9D22-2440F19B10B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117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2146-3733-4C78-B900-4223E9829B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928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B274F-3B8D-44A8-A23E-5D2AC778791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104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32F0B-14BF-4C38-A33D-96724F5C861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4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EFD4-B1D9-4B7D-BE3A-8930B81321E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AE27-F60A-450B-8EBA-4D0EEC4A9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9529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FEA1B-027D-4D22-B7EA-8777B266F7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559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5492F-614B-43FA-A270-62A44039DF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505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8490A-70BF-457C-9527-F2C9DFC2D93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583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ED201-27BF-48A2-9A04-86563107241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162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BFE30-8AD9-4258-AC46-3D890FE47C1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0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2DEC-EBED-4B94-8D45-E8BBEFF7F944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1012-F7E9-46E5-A46E-F3BC19C3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450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32BB-005A-48D5-82A0-C6F04EA92A7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4EB4-F97B-4B6D-99C6-390694C2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805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9051-A565-4FED-9A5E-89E6FEDA806B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33409-54BD-4A2C-A5EB-23DE4051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874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5C18-B479-4C1A-86C3-11DC1065FF20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F035-4ED4-44BA-A2A9-97E514EFC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92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C56069-23C9-47CA-8F65-4B820F625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059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A35B-3643-4F0A-9530-375D3DC319CF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5275-B0A0-4059-8A6B-A2EE6DED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949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355F-7386-4DA1-AD91-8F53593604F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BD40-F865-477F-9D1F-815C14A8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187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FDE9-277B-471F-82F5-A34C94A4C3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95AF-5A05-4B4D-ADB1-E8B1811C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628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15401" y="-290513"/>
            <a:ext cx="2868084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-290513"/>
            <a:ext cx="840740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333B-97AD-4400-B5C8-B5F4CC348271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13A8-45BB-41C4-8B53-01556C1C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907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F0F7-52F8-4C52-91A1-3B0CE0DF59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3C0C-3590-4DD0-9D03-E7ACFD6F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538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0E3D-4370-4880-AD84-F9C1E7DA5DF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256-358A-4186-A914-DF4AD072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640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1" y="1676401"/>
            <a:ext cx="5636684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4801" y="4189413"/>
            <a:ext cx="5636684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422B-7514-4C50-9C1A-B2179A60C8C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26D9-D4CA-4396-B6B3-B429534A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046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4487-BDA5-4A0C-86D9-5FA07C69D4D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0EC4-1DAB-435B-BDAC-A71D68503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1860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7EA5-5FE8-4D81-B3A2-F5A2CD681B2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DA69-A61F-4EE9-8AF5-4497855B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371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EFD4-B1D9-4B7D-BE3A-8930B81321E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AE27-F60A-450B-8EBA-4D0EEC4A9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113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9C6A74-A32E-496D-B598-ECBA34D643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787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2DEC-EBED-4B94-8D45-E8BBEFF7F944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1012-F7E9-46E5-A46E-F3BC19C3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534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32BB-005A-48D5-82A0-C6F04EA92A7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4EB4-F97B-4B6D-99C6-390694C2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8794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9051-A565-4FED-9A5E-89E6FEDA806B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33409-54BD-4A2C-A5EB-23DE4051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911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5C18-B479-4C1A-86C3-11DC1065FF20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F035-4ED4-44BA-A2A9-97E514EFC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142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A35B-3643-4F0A-9530-375D3DC319CF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5275-B0A0-4059-8A6B-A2EE6DED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6763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355F-7386-4DA1-AD91-8F53593604F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BD40-F865-477F-9D1F-815C14A8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4048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FDE9-277B-471F-82F5-A34C94A4C3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95AF-5A05-4B4D-ADB1-E8B1811C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40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15401" y="-290513"/>
            <a:ext cx="2868084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-290513"/>
            <a:ext cx="840740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333B-97AD-4400-B5C8-B5F4CC348271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13A8-45BB-41C4-8B53-01556C1C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966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F0F7-52F8-4C52-91A1-3B0CE0DF59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3C0C-3590-4DD0-9D03-E7ACFD6F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1787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0E3D-4370-4880-AD84-F9C1E7DA5DF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256-358A-4186-A914-DF4AD072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219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A5D8AC-EB25-4087-AE50-0327A45E9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865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1" y="1676401"/>
            <a:ext cx="5636684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4801" y="4189413"/>
            <a:ext cx="5636684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422B-7514-4C50-9C1A-B2179A60C8C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26D9-D4CA-4396-B6B3-B429534A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2065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4487-BDA5-4A0C-86D9-5FA07C69D4D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0EC4-1DAB-435B-BDAC-A71D68503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8315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7EA5-5FE8-4D81-B3A2-F5A2CD681B2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DA69-A61F-4EE9-8AF5-4497855B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850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EFD4-B1D9-4B7D-BE3A-8930B81321E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AE27-F60A-450B-8EBA-4D0EEC4A9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897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2DEC-EBED-4B94-8D45-E8BBEFF7F944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1012-F7E9-46E5-A46E-F3BC19C3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8329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32BB-005A-48D5-82A0-C6F04EA92A7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4EB4-F97B-4B6D-99C6-390694C2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1219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9051-A565-4FED-9A5E-89E6FEDA806B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33409-54BD-4A2C-A5EB-23DE4051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1186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5C18-B479-4C1A-86C3-11DC1065FF20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F035-4ED4-44BA-A2A9-97E514EFC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1274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A35B-3643-4F0A-9530-375D3DC319CF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5275-B0A0-4059-8A6B-A2EE6DED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0997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355F-7386-4DA1-AD91-8F53593604F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BD40-F865-477F-9D1F-815C14A8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95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44A76B-B0C5-4BAB-944E-977173EBA4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683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FDE9-277B-471F-82F5-A34C94A4C3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95AF-5A05-4B4D-ADB1-E8B1811C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1350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15401" y="-290513"/>
            <a:ext cx="2868084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-290513"/>
            <a:ext cx="840740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333B-97AD-4400-B5C8-B5F4CC348271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13A8-45BB-41C4-8B53-01556C1C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4282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F0F7-52F8-4C52-91A1-3B0CE0DF59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3C0C-3590-4DD0-9D03-E7ACFD6F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991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0E3D-4370-4880-AD84-F9C1E7DA5DF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256-358A-4186-A914-DF4AD072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3981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1" y="1676401"/>
            <a:ext cx="5636684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4801" y="4189413"/>
            <a:ext cx="5636684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422B-7514-4C50-9C1A-B2179A60C8C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26D9-D4CA-4396-B6B3-B429534A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211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4487-BDA5-4A0C-86D9-5FA07C69D4D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0EC4-1DAB-435B-BDAC-A71D68503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6976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7EA5-5FE8-4D81-B3A2-F5A2CD681B2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DA69-A61F-4EE9-8AF5-4497855B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321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EFD4-B1D9-4B7D-BE3A-8930B81321E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AE27-F60A-450B-8EBA-4D0EEC4A9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431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2DEC-EBED-4B94-8D45-E8BBEFF7F944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1012-F7E9-46E5-A46E-F3BC19C3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01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32BB-005A-48D5-82A0-C6F04EA92A7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4EB4-F97B-4B6D-99C6-390694C2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14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40BE3D-CA9F-4AED-B63E-F31B6FF8F6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756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9051-A565-4FED-9A5E-89E6FEDA806B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33409-54BD-4A2C-A5EB-23DE4051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2062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5C18-B479-4C1A-86C3-11DC1065FF20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F035-4ED4-44BA-A2A9-97E514EFC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8348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A35B-3643-4F0A-9530-375D3DC319CF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5275-B0A0-4059-8A6B-A2EE6DED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8171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355F-7386-4DA1-AD91-8F53593604F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BD40-F865-477F-9D1F-815C14A8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1164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FDE9-277B-471F-82F5-A34C94A4C3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95AF-5A05-4B4D-ADB1-E8B1811C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786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15401" y="-290513"/>
            <a:ext cx="2868084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-290513"/>
            <a:ext cx="840740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333B-97AD-4400-B5C8-B5F4CC348271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13A8-45BB-41C4-8B53-01556C1C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2173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F0F7-52F8-4C52-91A1-3B0CE0DF59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3C0C-3590-4DD0-9D03-E7ACFD6F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353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0E3D-4370-4880-AD84-F9C1E7DA5DF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256-358A-4186-A914-DF4AD072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707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1" y="1676401"/>
            <a:ext cx="5636684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4801" y="4189413"/>
            <a:ext cx="5636684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422B-7514-4C50-9C1A-B2179A60C8C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26D9-D4CA-4396-B6B3-B429534A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751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4487-BDA5-4A0C-86D9-5FA07C69D4D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0EC4-1DAB-435B-BDAC-A71D68503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332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CDDE0D-4494-4B97-962E-B2EEF2390A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191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7EA5-5FE8-4D81-B3A2-F5A2CD681B2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DA69-A61F-4EE9-8AF5-4497855B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5107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EFD4-B1D9-4B7D-BE3A-8930B81321E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AE27-F60A-450B-8EBA-4D0EEC4A9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5753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2DEC-EBED-4B94-8D45-E8BBEFF7F944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1012-F7E9-46E5-A46E-F3BC19C3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8291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32BB-005A-48D5-82A0-C6F04EA92A7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4EB4-F97B-4B6D-99C6-390694C2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9531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9051-A565-4FED-9A5E-89E6FEDA806B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33409-54BD-4A2C-A5EB-23DE4051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6360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5C18-B479-4C1A-86C3-11DC1065FF20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F035-4ED4-44BA-A2A9-97E514EFC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878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A35B-3643-4F0A-9530-375D3DC319CF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5275-B0A0-4059-8A6B-A2EE6DED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0507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355F-7386-4DA1-AD91-8F53593604F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BD40-F865-477F-9D1F-815C14A8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9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FDE9-277B-471F-82F5-A34C94A4C3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95AF-5A05-4B4D-ADB1-E8B1811C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578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15401" y="-290513"/>
            <a:ext cx="2868084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-290513"/>
            <a:ext cx="840740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333B-97AD-4400-B5C8-B5F4CC348271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13A8-45BB-41C4-8B53-01556C1C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723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BCCCE5-39B9-4E45-A253-0D00627CA7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816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F0F7-52F8-4C52-91A1-3B0CE0DF59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3C0C-3590-4DD0-9D03-E7ACFD6F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8031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0E3D-4370-4880-AD84-F9C1E7DA5DF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256-358A-4186-A914-DF4AD072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55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1" y="1676401"/>
            <a:ext cx="5636684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4801" y="4189413"/>
            <a:ext cx="5636684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422B-7514-4C50-9C1A-B2179A60C8C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26D9-D4CA-4396-B6B3-B429534A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382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4487-BDA5-4A0C-86D9-5FA07C69D4D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0EC4-1DAB-435B-BDAC-A71D68503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0926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7EA5-5FE8-4D81-B3A2-F5A2CD681B2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DA69-A61F-4EE9-8AF5-4497855B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4857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EFD4-B1D9-4B7D-BE3A-8930B81321E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AE27-F60A-450B-8EBA-4D0EEC4A9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4891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2DEC-EBED-4B94-8D45-E8BBEFF7F944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1012-F7E9-46E5-A46E-F3BC19C3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007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32BB-005A-48D5-82A0-C6F04EA92A7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4EB4-F97B-4B6D-99C6-390694C2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2664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9051-A565-4FED-9A5E-89E6FEDA806B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33409-54BD-4A2C-A5EB-23DE4051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344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5C18-B479-4C1A-86C3-11DC1065FF20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F035-4ED4-44BA-A2A9-97E514EFC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77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53B9F4-1365-4BF5-8B2A-DBB148C062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733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A35B-3643-4F0A-9530-375D3DC319CF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5275-B0A0-4059-8A6B-A2EE6DED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3005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355F-7386-4DA1-AD91-8F53593604F9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BD40-F865-477F-9D1F-815C14A8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7332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FDE9-277B-471F-82F5-A34C94A4C3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95AF-5A05-4B4D-ADB1-E8B1811C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4395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15401" y="-290513"/>
            <a:ext cx="2868084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-290513"/>
            <a:ext cx="840740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333B-97AD-4400-B5C8-B5F4CC348271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13A8-45BB-41C4-8B53-01556C1C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7185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F0F7-52F8-4C52-91A1-3B0CE0DF595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3C0C-3590-4DD0-9D03-E7ACFD6F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9159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1" y="1676401"/>
            <a:ext cx="5636684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684" y="1676401"/>
            <a:ext cx="56388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0E3D-4370-4880-AD84-F9C1E7DA5DF5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256-358A-4186-A914-DF4AD072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425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28801" y="-290513"/>
            <a:ext cx="9954684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1" y="1676401"/>
            <a:ext cx="5636684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4684" y="1676401"/>
            <a:ext cx="56388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4801" y="4189413"/>
            <a:ext cx="5636684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4684" y="4189413"/>
            <a:ext cx="56388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422B-7514-4C50-9C1A-B2179A60C8CC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26D9-D4CA-4396-B6B3-B429534A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462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43BA3-321F-44A4-B1F1-E977D074DBD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A1420-88C2-44C1-A0FE-D8ECEF3FE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0773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ED1E4-38D9-4F1B-8BBD-C66C2F1D26E1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CE52-A06C-4F64-8E6F-81A08BA98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6886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DBE2E-5FF6-4ADD-8ED5-69152C3D6FB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E2D1-0093-4974-A501-956041969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414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3668713"/>
            <a:ext cx="11478684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77D7C58-4DFB-4456-8C57-513A1D00EC44}" type="slidenum">
              <a:rPr lang="ru-RU" altLang="ru-RU" smtClean="0">
                <a:latin typeface="Times New Roman" panose="02020603050405020304" pitchFamily="18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4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98462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D857C0-842E-432B-926F-4E55599DDF3A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175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D857C0-842E-432B-926F-4E55599DDF3A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352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D857C0-842E-432B-926F-4E55599DDF3A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98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1" y="-290513"/>
            <a:ext cx="9954684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676401"/>
            <a:ext cx="11478684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16185A-B025-41DD-8F26-5F47CF67B196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516960-3519-473E-B065-32D85D2C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5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1" y="-290513"/>
            <a:ext cx="9954684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676401"/>
            <a:ext cx="11478684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16185A-B025-41DD-8F26-5F47CF67B196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516960-3519-473E-B065-32D85D2C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6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1" y="-290513"/>
            <a:ext cx="9954684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676401"/>
            <a:ext cx="11478684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16185A-B025-41DD-8F26-5F47CF67B196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516960-3519-473E-B065-32D85D2C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1" y="-290513"/>
            <a:ext cx="9954684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676401"/>
            <a:ext cx="11478684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16185A-B025-41DD-8F26-5F47CF67B196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516960-3519-473E-B065-32D85D2C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9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1" y="-290513"/>
            <a:ext cx="9954684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676401"/>
            <a:ext cx="11478684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16185A-B025-41DD-8F26-5F47CF67B196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516960-3519-473E-B065-32D85D2C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1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1" y="-290513"/>
            <a:ext cx="9954684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676401"/>
            <a:ext cx="11478684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16185A-B025-41DD-8F26-5F47CF67B196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516960-3519-473E-B065-32D85D2C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28801" y="-290513"/>
            <a:ext cx="9954684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676401"/>
            <a:ext cx="11478684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83FC27-DD7F-4AA1-950E-7AAC561CAFEA}" type="datetime1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2CA5FA-0985-4622-B81F-225D0DB9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2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D857C0-842E-432B-926F-4E55599DDF3A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89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232705" y="327898"/>
            <a:ext cx="5327650" cy="1190625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600" dirty="0">
                <a:solidFill>
                  <a:srgbClr val="000066"/>
                </a:solidFill>
                <a:latin typeface="Times New Roman" panose="02020603050405020304" pitchFamily="18" charset="0"/>
              </a:rPr>
              <a:t>Система подготовки </a:t>
            </a:r>
            <a:br>
              <a:rPr lang="ru-RU" altLang="ru-RU" sz="3600" dirty="0">
                <a:solidFill>
                  <a:srgbClr val="000066"/>
                </a:solidFill>
                <a:latin typeface="Times New Roman" panose="02020603050405020304" pitchFamily="18" charset="0"/>
              </a:rPr>
            </a:br>
            <a:r>
              <a:rPr lang="ru-RU" altLang="ru-RU" sz="3600" dirty="0">
                <a:solidFill>
                  <a:srgbClr val="000066"/>
                </a:solidFill>
                <a:latin typeface="Times New Roman" panose="02020603050405020304" pitchFamily="18" charset="0"/>
              </a:rPr>
              <a:t>к ЕГЭ по математике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24755" y="3860801"/>
            <a:ext cx="5435600" cy="131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600" b="1" dirty="0"/>
              <a:t>Решение задач на смеси, </a:t>
            </a:r>
          </a:p>
          <a:p>
            <a:pPr algn="ctr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600" b="1" dirty="0"/>
              <a:t>растворы и сплавы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860801"/>
            <a:ext cx="2005012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49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336564" y="808039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	0,6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10 + 0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ru-RU" altLang="ru-RU" sz="3600" dirty="0">
                <a:solidFill>
                  <a:srgbClr val="FFFFFF"/>
                </a:solidFill>
              </a:rPr>
              <a:t>х = 0,4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( х + 10)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336564" y="1812377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</a:t>
            </a:r>
            <a:r>
              <a:rPr lang="ru-RU" altLang="ru-RU" sz="3600" dirty="0" smtClean="0">
                <a:solidFill>
                  <a:srgbClr val="FFFFFF"/>
                </a:solidFill>
              </a:rPr>
              <a:t>6  </a:t>
            </a:r>
            <a:r>
              <a:rPr lang="ru-RU" altLang="ru-RU" sz="3600" dirty="0">
                <a:solidFill>
                  <a:srgbClr val="FFFFFF"/>
                </a:solidFill>
              </a:rPr>
              <a:t>= </a:t>
            </a:r>
            <a:r>
              <a:rPr lang="ru-RU" altLang="ru-RU" sz="3600" dirty="0" smtClean="0">
                <a:solidFill>
                  <a:srgbClr val="FFFFFF"/>
                </a:solidFill>
              </a:rPr>
              <a:t>0,4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х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+ 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336564" y="2816715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2 </a:t>
            </a:r>
            <a:r>
              <a:rPr lang="ru-RU" altLang="ru-RU" sz="3600" dirty="0">
                <a:solidFill>
                  <a:srgbClr val="FFFFFF"/>
                </a:solidFill>
              </a:rPr>
              <a:t>= </a:t>
            </a:r>
            <a:r>
              <a:rPr lang="ru-RU" altLang="ru-RU" sz="3600" dirty="0" smtClean="0">
                <a:solidFill>
                  <a:srgbClr val="FFFFFF"/>
                </a:solidFill>
              </a:rPr>
              <a:t>0,4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х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336564" y="3983406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х </a:t>
            </a:r>
            <a:r>
              <a:rPr lang="ru-RU" altLang="ru-RU" sz="3600" dirty="0">
                <a:solidFill>
                  <a:srgbClr val="FFFFFF"/>
                </a:solidFill>
              </a:rPr>
              <a:t>=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336564" y="5171649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Ответ : 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5 литров воды.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build="p" animBg="1"/>
      <p:bldP spid="19" grpId="0" build="p" animBg="1"/>
      <p:bldP spid="20" grpId="0" build="p" animBg="1"/>
      <p:bldP spid="22" grpId="0" build="p" animBg="1"/>
      <p:bldP spid="2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05" y="788276"/>
            <a:ext cx="1390008" cy="1583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96" y="1050800"/>
            <a:ext cx="1390008" cy="13879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05" y="1235074"/>
            <a:ext cx="1390008" cy="1164437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11498" y="1353590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895388" y="1353590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04270" y="1561280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20%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358134" y="1569471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40%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904270" y="638574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х кг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083496" y="459455"/>
            <a:ext cx="165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(х + 3) кг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765959" y="196933"/>
            <a:ext cx="1960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(х+х+3)кг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90903" y="4008451"/>
            <a:ext cx="106101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FFFF"/>
                </a:solidFill>
              </a:rPr>
              <a:t>Первый </a:t>
            </a:r>
            <a:r>
              <a:rPr lang="ru-RU" altLang="ru-RU" sz="2800" dirty="0">
                <a:solidFill>
                  <a:srgbClr val="FFFFFF"/>
                </a:solidFill>
              </a:rPr>
              <a:t>раствор содержит 20% кислоты, второй – 40%. Масса второго раствора больше массы первого на 3 кг. Из этих двух растворов получили третий с концентрацией – </a:t>
            </a:r>
            <a:r>
              <a:rPr lang="ru-RU" altLang="ru-RU" sz="2800" dirty="0" smtClean="0">
                <a:solidFill>
                  <a:srgbClr val="FFFFFF"/>
                </a:solidFill>
              </a:rPr>
              <a:t>35%. Найдите </a:t>
            </a:r>
            <a:r>
              <a:rPr lang="ru-RU" altLang="ru-RU" sz="2800" dirty="0">
                <a:solidFill>
                  <a:srgbClr val="FFFFFF"/>
                </a:solidFill>
              </a:rPr>
              <a:t>массу третьего раствора.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8071966" y="1421688"/>
            <a:ext cx="1081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35%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991197" y="3114376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0,2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х</a:t>
            </a:r>
            <a:r>
              <a:rPr lang="ru-RU" altLang="ru-RU" sz="3600" dirty="0" smtClean="0">
                <a:solidFill>
                  <a:srgbClr val="FFFFFF"/>
                </a:solidFill>
              </a:rPr>
              <a:t>   +    0,4(х </a:t>
            </a:r>
            <a:r>
              <a:rPr lang="ru-RU" altLang="ru-RU" sz="3600" dirty="0">
                <a:solidFill>
                  <a:srgbClr val="FFFFFF"/>
                </a:solidFill>
              </a:rPr>
              <a:t>+ 3</a:t>
            </a:r>
            <a:r>
              <a:rPr lang="ru-RU" altLang="ru-RU" sz="3600" dirty="0" smtClean="0">
                <a:solidFill>
                  <a:srgbClr val="FFFFFF"/>
                </a:solidFill>
              </a:rPr>
              <a:t>)  =  0,35(2х+3</a:t>
            </a:r>
            <a:r>
              <a:rPr lang="ru-RU" altLang="ru-RU" sz="3600" dirty="0">
                <a:solidFill>
                  <a:srgbClr val="FFFFFF"/>
                </a:solidFill>
              </a:rPr>
              <a:t>)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575" y="2288874"/>
            <a:ext cx="1408298" cy="963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00" y="2350655"/>
            <a:ext cx="2398892" cy="842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034" y="2328843"/>
            <a:ext cx="2416487" cy="8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4" grpId="0"/>
      <p:bldP spid="1537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379426" y="856643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	</a:t>
            </a:r>
            <a:r>
              <a:rPr lang="ru-RU" altLang="ru-RU" sz="3600" dirty="0" smtClean="0">
                <a:solidFill>
                  <a:srgbClr val="FFFFFF"/>
                </a:solidFill>
              </a:rPr>
              <a:t>0,2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х</a:t>
            </a:r>
            <a:r>
              <a:rPr lang="ru-RU" altLang="ru-RU" sz="3600" dirty="0" smtClean="0">
                <a:solidFill>
                  <a:srgbClr val="FFFFFF"/>
                </a:solidFill>
              </a:rPr>
              <a:t> </a:t>
            </a:r>
            <a:r>
              <a:rPr lang="ru-RU" altLang="ru-RU" sz="3600" dirty="0">
                <a:solidFill>
                  <a:srgbClr val="FFFFFF"/>
                </a:solidFill>
              </a:rPr>
              <a:t>+ </a:t>
            </a:r>
            <a:r>
              <a:rPr lang="ru-RU" altLang="ru-RU" sz="3600" dirty="0" smtClean="0">
                <a:solidFill>
                  <a:srgbClr val="FFFFFF"/>
                </a:solidFill>
              </a:rPr>
              <a:t>0,4х </a:t>
            </a:r>
            <a:r>
              <a:rPr lang="ru-RU" altLang="ru-RU" sz="3600" dirty="0">
                <a:solidFill>
                  <a:srgbClr val="FFFFFF"/>
                </a:solidFill>
              </a:rPr>
              <a:t>+ </a:t>
            </a:r>
            <a:r>
              <a:rPr lang="ru-RU" altLang="ru-RU" sz="3600" dirty="0" smtClean="0">
                <a:solidFill>
                  <a:srgbClr val="FFFFFF"/>
                </a:solidFill>
              </a:rPr>
              <a:t>1,2= 0,7х+1,05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379426" y="1662515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	</a:t>
            </a:r>
            <a:r>
              <a:rPr lang="ru-RU" altLang="ru-RU" sz="3600" dirty="0" smtClean="0">
                <a:solidFill>
                  <a:srgbClr val="FFFFFF"/>
                </a:solidFill>
              </a:rPr>
              <a:t> 0,6х </a:t>
            </a:r>
            <a:r>
              <a:rPr lang="ru-RU" altLang="ru-RU" sz="3600" dirty="0">
                <a:solidFill>
                  <a:srgbClr val="FFFFFF"/>
                </a:solidFill>
              </a:rPr>
              <a:t>+ </a:t>
            </a:r>
            <a:r>
              <a:rPr lang="ru-RU" altLang="ru-RU" sz="3600" dirty="0" smtClean="0">
                <a:solidFill>
                  <a:srgbClr val="FFFFFF"/>
                </a:solidFill>
              </a:rPr>
              <a:t>1,2= 0,7х+1,05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379427" y="2477569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	</a:t>
            </a:r>
            <a:r>
              <a:rPr lang="ru-RU" altLang="ru-RU" sz="3600" dirty="0" smtClean="0">
                <a:solidFill>
                  <a:srgbClr val="FFFFFF"/>
                </a:solidFill>
              </a:rPr>
              <a:t> 0,6х - 0,7х= 1,05-1,2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26" y="-22132"/>
            <a:ext cx="8961897" cy="1012024"/>
          </a:xfrm>
          <a:prstGeom prst="rect">
            <a:avLst/>
          </a:prstGeom>
        </p:spPr>
      </p:pic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376710" y="3292623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-0,1х=-0,15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1376710" y="4130569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х=1,5(кг) - первый раствор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376708" y="4974235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2∙1,5+3=6(кг) – третий 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376709" y="5766397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lvl="0" indent="0" algn="ctr" fontAlgn="base">
              <a:spcBef>
                <a:spcPts val="0"/>
              </a:spcBef>
              <a:spcAft>
                <a:spcPct val="0"/>
              </a:spcAft>
              <a:buClr>
                <a:srgbClr val="99FF99"/>
              </a:buClr>
              <a:buSzTx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  <a:effectLst/>
                <a:latin typeface="Arial"/>
              </a:rPr>
              <a:t>Ответ : 6 кг третий раствор</a:t>
            </a:r>
            <a:endParaRPr lang="ru-RU" altLang="ru-RU" sz="3600" dirty="0">
              <a:solidFill>
                <a:srgbClr val="FFFFFF"/>
              </a:solidFill>
              <a:effectLst/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build="p" animBg="1"/>
      <p:bldP spid="25" grpId="0" build="p" animBg="1"/>
      <p:bldP spid="26" grpId="0" build="p" animBg="1"/>
      <p:bldP spid="29" grpId="0" build="p" animBg="1"/>
      <p:bldP spid="30" grpId="0" build="p" animBg="1"/>
      <p:bldP spid="36" grpId="0" build="p" animBg="1"/>
      <p:bldP spid="3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85" y="1187023"/>
            <a:ext cx="1390008" cy="116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803" y="1207181"/>
            <a:ext cx="1390008" cy="11644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05" y="1198958"/>
            <a:ext cx="1390008" cy="1164437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295775" y="1557338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16725" y="1577975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933702" y="1561171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10%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47494" y="1561171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30%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933702" y="614943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>
                <a:solidFill>
                  <a:srgbClr val="FFFF00"/>
                </a:solidFill>
              </a:rPr>
              <a:t>х кг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014913" y="615836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(200-х) кг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075668" y="553701"/>
            <a:ext cx="196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200 кг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277007" y="3928888"/>
            <a:ext cx="96484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FFFF"/>
                </a:solidFill>
              </a:rPr>
              <a:t>Имеются </a:t>
            </a:r>
            <a:r>
              <a:rPr lang="ru-RU" altLang="ru-RU" sz="2800" dirty="0">
                <a:solidFill>
                  <a:srgbClr val="FFFFFF"/>
                </a:solidFill>
              </a:rPr>
              <a:t>два раствора. Первый содержит 10% вещества, второй – 30%. Их смешали и получили 25-процентный раствор массой 200 кг. На сколько масса первого сплава меньше массы второго?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211344" y="1592920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25%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333499" y="3118628"/>
            <a:ext cx="8964613" cy="810260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	0,1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х</a:t>
            </a:r>
            <a:r>
              <a:rPr lang="ru-RU" altLang="ru-RU" sz="3600" dirty="0">
                <a:solidFill>
                  <a:srgbClr val="FFFFFF"/>
                </a:solidFill>
              </a:rPr>
              <a:t> </a:t>
            </a:r>
            <a:r>
              <a:rPr lang="ru-RU" altLang="ru-RU" sz="3600" dirty="0" smtClean="0">
                <a:solidFill>
                  <a:srgbClr val="FFFFFF"/>
                </a:solidFill>
              </a:rPr>
              <a:t>  +   0,3(200 </a:t>
            </a:r>
            <a:r>
              <a:rPr lang="ru-RU" altLang="ru-RU" sz="3600" dirty="0">
                <a:solidFill>
                  <a:srgbClr val="FFFFFF"/>
                </a:solidFill>
              </a:rPr>
              <a:t>- х) </a:t>
            </a:r>
            <a:r>
              <a:rPr lang="ru-RU" altLang="ru-RU" sz="3600" dirty="0" smtClean="0">
                <a:solidFill>
                  <a:srgbClr val="FFFFFF"/>
                </a:solidFill>
              </a:rPr>
              <a:t> =  </a:t>
            </a:r>
            <a:r>
              <a:rPr lang="ru-RU" altLang="ru-RU" sz="3600" dirty="0">
                <a:solidFill>
                  <a:srgbClr val="FFFFFF"/>
                </a:solidFill>
              </a:rPr>
              <a:t>0,25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200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715" y="2277423"/>
            <a:ext cx="1408298" cy="963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611" y="2291235"/>
            <a:ext cx="3011685" cy="963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625" y="2277423"/>
            <a:ext cx="258492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8" grpId="0"/>
      <p:bldP spid="163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507051" y="4866396"/>
            <a:ext cx="8964613" cy="1918083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х +у = 200</a:t>
            </a:r>
            <a:r>
              <a:rPr lang="ru-RU" altLang="ru-RU" sz="3600" dirty="0">
                <a:solidFill>
                  <a:srgbClr val="FFFFFF"/>
                </a:solidFill>
              </a:rPr>
              <a:t>		</a:t>
            </a:r>
            <a:endParaRPr lang="ru-RU" altLang="ru-RU" sz="3600" dirty="0" smtClean="0">
              <a:solidFill>
                <a:srgbClr val="FFFFFF"/>
              </a:solidFill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0,1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х</a:t>
            </a:r>
            <a:r>
              <a:rPr lang="ru-RU" altLang="ru-RU" sz="3600" dirty="0" smtClean="0">
                <a:solidFill>
                  <a:srgbClr val="FFFFFF"/>
                </a:solidFill>
              </a:rPr>
              <a:t> </a:t>
            </a:r>
            <a:r>
              <a:rPr lang="ru-RU" altLang="ru-RU" sz="3600" dirty="0">
                <a:solidFill>
                  <a:srgbClr val="FFFFFF"/>
                </a:solidFill>
              </a:rPr>
              <a:t>+ </a:t>
            </a:r>
            <a:r>
              <a:rPr lang="ru-RU" altLang="ru-RU" sz="3600" dirty="0" smtClean="0">
                <a:solidFill>
                  <a:srgbClr val="FFFFFF"/>
                </a:solidFill>
              </a:rPr>
              <a:t>0,3 у = </a:t>
            </a:r>
            <a:r>
              <a:rPr lang="ru-RU" altLang="ru-RU" sz="3600" dirty="0">
                <a:solidFill>
                  <a:srgbClr val="FFFFFF"/>
                </a:solidFill>
              </a:rPr>
              <a:t>0,25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200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85" y="1187023"/>
            <a:ext cx="1390008" cy="116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803" y="1207181"/>
            <a:ext cx="1390008" cy="11644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05" y="1198958"/>
            <a:ext cx="1390008" cy="1164437"/>
          </a:xfrm>
          <a:prstGeom prst="rect">
            <a:avLst/>
          </a:prstGeom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295775" y="1557338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16725" y="1577975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933702" y="1561171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10%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47494" y="1561171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30%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933702" y="614943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>
                <a:solidFill>
                  <a:srgbClr val="FFFF00"/>
                </a:solidFill>
              </a:rPr>
              <a:t>х кг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014913" y="615836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 </a:t>
            </a:r>
            <a:r>
              <a:rPr lang="ru-RU" altLang="ru-RU" sz="2800" dirty="0" smtClean="0">
                <a:solidFill>
                  <a:srgbClr val="FFFF00"/>
                </a:solidFill>
              </a:rPr>
              <a:t>   у  кг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075668" y="553701"/>
            <a:ext cx="196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200 кг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662688" y="2993651"/>
            <a:ext cx="9080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FFFF"/>
                </a:solidFill>
              </a:rPr>
              <a:t>Имеются </a:t>
            </a:r>
            <a:r>
              <a:rPr lang="ru-RU" altLang="ru-RU" sz="2800" dirty="0">
                <a:solidFill>
                  <a:srgbClr val="FFFFFF"/>
                </a:solidFill>
              </a:rPr>
              <a:t>два раствора. Первый содержит 10% вещества, второй – 30%. Их смешали и получили 25-процентный раствор массой 200 кг. На сколько масса первого сплава меньше массы второго?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211344" y="1592920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25%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299" y="2276225"/>
            <a:ext cx="1211714" cy="828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451" y="2390490"/>
            <a:ext cx="1707275" cy="6362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375" y="5025854"/>
            <a:ext cx="482206" cy="1105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749" y="2269365"/>
            <a:ext cx="133780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build="p" animBg="1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576399" y="5313376"/>
            <a:ext cx="8964613" cy="1355834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             х = 50</a:t>
            </a:r>
            <a:r>
              <a:rPr lang="ru-RU" altLang="ru-RU" sz="3600" dirty="0">
                <a:solidFill>
                  <a:srgbClr val="FFFFFF"/>
                </a:solidFill>
              </a:rPr>
              <a:t>		</a:t>
            </a:r>
            <a:endParaRPr lang="ru-RU" altLang="ru-RU" sz="3600" dirty="0" smtClean="0">
              <a:solidFill>
                <a:srgbClr val="FFFFFF"/>
              </a:solidFill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у = 150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76399" y="3880038"/>
            <a:ext cx="8964613" cy="1355834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             х = 200-</a:t>
            </a:r>
            <a:r>
              <a:rPr lang="en-US" altLang="ru-RU" sz="3600" dirty="0" smtClean="0">
                <a:solidFill>
                  <a:srgbClr val="FFFFFF"/>
                </a:solidFill>
              </a:rPr>
              <a:t>y</a:t>
            </a:r>
            <a:r>
              <a:rPr lang="ru-RU" altLang="ru-RU" sz="3600" dirty="0">
                <a:solidFill>
                  <a:srgbClr val="FFFFFF"/>
                </a:solidFill>
              </a:rPr>
              <a:t>		</a:t>
            </a:r>
            <a:endParaRPr lang="ru-RU" altLang="ru-RU" sz="3600" dirty="0" smtClean="0">
              <a:solidFill>
                <a:srgbClr val="FFFFFF"/>
              </a:solidFill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0,2у = 30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576400" y="2558634"/>
            <a:ext cx="8964613" cy="1243900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             х = 200-</a:t>
            </a:r>
            <a:r>
              <a:rPr lang="en-US" altLang="ru-RU" sz="3600" dirty="0" smtClean="0">
                <a:solidFill>
                  <a:srgbClr val="FFFFFF"/>
                </a:solidFill>
              </a:rPr>
              <a:t>y</a:t>
            </a:r>
            <a:r>
              <a:rPr lang="ru-RU" altLang="ru-RU" sz="3600" dirty="0">
                <a:solidFill>
                  <a:srgbClr val="FFFFFF"/>
                </a:solidFill>
              </a:rPr>
              <a:t>		</a:t>
            </a:r>
            <a:endParaRPr lang="ru-RU" altLang="ru-RU" sz="3600" dirty="0" smtClean="0">
              <a:solidFill>
                <a:srgbClr val="FFFFFF"/>
              </a:solidFill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20 - 0,1у+0,3у = 50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99" y="-79432"/>
            <a:ext cx="8967993" cy="1509796"/>
          </a:xfrm>
          <a:prstGeom prst="rect">
            <a:avLst/>
          </a:prstGeom>
        </p:spPr>
      </p:pic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576400" y="1243160"/>
            <a:ext cx="8964613" cy="1266464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     х = 200-у </a:t>
            </a:r>
            <a:r>
              <a:rPr lang="ru-RU" altLang="ru-RU" sz="3600" dirty="0">
                <a:solidFill>
                  <a:srgbClr val="FFFFFF"/>
                </a:solidFill>
              </a:rPr>
              <a:t>		</a:t>
            </a: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0,1(200-у)</a:t>
            </a:r>
            <a:r>
              <a:rPr lang="ru-RU" altLang="ru-RU" sz="3600" dirty="0" smtClean="0">
                <a:solidFill>
                  <a:srgbClr val="FFFFFF"/>
                </a:solidFill>
              </a:rPr>
              <a:t>+ 0,3 у = 50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596" y="136443"/>
            <a:ext cx="408354" cy="1145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931" y="1298026"/>
            <a:ext cx="457240" cy="1202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950" y="2590936"/>
            <a:ext cx="457240" cy="11153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899" y="3915977"/>
            <a:ext cx="506801" cy="136562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300" y="5376930"/>
            <a:ext cx="425024" cy="12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 animBg="1"/>
      <p:bldP spid="39" grpId="0" build="p" animBg="1"/>
      <p:bldP spid="25" grpId="0" build="p" animBg="1"/>
      <p:bldP spid="16399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432" y="682436"/>
            <a:ext cx="1857657" cy="18345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147" y="1286264"/>
            <a:ext cx="1390008" cy="116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37" y="1305321"/>
            <a:ext cx="1390008" cy="1164437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95775" y="1557338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16725" y="1577975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59721" y="1666874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15%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334322" y="1655274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19%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14554" y="682436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а кг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322" y="674092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а кг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815092" y="201345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а + а =2а кг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392561" y="3888167"/>
            <a:ext cx="96905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FFFF"/>
                </a:solidFill>
              </a:rPr>
              <a:t>Смешали </a:t>
            </a:r>
            <a:r>
              <a:rPr lang="ru-RU" altLang="ru-RU" sz="2800" dirty="0">
                <a:solidFill>
                  <a:srgbClr val="FFFFFF"/>
                </a:solidFill>
              </a:rPr>
              <a:t>некоторое количество 15-процентного раствора некоторого вещества с таким же количеством 19-процентного вещества. Сколько процентов составляет концентрация получившегося раствора?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390561" y="1284075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х%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392560" y="2717990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    0,15а   +    0,19а    =   0,01х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∙2а</a:t>
            </a:r>
          </a:p>
        </p:txBody>
      </p:sp>
    </p:spTree>
    <p:extLst>
      <p:ext uri="{BB962C8B-B14F-4D97-AF65-F5344CB8AC3E}">
        <p14:creationId xmlns:p14="http://schemas.microsoft.com/office/powerpoint/2010/main" val="6782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4" grpId="0"/>
      <p:bldP spid="923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613694" y="447756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    0,15а   +    0,19а    =   0,01х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∙2а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613694" y="1600201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       0,34а    =   0,02х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∙а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613694" y="2752646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0,02х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∙а </a:t>
            </a:r>
            <a:r>
              <a:rPr lang="ru-RU" altLang="ru-RU" sz="3600" dirty="0" smtClean="0">
                <a:solidFill>
                  <a:srgbClr val="FFFFFF"/>
                </a:solidFill>
              </a:rPr>
              <a:t>= 0,34а 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613694" y="3863182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х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rgbClr val="FFFFFF"/>
                </a:solidFill>
              </a:rPr>
              <a:t>= 17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613694" y="5015627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Ответ :17 %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 build="p" animBg="1"/>
      <p:bldP spid="16" grpId="0" build="p" animBg="1"/>
      <p:bldP spid="17" grpId="0" build="p" animBg="1"/>
      <p:bldP spid="18" grpId="0" build="p" animBg="1"/>
      <p:bldP spid="1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305" y="661990"/>
            <a:ext cx="1390008" cy="15824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7" y="1484314"/>
            <a:ext cx="1390008" cy="818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147" y="1173551"/>
            <a:ext cx="1390008" cy="1164437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295775" y="1557338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16725" y="1577975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925762" y="1484314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30%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43127" y="1633828"/>
            <a:ext cx="1223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х%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901630" y="661989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20 кг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140326" y="969364"/>
            <a:ext cx="108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10 кг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727950" y="121447"/>
            <a:ext cx="1200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30 кг 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649412" y="4010626"/>
            <a:ext cx="9244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FFFF"/>
                </a:solidFill>
              </a:rPr>
              <a:t>К </a:t>
            </a:r>
            <a:r>
              <a:rPr lang="ru-RU" altLang="ru-RU" sz="2800" dirty="0">
                <a:solidFill>
                  <a:srgbClr val="FFFFFF"/>
                </a:solidFill>
              </a:rPr>
              <a:t>20 килограммам 30-процентного раствора кислоты добавили 10 кг другого раствора этой же кислоты и получили новый раствор с концентрацией – 35%. Найдите концентрацию второго раствора.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925221" y="1181101"/>
            <a:ext cx="1081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35%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198563" y="3178550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	0,3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20 + 0,01х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10</a:t>
            </a:r>
            <a:r>
              <a:rPr lang="ru-RU" altLang="ru-RU" sz="3600" dirty="0">
                <a:solidFill>
                  <a:srgbClr val="FFFFFF"/>
                </a:solidFill>
              </a:rPr>
              <a:t> = 0,35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30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69" y="2301047"/>
            <a:ext cx="1413986" cy="608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570" y="2248410"/>
            <a:ext cx="1812598" cy="681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142" y="2230652"/>
            <a:ext cx="1885162" cy="7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5" grpId="0"/>
      <p:bldP spid="14346" grpId="0"/>
      <p:bldP spid="14347" grpId="0"/>
      <p:bldP spid="14348" grpId="0"/>
      <p:bldP spid="14350" grpId="0"/>
      <p:bldP spid="1435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471221" y="442120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	0,3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20 + 0,01х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10</a:t>
            </a:r>
            <a:r>
              <a:rPr lang="ru-RU" altLang="ru-RU" sz="3600" dirty="0">
                <a:solidFill>
                  <a:srgbClr val="FFFFFF"/>
                </a:solidFill>
              </a:rPr>
              <a:t> = 0,35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30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471221" y="1398561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6+ 0,1х =10,5 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471221" y="2355002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</a:t>
            </a:r>
            <a:r>
              <a:rPr lang="ru-RU" altLang="ru-RU" sz="3600" dirty="0" smtClean="0">
                <a:solidFill>
                  <a:srgbClr val="FFFFFF"/>
                </a:solidFill>
              </a:rPr>
              <a:t> 0,1х =4,5 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471221" y="3311443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</a:t>
            </a:r>
            <a:r>
              <a:rPr lang="ru-RU" altLang="ru-RU" sz="3600" dirty="0" smtClean="0">
                <a:solidFill>
                  <a:srgbClr val="FFFFFF"/>
                </a:solidFill>
              </a:rPr>
              <a:t> х =45 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471221" y="4267884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Ответ : концентрация 45% 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build="p" animBg="1"/>
      <p:bldP spid="18" grpId="0" build="p" animBg="1"/>
      <p:bldP spid="19" grpId="0" build="p" animBg="1"/>
      <p:bldP spid="20" grpId="0" build="p" animBg="1"/>
      <p:bldP spid="2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>
                <a:solidFill>
                  <a:schemeClr val="bg1"/>
                </a:solidFill>
                <a:latin typeface="Comic Sans MS" pitchFamily="66" charset="0"/>
              </a:rPr>
              <a:t>Компоненты задач на смеси и сплавы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64D4F35-0D79-4AC6-BF8D-9EB9C6A7A97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4186768" y="1766094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Раствор (сплав, смесь)</a:t>
            </a:r>
          </a:p>
        </p:txBody>
      </p:sp>
      <p:cxnSp>
        <p:nvCxnSpPr>
          <p:cNvPr id="1032" name="Прямая со стрелкой 5"/>
          <p:cNvCxnSpPr>
            <a:cxnSpLocks noChangeShapeType="1"/>
          </p:cNvCxnSpPr>
          <p:nvPr/>
        </p:nvCxnSpPr>
        <p:spPr bwMode="auto">
          <a:xfrm>
            <a:off x="6524625" y="2286000"/>
            <a:ext cx="1143000" cy="3571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3" name="Прямая со стрелкой 6"/>
          <p:cNvCxnSpPr>
            <a:cxnSpLocks noChangeShapeType="1"/>
          </p:cNvCxnSpPr>
          <p:nvPr/>
        </p:nvCxnSpPr>
        <p:spPr bwMode="auto">
          <a:xfrm rot="10800000" flipV="1">
            <a:off x="4238625" y="2286000"/>
            <a:ext cx="1009650" cy="4191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34" name="TextBox 8"/>
          <p:cNvSpPr txBox="1">
            <a:spLocks noChangeArrowheads="1"/>
          </p:cNvSpPr>
          <p:nvPr/>
        </p:nvSpPr>
        <p:spPr bwMode="auto">
          <a:xfrm>
            <a:off x="2595564" y="2786063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Comic Sans MS" pitchFamily="66" charset="0"/>
              </a:rPr>
              <a:t>Основное вещество</a:t>
            </a:r>
          </a:p>
        </p:txBody>
      </p:sp>
      <p:sp>
        <p:nvSpPr>
          <p:cNvPr id="1035" name="TextBox 9"/>
          <p:cNvSpPr txBox="1">
            <a:spLocks noChangeArrowheads="1"/>
          </p:cNvSpPr>
          <p:nvPr/>
        </p:nvSpPr>
        <p:spPr bwMode="auto">
          <a:xfrm>
            <a:off x="7096125" y="2714626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Comic Sans MS" pitchFamily="66" charset="0"/>
              </a:rPr>
              <a:t>примеси</a:t>
            </a:r>
          </a:p>
        </p:txBody>
      </p:sp>
      <p:sp>
        <p:nvSpPr>
          <p:cNvPr id="1036" name="TextBox 10"/>
          <p:cNvSpPr txBox="1">
            <a:spLocks noChangeArrowheads="1"/>
          </p:cNvSpPr>
          <p:nvPr/>
        </p:nvSpPr>
        <p:spPr bwMode="auto">
          <a:xfrm>
            <a:off x="3594101" y="3278566"/>
            <a:ext cx="6683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 - масса раствора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- масса </a:t>
            </a: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</a:rPr>
              <a:t>вещества (примеси) в растворе 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495086"/>
              </p:ext>
            </p:extLst>
          </p:nvPr>
        </p:nvGraphicFramePr>
        <p:xfrm>
          <a:off x="2952750" y="4208463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Формула" r:id="rId3" imgW="482400" imgH="393480" progId="Equation.3">
                  <p:embed/>
                </p:oleObj>
              </mc:Choice>
              <mc:Fallback>
                <p:oleObj name="Формула" r:id="rId3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4208463"/>
                        <a:ext cx="1143000" cy="863600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4452939" y="4214813"/>
            <a:ext cx="4714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Массовая </a:t>
            </a: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</a:rPr>
              <a:t>доля 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вещества (концентрация)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738814" y="5072064"/>
          <a:ext cx="5413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Формула" r:id="rId5" imgW="152280" imgH="139680" progId="Equation.3">
                  <p:embed/>
                </p:oleObj>
              </mc:Choice>
              <mc:Fallback>
                <p:oleObj name="Формула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5072064"/>
                        <a:ext cx="541337" cy="496887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8" name="Прямая со стрелкой 14"/>
          <p:cNvCxnSpPr>
            <a:cxnSpLocks noChangeShapeType="1"/>
          </p:cNvCxnSpPr>
          <p:nvPr/>
        </p:nvCxnSpPr>
        <p:spPr bwMode="auto">
          <a:xfrm rot="10800000" flipV="1">
            <a:off x="4667250" y="5429250"/>
            <a:ext cx="1009650" cy="4191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9" name="Прямая со стрелкой 15"/>
          <p:cNvCxnSpPr>
            <a:cxnSpLocks noChangeShapeType="1"/>
          </p:cNvCxnSpPr>
          <p:nvPr/>
        </p:nvCxnSpPr>
        <p:spPr bwMode="auto">
          <a:xfrm>
            <a:off x="6381750" y="5429250"/>
            <a:ext cx="1143000" cy="3571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40" name="TextBox 16"/>
          <p:cNvSpPr txBox="1">
            <a:spLocks noChangeArrowheads="1"/>
          </p:cNvSpPr>
          <p:nvPr/>
        </p:nvSpPr>
        <p:spPr bwMode="auto">
          <a:xfrm>
            <a:off x="2595564" y="5857876"/>
            <a:ext cx="292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В долях </a:t>
            </a: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6238876" y="5857876"/>
            <a:ext cx="4214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Comic Sans MS" pitchFamily="66" charset="0"/>
              </a:rPr>
              <a:t>В процентах </a:t>
            </a:r>
            <a:br>
              <a:rPr lang="ru-RU" sz="24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000000"/>
                </a:solidFill>
                <a:latin typeface="Comic Sans MS" pitchFamily="66" charset="0"/>
              </a:rPr>
              <a:t>(процентное содержание)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37872"/>
              </p:ext>
            </p:extLst>
          </p:nvPr>
        </p:nvGraphicFramePr>
        <p:xfrm>
          <a:off x="4060825" y="5819743"/>
          <a:ext cx="35718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Формула" r:id="rId7" imgW="228600" imgH="393480" progId="Equation.3">
                  <p:embed/>
                </p:oleObj>
              </mc:Choice>
              <mc:Fallback>
                <p:oleObj name="Формула" r:id="rId7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5819743"/>
                        <a:ext cx="357187" cy="61436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596313" y="5643564"/>
          <a:ext cx="10414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Формула" r:id="rId9" imgW="647640" imgH="393480" progId="Equation.3">
                  <p:embed/>
                </p:oleObj>
              </mc:Choice>
              <mc:Fallback>
                <p:oleObj name="Формула" r:id="rId9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313" y="5643564"/>
                        <a:ext cx="1041400" cy="6318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94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834" y="3081434"/>
            <a:ext cx="1390008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06" y="488949"/>
            <a:ext cx="1390008" cy="1164437"/>
          </a:xfrm>
          <a:prstGeom prst="rect">
            <a:avLst/>
          </a:prstGeom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387557" y="882068"/>
            <a:ext cx="1081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 20</a:t>
            </a:r>
            <a:r>
              <a:rPr lang="ru-RU" altLang="ru-RU" sz="2800" dirty="0">
                <a:solidFill>
                  <a:srgbClr val="000000"/>
                </a:solidFill>
              </a:rPr>
              <a:t>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1" y="595734"/>
            <a:ext cx="1172519" cy="9822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40" y="728464"/>
            <a:ext cx="1140334" cy="926704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297967" y="728464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054209" y="728464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20962" y="1006477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х%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466065" y="904776"/>
            <a:ext cx="764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у%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23640" y="253687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FF00"/>
                </a:solidFill>
              </a:rPr>
              <a:t>150  </a:t>
            </a:r>
            <a:r>
              <a:rPr lang="ru-RU" altLang="ru-RU" sz="2800" dirty="0">
                <a:solidFill>
                  <a:srgbClr val="FFFF00"/>
                </a:solidFill>
              </a:rPr>
              <a:t>кг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206678" y="163935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180 кг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372476" y="52645"/>
            <a:ext cx="123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330 кг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524001" y="4814888"/>
            <a:ext cx="96064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FF"/>
                </a:solidFill>
              </a:rPr>
              <a:t>	</a:t>
            </a:r>
            <a:r>
              <a:rPr lang="ru-RU" altLang="ru-RU" sz="2000" dirty="0">
                <a:solidFill>
                  <a:srgbClr val="FFFFFF"/>
                </a:solidFill>
              </a:rPr>
              <a:t>Имеется два сосуда. Первый содержит 150 кг, а второй 180 кг. раствора кислоты различной концентрации. Если эти растворы смешать, то получится раствор, содержащий 20% кислоты. Если же смешать равные массы этих растворов, то получится раствор, содержащий 18,5% кислоты. Сколько килограммов кислоты содержится во втором сосуде?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336352" y="1805027"/>
            <a:ext cx="10188241" cy="792163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0,01х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150</a:t>
            </a:r>
            <a:r>
              <a:rPr lang="ru-RU" altLang="ru-RU" sz="3600" dirty="0">
                <a:solidFill>
                  <a:srgbClr val="FFFFFF"/>
                </a:solidFill>
              </a:rPr>
              <a:t> </a:t>
            </a:r>
            <a:r>
              <a:rPr lang="ru-RU" altLang="ru-RU" sz="3600" dirty="0" smtClean="0">
                <a:solidFill>
                  <a:srgbClr val="FFFFFF"/>
                </a:solidFill>
              </a:rPr>
              <a:t> +  0,01у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</a:t>
            </a:r>
            <a:r>
              <a:rPr lang="ru-RU" altLang="ru-RU" sz="3600" dirty="0" smtClean="0">
                <a:solidFill>
                  <a:srgbClr val="FFFFFF"/>
                </a:solidFill>
              </a:rPr>
              <a:t>180 = </a:t>
            </a:r>
            <a:r>
              <a:rPr lang="ru-RU" altLang="ru-RU" sz="3600" dirty="0">
                <a:solidFill>
                  <a:srgbClr val="FFFFFF"/>
                </a:solidFill>
              </a:rPr>
              <a:t>0,2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330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946260" y="2586511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а  кг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436458" y="2543302"/>
            <a:ext cx="1223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а кг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8502919" y="2553394"/>
            <a:ext cx="123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2а кг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502919" y="3344233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18,5%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313643" y="4197043"/>
            <a:ext cx="9942936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0,01х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а </a:t>
            </a:r>
            <a:r>
              <a:rPr lang="ru-RU" altLang="ru-RU" sz="3600" dirty="0" smtClean="0">
                <a:solidFill>
                  <a:srgbClr val="FFFFFF"/>
                </a:solidFill>
              </a:rPr>
              <a:t> </a:t>
            </a:r>
            <a:r>
              <a:rPr lang="ru-RU" altLang="ru-RU" sz="3600" dirty="0">
                <a:solidFill>
                  <a:srgbClr val="FFFFFF"/>
                </a:solidFill>
              </a:rPr>
              <a:t>+ </a:t>
            </a:r>
            <a:r>
              <a:rPr lang="ru-RU" altLang="ru-RU" sz="3600" dirty="0" smtClean="0">
                <a:solidFill>
                  <a:srgbClr val="FFFFFF"/>
                </a:solidFill>
              </a:rPr>
              <a:t> 0,01у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а </a:t>
            </a:r>
            <a:r>
              <a:rPr lang="ru-RU" altLang="ru-RU" sz="3600" dirty="0" smtClean="0">
                <a:solidFill>
                  <a:srgbClr val="FFFFFF"/>
                </a:solidFill>
              </a:rPr>
              <a:t>    =    </a:t>
            </a:r>
            <a:r>
              <a:rPr lang="ru-RU" altLang="ru-RU" sz="3600" dirty="0">
                <a:solidFill>
                  <a:srgbClr val="FFFFFF"/>
                </a:solidFill>
              </a:rPr>
              <a:t>0,185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2а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34" y="3129911"/>
            <a:ext cx="1161353" cy="972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1" y="3167418"/>
            <a:ext cx="1184726" cy="992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876" y="3344233"/>
            <a:ext cx="1060796" cy="749873"/>
          </a:xfrm>
          <a:prstGeom prst="rect">
            <a:avLst/>
          </a:prstGeom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494825" y="3393635"/>
            <a:ext cx="764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у%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353596" y="3235355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+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62" y="3105624"/>
            <a:ext cx="100592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3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7" grpId="0" uiExpand="1" build="p" animBg="1"/>
      <p:bldP spid="13328" grpId="0"/>
      <p:bldP spid="13329" grpId="0"/>
      <p:bldP spid="13330" grpId="0"/>
      <p:bldP spid="13331" grpId="0"/>
      <p:bldP spid="13332" grpId="0" build="p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190990" y="5775219"/>
            <a:ext cx="9942936" cy="1050529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</a:rPr>
              <a:t>    х  </a:t>
            </a:r>
            <a:r>
              <a:rPr lang="ru-RU" altLang="ru-RU" sz="2800" dirty="0">
                <a:solidFill>
                  <a:srgbClr val="FFFFFF"/>
                </a:solidFill>
              </a:rPr>
              <a:t>= </a:t>
            </a:r>
            <a:r>
              <a:rPr lang="en-US" altLang="ru-RU" sz="2800" dirty="0">
                <a:solidFill>
                  <a:srgbClr val="FFFFFF"/>
                </a:solidFill>
              </a:rPr>
              <a:t>2</a:t>
            </a:r>
            <a:r>
              <a:rPr lang="ru-RU" altLang="ru-RU" sz="2800" dirty="0">
                <a:solidFill>
                  <a:srgbClr val="FFFFFF"/>
                </a:solidFill>
              </a:rPr>
              <a:t>	</a:t>
            </a:r>
            <a:endParaRPr lang="ru-RU" altLang="ru-RU" sz="2800" dirty="0" smtClean="0">
              <a:solidFill>
                <a:srgbClr val="FFFFFF"/>
              </a:solidFill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en-US" altLang="ru-RU" sz="2800" dirty="0" smtClean="0">
                <a:solidFill>
                  <a:srgbClr val="FFFFFF"/>
                </a:solidFill>
              </a:rPr>
              <a:t> </a:t>
            </a:r>
            <a:r>
              <a:rPr lang="ru-RU" altLang="ru-RU" sz="2800" dirty="0" smtClean="0">
                <a:solidFill>
                  <a:srgbClr val="FFFFFF"/>
                </a:solidFill>
              </a:rPr>
              <a:t>у  = </a:t>
            </a:r>
            <a:r>
              <a:rPr lang="en-US" altLang="ru-RU" sz="2800" dirty="0">
                <a:solidFill>
                  <a:srgbClr val="FFFFFF"/>
                </a:solidFill>
              </a:rPr>
              <a:t>3</a:t>
            </a:r>
            <a:r>
              <a:rPr lang="en-US" altLang="ru-RU" sz="2800" dirty="0" smtClean="0">
                <a:solidFill>
                  <a:srgbClr val="FFFFFF"/>
                </a:solidFill>
              </a:rPr>
              <a:t>5</a:t>
            </a:r>
            <a:endParaRPr lang="ru-RU" altLang="ru-RU" sz="2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190990" y="117895"/>
            <a:ext cx="9942936" cy="1054083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</a:rPr>
              <a:t>0,01х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 150</a:t>
            </a:r>
            <a:r>
              <a:rPr lang="ru-RU" altLang="ru-RU" sz="2800" dirty="0">
                <a:solidFill>
                  <a:srgbClr val="FFFFFF"/>
                </a:solidFill>
              </a:rPr>
              <a:t> </a:t>
            </a:r>
            <a:r>
              <a:rPr lang="ru-RU" altLang="ru-RU" sz="2800" dirty="0" smtClean="0">
                <a:solidFill>
                  <a:srgbClr val="FFFFFF"/>
                </a:solidFill>
              </a:rPr>
              <a:t> +  0,01у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2800" dirty="0">
                <a:solidFill>
                  <a:srgbClr val="FFFFFF"/>
                </a:solidFill>
              </a:rPr>
              <a:t> </a:t>
            </a:r>
            <a:r>
              <a:rPr lang="ru-RU" altLang="ru-RU" sz="2800" dirty="0" smtClean="0">
                <a:solidFill>
                  <a:srgbClr val="FFFFFF"/>
                </a:solidFill>
              </a:rPr>
              <a:t>180 = </a:t>
            </a:r>
            <a:r>
              <a:rPr lang="ru-RU" altLang="ru-RU" sz="2800" dirty="0">
                <a:solidFill>
                  <a:srgbClr val="FFFFFF"/>
                </a:solidFill>
              </a:rPr>
              <a:t>0,2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ru-RU" altLang="ru-RU" sz="2800" dirty="0" smtClean="0">
                <a:solidFill>
                  <a:srgbClr val="FFFFFF"/>
                </a:solidFill>
                <a:cs typeface="Arial" panose="020B0604020202020204" pitchFamily="34" charset="0"/>
              </a:rPr>
              <a:t>330</a:t>
            </a: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2800" dirty="0">
                <a:solidFill>
                  <a:srgbClr val="FFFFFF"/>
                </a:solidFill>
              </a:rPr>
              <a:t>0,01х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 а </a:t>
            </a:r>
            <a:r>
              <a:rPr lang="ru-RU" altLang="ru-RU" sz="2800" dirty="0">
                <a:solidFill>
                  <a:srgbClr val="FFFFFF"/>
                </a:solidFill>
              </a:rPr>
              <a:t> +  0,01у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2800" dirty="0">
                <a:solidFill>
                  <a:srgbClr val="FFFFFF"/>
                </a:solidFill>
              </a:rPr>
              <a:t> а     =    0,185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 2а</a:t>
            </a: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endParaRPr lang="ru-RU" altLang="ru-RU" sz="36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190990" y="1177512"/>
            <a:ext cx="9942936" cy="1044995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</a:rPr>
              <a:t>1,5х  </a:t>
            </a:r>
            <a:r>
              <a:rPr lang="ru-RU" altLang="ru-RU" sz="2800" dirty="0">
                <a:solidFill>
                  <a:srgbClr val="FFFFFF"/>
                </a:solidFill>
              </a:rPr>
              <a:t>+  </a:t>
            </a:r>
            <a:r>
              <a:rPr lang="ru-RU" altLang="ru-RU" sz="2800" dirty="0" smtClean="0">
                <a:solidFill>
                  <a:srgbClr val="FFFFFF"/>
                </a:solidFill>
              </a:rPr>
              <a:t>1,8у  </a:t>
            </a:r>
            <a:r>
              <a:rPr lang="ru-RU" altLang="ru-RU" sz="2800" dirty="0">
                <a:solidFill>
                  <a:srgbClr val="FFFFFF"/>
                </a:solidFill>
              </a:rPr>
              <a:t>= </a:t>
            </a:r>
            <a:r>
              <a:rPr lang="ru-RU" altLang="ru-RU" sz="2800" dirty="0" smtClean="0">
                <a:solidFill>
                  <a:srgbClr val="FFFFFF"/>
                </a:solidFill>
              </a:rPr>
              <a:t>66 </a:t>
            </a:r>
            <a:r>
              <a:rPr lang="ru-RU" altLang="ru-RU" sz="2800" dirty="0">
                <a:solidFill>
                  <a:srgbClr val="FFFFFF"/>
                </a:solidFill>
              </a:rPr>
              <a:t>	</a:t>
            </a:r>
            <a:endParaRPr lang="ru-RU" altLang="ru-RU" sz="2800" dirty="0" smtClean="0">
              <a:solidFill>
                <a:srgbClr val="FFFFFF"/>
              </a:solidFill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</a:rPr>
              <a:t>0,01х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ru-RU" altLang="ru-RU" sz="2800" dirty="0" smtClean="0">
                <a:solidFill>
                  <a:srgbClr val="FFFFFF"/>
                </a:solidFill>
                <a:cs typeface="Arial" panose="020B0604020202020204" pitchFamily="34" charset="0"/>
              </a:rPr>
              <a:t>а </a:t>
            </a:r>
            <a:r>
              <a:rPr lang="ru-RU" altLang="ru-RU" sz="2800" dirty="0" smtClean="0">
                <a:solidFill>
                  <a:srgbClr val="FFFFFF"/>
                </a:solidFill>
              </a:rPr>
              <a:t> </a:t>
            </a:r>
            <a:r>
              <a:rPr lang="ru-RU" altLang="ru-RU" sz="2800" dirty="0">
                <a:solidFill>
                  <a:srgbClr val="FFFFFF"/>
                </a:solidFill>
              </a:rPr>
              <a:t>+ </a:t>
            </a:r>
            <a:r>
              <a:rPr lang="ru-RU" altLang="ru-RU" sz="2800" dirty="0" smtClean="0">
                <a:solidFill>
                  <a:srgbClr val="FFFFFF"/>
                </a:solidFill>
              </a:rPr>
              <a:t> 0,01у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2800" dirty="0">
                <a:solidFill>
                  <a:srgbClr val="FFFFFF"/>
                </a:solidFill>
              </a:rPr>
              <a:t> а </a:t>
            </a:r>
            <a:r>
              <a:rPr lang="ru-RU" altLang="ru-RU" sz="2800" dirty="0" smtClean="0">
                <a:solidFill>
                  <a:srgbClr val="FFFFFF"/>
                </a:solidFill>
              </a:rPr>
              <a:t>    =    0,37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ru-RU" altLang="ru-RU" sz="2800" dirty="0" smtClean="0">
                <a:solidFill>
                  <a:srgbClr val="FFFFFF"/>
                </a:solidFill>
                <a:cs typeface="Arial" panose="020B0604020202020204" pitchFamily="34" charset="0"/>
              </a:rPr>
              <a:t>а</a:t>
            </a:r>
            <a:endParaRPr lang="ru-RU" altLang="ru-RU" sz="2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190990" y="2316391"/>
            <a:ext cx="9942936" cy="1090977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</a:rPr>
              <a:t>15х  </a:t>
            </a:r>
            <a:r>
              <a:rPr lang="ru-RU" altLang="ru-RU" sz="2800" dirty="0">
                <a:solidFill>
                  <a:srgbClr val="FFFFFF"/>
                </a:solidFill>
              </a:rPr>
              <a:t>+  </a:t>
            </a:r>
            <a:r>
              <a:rPr lang="ru-RU" altLang="ru-RU" sz="2800" dirty="0" smtClean="0">
                <a:solidFill>
                  <a:srgbClr val="FFFFFF"/>
                </a:solidFill>
              </a:rPr>
              <a:t>18у  </a:t>
            </a:r>
            <a:r>
              <a:rPr lang="ru-RU" altLang="ru-RU" sz="2800" dirty="0">
                <a:solidFill>
                  <a:srgbClr val="FFFFFF"/>
                </a:solidFill>
              </a:rPr>
              <a:t>= </a:t>
            </a:r>
            <a:r>
              <a:rPr lang="ru-RU" altLang="ru-RU" sz="2800" dirty="0" smtClean="0">
                <a:solidFill>
                  <a:srgbClr val="FFFFFF"/>
                </a:solidFill>
              </a:rPr>
              <a:t>660 </a:t>
            </a:r>
            <a:r>
              <a:rPr lang="ru-RU" altLang="ru-RU" sz="2800" dirty="0">
                <a:solidFill>
                  <a:srgbClr val="FFFFFF"/>
                </a:solidFill>
              </a:rPr>
              <a:t>	</a:t>
            </a:r>
            <a:endParaRPr lang="ru-RU" altLang="ru-RU" sz="2800" dirty="0" smtClean="0">
              <a:solidFill>
                <a:srgbClr val="FFFFFF"/>
              </a:solidFill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</a:rPr>
              <a:t>х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ru-RU" altLang="ru-RU" sz="2800" dirty="0" smtClean="0">
                <a:solidFill>
                  <a:srgbClr val="FFFFFF"/>
                </a:solidFill>
                <a:cs typeface="Arial" panose="020B0604020202020204" pitchFamily="34" charset="0"/>
              </a:rPr>
              <a:t>а </a:t>
            </a:r>
            <a:r>
              <a:rPr lang="ru-RU" altLang="ru-RU" sz="2800" dirty="0" smtClean="0">
                <a:solidFill>
                  <a:srgbClr val="FFFFFF"/>
                </a:solidFill>
              </a:rPr>
              <a:t> </a:t>
            </a:r>
            <a:r>
              <a:rPr lang="ru-RU" altLang="ru-RU" sz="2800" dirty="0">
                <a:solidFill>
                  <a:srgbClr val="FFFFFF"/>
                </a:solidFill>
              </a:rPr>
              <a:t>+ </a:t>
            </a:r>
            <a:r>
              <a:rPr lang="ru-RU" altLang="ru-RU" sz="2800" dirty="0" smtClean="0">
                <a:solidFill>
                  <a:srgbClr val="FFFFFF"/>
                </a:solidFill>
              </a:rPr>
              <a:t> у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2800" dirty="0">
                <a:solidFill>
                  <a:srgbClr val="FFFFFF"/>
                </a:solidFill>
              </a:rPr>
              <a:t> а </a:t>
            </a:r>
            <a:r>
              <a:rPr lang="ru-RU" altLang="ru-RU" sz="2800" dirty="0" smtClean="0">
                <a:solidFill>
                  <a:srgbClr val="FFFFFF"/>
                </a:solidFill>
              </a:rPr>
              <a:t>    =   37 </a:t>
            </a:r>
            <a:r>
              <a:rPr lang="ru-RU" altLang="ru-RU" sz="28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ru-RU" altLang="ru-RU" sz="2800" dirty="0" smtClean="0">
                <a:solidFill>
                  <a:srgbClr val="FFFFFF"/>
                </a:solidFill>
                <a:cs typeface="Arial" panose="020B0604020202020204" pitchFamily="34" charset="0"/>
              </a:rPr>
              <a:t>а</a:t>
            </a:r>
            <a:endParaRPr lang="ru-RU" altLang="ru-RU" sz="2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190990" y="3501252"/>
            <a:ext cx="9942936" cy="1050529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</a:rPr>
              <a:t>    15х  </a:t>
            </a:r>
            <a:r>
              <a:rPr lang="ru-RU" altLang="ru-RU" sz="2800" dirty="0">
                <a:solidFill>
                  <a:srgbClr val="FFFFFF"/>
                </a:solidFill>
              </a:rPr>
              <a:t>+  </a:t>
            </a:r>
            <a:r>
              <a:rPr lang="ru-RU" altLang="ru-RU" sz="2800" dirty="0" smtClean="0">
                <a:solidFill>
                  <a:srgbClr val="FFFFFF"/>
                </a:solidFill>
              </a:rPr>
              <a:t>18у  </a:t>
            </a:r>
            <a:r>
              <a:rPr lang="ru-RU" altLang="ru-RU" sz="2800" dirty="0">
                <a:solidFill>
                  <a:srgbClr val="FFFFFF"/>
                </a:solidFill>
              </a:rPr>
              <a:t>= </a:t>
            </a:r>
            <a:r>
              <a:rPr lang="ru-RU" altLang="ru-RU" sz="2800" dirty="0" smtClean="0">
                <a:solidFill>
                  <a:srgbClr val="FFFFFF"/>
                </a:solidFill>
              </a:rPr>
              <a:t>660</a:t>
            </a:r>
            <a:r>
              <a:rPr lang="ru-RU" altLang="ru-RU" sz="2800" dirty="0">
                <a:solidFill>
                  <a:srgbClr val="FFFFFF"/>
                </a:solidFill>
              </a:rPr>
              <a:t>	</a:t>
            </a:r>
            <a:endParaRPr lang="ru-RU" altLang="ru-RU" sz="2800" dirty="0" smtClean="0">
              <a:solidFill>
                <a:srgbClr val="FFFFFF"/>
              </a:solidFill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</a:rPr>
              <a:t>х  </a:t>
            </a:r>
            <a:r>
              <a:rPr lang="ru-RU" altLang="ru-RU" sz="2800" dirty="0">
                <a:solidFill>
                  <a:srgbClr val="FFFFFF"/>
                </a:solidFill>
              </a:rPr>
              <a:t>+ </a:t>
            </a:r>
            <a:r>
              <a:rPr lang="ru-RU" altLang="ru-RU" sz="2800" dirty="0" smtClean="0">
                <a:solidFill>
                  <a:srgbClr val="FFFFFF"/>
                </a:solidFill>
              </a:rPr>
              <a:t> у     =   37</a:t>
            </a:r>
            <a:endParaRPr lang="ru-RU" altLang="ru-RU" sz="2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190990" y="4645665"/>
            <a:ext cx="9942936" cy="1050529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</a:rPr>
              <a:t>    15х  </a:t>
            </a:r>
            <a:r>
              <a:rPr lang="ru-RU" altLang="ru-RU" sz="2800" dirty="0">
                <a:solidFill>
                  <a:srgbClr val="FFFFFF"/>
                </a:solidFill>
              </a:rPr>
              <a:t>+  </a:t>
            </a:r>
            <a:r>
              <a:rPr lang="ru-RU" altLang="ru-RU" sz="2800" dirty="0" smtClean="0">
                <a:solidFill>
                  <a:srgbClr val="FFFFFF"/>
                </a:solidFill>
              </a:rPr>
              <a:t>18у  </a:t>
            </a:r>
            <a:r>
              <a:rPr lang="ru-RU" altLang="ru-RU" sz="2800" dirty="0">
                <a:solidFill>
                  <a:srgbClr val="FFFFFF"/>
                </a:solidFill>
              </a:rPr>
              <a:t>= </a:t>
            </a:r>
            <a:r>
              <a:rPr lang="ru-RU" altLang="ru-RU" sz="2800" dirty="0" smtClean="0">
                <a:solidFill>
                  <a:srgbClr val="FFFFFF"/>
                </a:solidFill>
              </a:rPr>
              <a:t>660</a:t>
            </a:r>
            <a:r>
              <a:rPr lang="ru-RU" altLang="ru-RU" sz="2800" dirty="0">
                <a:solidFill>
                  <a:srgbClr val="FFFFFF"/>
                </a:solidFill>
              </a:rPr>
              <a:t>	</a:t>
            </a:r>
            <a:endParaRPr lang="ru-RU" altLang="ru-RU" sz="2800" dirty="0" smtClean="0">
              <a:solidFill>
                <a:srgbClr val="FFFFFF"/>
              </a:solidFill>
            </a:endParaRPr>
          </a:p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en-US" altLang="ru-RU" sz="2800" dirty="0" smtClean="0">
                <a:solidFill>
                  <a:srgbClr val="FFFFFF"/>
                </a:solidFill>
              </a:rPr>
              <a:t> 15</a:t>
            </a:r>
            <a:r>
              <a:rPr lang="ru-RU" altLang="ru-RU" sz="2800" dirty="0" smtClean="0">
                <a:solidFill>
                  <a:srgbClr val="FFFFFF"/>
                </a:solidFill>
              </a:rPr>
              <a:t>х  </a:t>
            </a:r>
            <a:r>
              <a:rPr lang="ru-RU" altLang="ru-RU" sz="2800" dirty="0">
                <a:solidFill>
                  <a:srgbClr val="FFFFFF"/>
                </a:solidFill>
              </a:rPr>
              <a:t>+ </a:t>
            </a:r>
            <a:r>
              <a:rPr lang="ru-RU" altLang="ru-RU" sz="2800" dirty="0" smtClean="0">
                <a:solidFill>
                  <a:srgbClr val="FFFFFF"/>
                </a:solidFill>
              </a:rPr>
              <a:t> </a:t>
            </a:r>
            <a:r>
              <a:rPr lang="en-US" altLang="ru-RU" sz="2800" dirty="0" smtClean="0">
                <a:solidFill>
                  <a:srgbClr val="FFFFFF"/>
                </a:solidFill>
              </a:rPr>
              <a:t>15</a:t>
            </a:r>
            <a:r>
              <a:rPr lang="ru-RU" altLang="ru-RU" sz="2800" dirty="0" smtClean="0">
                <a:solidFill>
                  <a:srgbClr val="FFFFFF"/>
                </a:solidFill>
              </a:rPr>
              <a:t>у  = </a:t>
            </a:r>
            <a:r>
              <a:rPr lang="en-US" altLang="ru-RU" sz="2800" dirty="0" smtClean="0">
                <a:solidFill>
                  <a:srgbClr val="FFFFFF"/>
                </a:solidFill>
              </a:rPr>
              <a:t>555</a:t>
            </a:r>
            <a:endParaRPr lang="ru-RU" altLang="ru-RU" sz="2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30" y="126983"/>
            <a:ext cx="328433" cy="915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063" y="1170460"/>
            <a:ext cx="351591" cy="979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93" y="2227078"/>
            <a:ext cx="423550" cy="1180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098" y="3489939"/>
            <a:ext cx="375991" cy="1047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387" y="4666958"/>
            <a:ext cx="361702" cy="1007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495" y="5903957"/>
            <a:ext cx="284588" cy="7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3327" grpId="0" build="p" animBg="1"/>
      <p:bldP spid="13332" grpId="0" build="p" animBg="1"/>
      <p:bldP spid="28" grpId="0" build="p" animBg="1"/>
      <p:bldP spid="29" grpId="0" build="p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06" y="488949"/>
            <a:ext cx="1390008" cy="116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1" y="595734"/>
            <a:ext cx="1172519" cy="9822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40" y="728464"/>
            <a:ext cx="1140334" cy="926704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297967" y="728464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054209" y="728464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466065" y="904776"/>
            <a:ext cx="764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у%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206678" y="163935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180 кг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524001" y="4814888"/>
            <a:ext cx="96064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FF"/>
                </a:solidFill>
              </a:rPr>
              <a:t>	</a:t>
            </a:r>
            <a:r>
              <a:rPr lang="ru-RU" altLang="ru-RU" sz="2000" dirty="0">
                <a:solidFill>
                  <a:srgbClr val="FFFFFF"/>
                </a:solidFill>
              </a:rPr>
              <a:t>Имеется два сосуда. Первый содержит 150 кг, а второй 180 кг. раствора кислоты различной концентрации. Если эти растворы смешать, то получится раствор, содержащий 20% кислоты. Если же смешать равные массы этих растворов, то получится раствор, содержащий 18,5% кислоты. Сколько килограммов кислоты содержится во втором сосуде?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336352" y="1805027"/>
            <a:ext cx="10188241" cy="792163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0,01х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150</a:t>
            </a:r>
            <a:r>
              <a:rPr lang="ru-RU" altLang="ru-RU" sz="3600" dirty="0">
                <a:solidFill>
                  <a:srgbClr val="FFFFFF"/>
                </a:solidFill>
              </a:rPr>
              <a:t> </a:t>
            </a:r>
            <a:r>
              <a:rPr lang="ru-RU" altLang="ru-RU" sz="3600" dirty="0" smtClean="0">
                <a:solidFill>
                  <a:srgbClr val="FFFFFF"/>
                </a:solidFill>
              </a:rPr>
              <a:t> +  0,01у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</a:t>
            </a:r>
            <a:r>
              <a:rPr lang="ru-RU" altLang="ru-RU" sz="3600" dirty="0" smtClean="0">
                <a:solidFill>
                  <a:srgbClr val="FFFFFF"/>
                </a:solidFill>
              </a:rPr>
              <a:t>180 = </a:t>
            </a:r>
            <a:r>
              <a:rPr lang="ru-RU" altLang="ru-RU" sz="3600" dirty="0">
                <a:solidFill>
                  <a:srgbClr val="FFFFFF"/>
                </a:solidFill>
              </a:rPr>
              <a:t>0,2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330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336352" y="2853531"/>
            <a:ext cx="10188241" cy="792163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en-US" altLang="ru-RU" sz="3600" dirty="0" smtClean="0">
                <a:solidFill>
                  <a:srgbClr val="FFFFFF"/>
                </a:solidFill>
              </a:rPr>
              <a:t>       </a:t>
            </a:r>
            <a:r>
              <a:rPr lang="ru-RU" altLang="ru-RU" sz="3600" dirty="0" smtClean="0">
                <a:solidFill>
                  <a:srgbClr val="FFFFFF"/>
                </a:solidFill>
              </a:rPr>
              <a:t>0,01у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</a:t>
            </a:r>
            <a:r>
              <a:rPr lang="ru-RU" altLang="ru-RU" sz="3600" dirty="0" smtClean="0">
                <a:solidFill>
                  <a:srgbClr val="FFFFFF"/>
                </a:solidFill>
              </a:rPr>
              <a:t>180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1336352" y="3902035"/>
            <a:ext cx="10188241" cy="792163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None/>
              <a:defRPr/>
            </a:pPr>
            <a:r>
              <a:rPr lang="en-US" altLang="ru-RU" sz="3600" dirty="0" smtClean="0">
                <a:solidFill>
                  <a:srgbClr val="FFFFFF"/>
                </a:solidFill>
              </a:rPr>
              <a:t>       </a:t>
            </a:r>
            <a:r>
              <a:rPr lang="ru-RU" altLang="ru-RU" sz="3600" dirty="0" smtClean="0">
                <a:solidFill>
                  <a:srgbClr val="FFFFFF"/>
                </a:solidFill>
              </a:rPr>
              <a:t>0,01 </a:t>
            </a:r>
            <a:r>
              <a:rPr lang="ru-RU" altLang="ru-RU" sz="3600" dirty="0">
                <a:solidFill>
                  <a:srgbClr val="FFFFFF"/>
                </a:solidFill>
                <a:effectLst/>
                <a:latin typeface="Arial"/>
                <a:cs typeface="Arial" panose="020B0604020202020204" pitchFamily="34" charset="0"/>
              </a:rPr>
              <a:t>∙ </a:t>
            </a:r>
            <a:r>
              <a:rPr lang="en-US" altLang="ru-RU" sz="3600" dirty="0" smtClean="0">
                <a:solidFill>
                  <a:srgbClr val="FFFFFF"/>
                </a:solidFill>
                <a:effectLst/>
                <a:latin typeface="Arial"/>
                <a:cs typeface="Arial" panose="020B0604020202020204" pitchFamily="34" charset="0"/>
              </a:rPr>
              <a:t>35 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 smtClean="0">
                <a:solidFill>
                  <a:srgbClr val="FFFFFF"/>
                </a:solidFill>
              </a:rPr>
              <a:t> 180</a:t>
            </a:r>
            <a:r>
              <a:rPr lang="en-US" altLang="ru-RU" sz="3600" dirty="0" smtClean="0">
                <a:solidFill>
                  <a:srgbClr val="FFFFFF"/>
                </a:solidFill>
              </a:rPr>
              <a:t>=63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1" grpId="0"/>
      <p:bldP spid="13323" grpId="0"/>
      <p:bldP spid="13325" grpId="0" uiExpand="1"/>
      <p:bldP spid="13327" grpId="0" uiExpand="1" build="p" animBg="1"/>
      <p:bldP spid="27" grpId="0" uiExpand="1" build="p" animBg="1"/>
      <p:bldP spid="28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138" y="3045951"/>
            <a:ext cx="1161353" cy="9728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20" y="512083"/>
            <a:ext cx="1182727" cy="987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28" y="2925835"/>
            <a:ext cx="1390008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025" y="436347"/>
            <a:ext cx="1390008" cy="1164437"/>
          </a:xfrm>
          <a:prstGeom prst="rect">
            <a:avLst/>
          </a:prstGeom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236781" y="728111"/>
            <a:ext cx="1081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</a:rPr>
              <a:t>36</a:t>
            </a:r>
            <a:r>
              <a:rPr lang="ru-RU" altLang="ru-RU" sz="2400" dirty="0" smtClean="0">
                <a:solidFill>
                  <a:srgbClr val="000000"/>
                </a:solidFill>
              </a:rPr>
              <a:t>%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960" y="584176"/>
            <a:ext cx="1172519" cy="9822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43" y="607815"/>
            <a:ext cx="1140334" cy="926704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111182" y="652285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054209" y="728464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844916" y="827151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dirty="0" smtClean="0">
                <a:solidFill>
                  <a:srgbClr val="000000"/>
                </a:solidFill>
              </a:rPr>
              <a:t>30</a:t>
            </a:r>
            <a:r>
              <a:rPr lang="ru-RU" altLang="ru-RU" sz="2400" dirty="0" smtClean="0">
                <a:solidFill>
                  <a:srgbClr val="000000"/>
                </a:solidFill>
              </a:rPr>
              <a:t>%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92451" y="802722"/>
            <a:ext cx="1139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dirty="0" smtClean="0">
                <a:solidFill>
                  <a:srgbClr val="000000"/>
                </a:solidFill>
              </a:rPr>
              <a:t>60</a:t>
            </a:r>
            <a:r>
              <a:rPr lang="ru-RU" altLang="ru-RU" sz="2400" dirty="0" smtClean="0">
                <a:solidFill>
                  <a:srgbClr val="000000"/>
                </a:solidFill>
              </a:rPr>
              <a:t>%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487070" y="11667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FFFF00"/>
                </a:solidFill>
              </a:rPr>
              <a:t> </a:t>
            </a:r>
            <a:r>
              <a:rPr lang="ru-RU" altLang="ru-RU" sz="2800" dirty="0" smtClean="0">
                <a:solidFill>
                  <a:srgbClr val="FFFF00"/>
                </a:solidFill>
              </a:rPr>
              <a:t> х </a:t>
            </a:r>
            <a:r>
              <a:rPr lang="ru-RU" altLang="ru-RU" sz="2800" dirty="0">
                <a:solidFill>
                  <a:srgbClr val="FFFF00"/>
                </a:solidFill>
              </a:rPr>
              <a:t>кг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741528" y="141304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800" dirty="0" smtClean="0">
                <a:solidFill>
                  <a:srgbClr val="FFFF00"/>
                </a:solidFill>
              </a:rPr>
              <a:t>y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>
                <a:solidFill>
                  <a:srgbClr val="FFFF00"/>
                </a:solidFill>
              </a:rPr>
              <a:t>кг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076888" y="0"/>
            <a:ext cx="2080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800" dirty="0" smtClean="0">
                <a:solidFill>
                  <a:srgbClr val="FFFF00"/>
                </a:solidFill>
              </a:rPr>
              <a:t>x+y+10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>
                <a:solidFill>
                  <a:srgbClr val="FFFF00"/>
                </a:solidFill>
              </a:rPr>
              <a:t>кг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327562" y="1739968"/>
            <a:ext cx="10188241" cy="792163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0,3х   +    0,</a:t>
            </a:r>
            <a:r>
              <a:rPr lang="en-US" altLang="ru-RU" sz="3600" dirty="0" smtClean="0">
                <a:solidFill>
                  <a:srgbClr val="FFFFFF"/>
                </a:solidFill>
              </a:rPr>
              <a:t>6</a:t>
            </a:r>
            <a:r>
              <a:rPr lang="ru-RU" altLang="ru-RU" sz="3600" dirty="0" smtClean="0">
                <a:solidFill>
                  <a:srgbClr val="FFFFFF"/>
                </a:solidFill>
              </a:rPr>
              <a:t>у     </a:t>
            </a:r>
            <a:r>
              <a:rPr lang="en-US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+ 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en-US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0</a:t>
            </a:r>
            <a:r>
              <a:rPr lang="ru-RU" altLang="ru-RU" sz="3600" dirty="0" smtClean="0">
                <a:solidFill>
                  <a:srgbClr val="FFFFFF"/>
                </a:solidFill>
              </a:rPr>
              <a:t>   =       0,</a:t>
            </a:r>
            <a:r>
              <a:rPr lang="en-US" altLang="ru-RU" sz="3600" dirty="0" smtClean="0">
                <a:solidFill>
                  <a:srgbClr val="FFFFFF"/>
                </a:solidFill>
              </a:rPr>
              <a:t>36</a:t>
            </a:r>
            <a:r>
              <a:rPr lang="ru-RU" altLang="ru-RU" sz="3600" dirty="0" smtClean="0">
                <a:solidFill>
                  <a:srgbClr val="FFFFFF"/>
                </a:solidFill>
              </a:rPr>
              <a:t>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en-US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(x+y+10)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707640" y="2594288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FFFF00"/>
                </a:solidFill>
              </a:rPr>
              <a:t>x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>
                <a:solidFill>
                  <a:srgbClr val="FFFF00"/>
                </a:solidFill>
              </a:rPr>
              <a:t>кг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931650" y="2541876"/>
            <a:ext cx="1223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800" dirty="0" smtClean="0">
                <a:solidFill>
                  <a:srgbClr val="FFFF00"/>
                </a:solidFill>
              </a:rPr>
              <a:t>y</a:t>
            </a:r>
            <a:r>
              <a:rPr lang="ru-RU" altLang="ru-RU" sz="2800" dirty="0" smtClean="0">
                <a:solidFill>
                  <a:srgbClr val="FFFF00"/>
                </a:solidFill>
              </a:rPr>
              <a:t> </a:t>
            </a:r>
            <a:r>
              <a:rPr lang="ru-RU" altLang="ru-RU" sz="2800" dirty="0">
                <a:solidFill>
                  <a:srgbClr val="FFFF00"/>
                </a:solidFill>
              </a:rPr>
              <a:t>кг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8153042" y="2476462"/>
            <a:ext cx="1822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800" dirty="0" smtClean="0">
                <a:solidFill>
                  <a:srgbClr val="FFFF00"/>
                </a:solidFill>
              </a:rPr>
              <a:t>x+y+10 </a:t>
            </a:r>
            <a:r>
              <a:rPr lang="ru-RU" altLang="ru-RU" sz="2800" dirty="0" smtClean="0">
                <a:solidFill>
                  <a:srgbClr val="FFFF00"/>
                </a:solidFill>
              </a:rPr>
              <a:t>кг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349410" y="3285421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800" dirty="0" smtClean="0">
                <a:solidFill>
                  <a:srgbClr val="000000"/>
                </a:solidFill>
              </a:rPr>
              <a:t>41</a:t>
            </a:r>
            <a:r>
              <a:rPr lang="ru-RU" altLang="ru-RU" sz="2800" dirty="0" smtClean="0">
                <a:solidFill>
                  <a:srgbClr val="000000"/>
                </a:solidFill>
              </a:rPr>
              <a:t>%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971469" y="4078060"/>
            <a:ext cx="9942936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</a:t>
            </a:r>
            <a:r>
              <a:rPr lang="en-US" altLang="ru-RU" sz="3600" dirty="0" smtClean="0">
                <a:solidFill>
                  <a:srgbClr val="FFFFFF"/>
                </a:solidFill>
              </a:rPr>
              <a:t>3</a:t>
            </a:r>
            <a:r>
              <a:rPr lang="ru-RU" altLang="ru-RU" sz="3600" dirty="0" smtClean="0">
                <a:solidFill>
                  <a:srgbClr val="FFFFFF"/>
                </a:solidFill>
              </a:rPr>
              <a:t>х</a:t>
            </a:r>
            <a:r>
              <a:rPr lang="en-US" altLang="ru-RU" sz="3600" dirty="0" smtClean="0">
                <a:solidFill>
                  <a:srgbClr val="FFFFFF"/>
                </a:solidFill>
              </a:rPr>
              <a:t>    </a:t>
            </a:r>
            <a:r>
              <a:rPr lang="ru-RU" altLang="ru-RU" sz="3600" dirty="0" smtClean="0">
                <a:solidFill>
                  <a:srgbClr val="FFFFFF"/>
                </a:solidFill>
              </a:rPr>
              <a:t>+ </a:t>
            </a:r>
            <a:r>
              <a:rPr lang="en-US" altLang="ru-RU" sz="3600" dirty="0" smtClean="0">
                <a:solidFill>
                  <a:srgbClr val="FFFFFF"/>
                </a:solidFill>
              </a:rPr>
              <a:t>   </a:t>
            </a:r>
            <a:r>
              <a:rPr lang="ru-RU" altLang="ru-RU" sz="3600" dirty="0" smtClean="0">
                <a:solidFill>
                  <a:srgbClr val="FFFFFF"/>
                </a:solidFill>
              </a:rPr>
              <a:t>0,</a:t>
            </a:r>
            <a:r>
              <a:rPr lang="en-US" altLang="ru-RU" sz="3600" dirty="0" smtClean="0">
                <a:solidFill>
                  <a:srgbClr val="FFFFFF"/>
                </a:solidFill>
              </a:rPr>
              <a:t>6</a:t>
            </a:r>
            <a:r>
              <a:rPr lang="ru-RU" altLang="ru-RU" sz="3600" dirty="0" smtClean="0">
                <a:solidFill>
                  <a:srgbClr val="FFFFFF"/>
                </a:solidFill>
              </a:rPr>
              <a:t>у</a:t>
            </a:r>
            <a:r>
              <a:rPr lang="en-US" altLang="ru-RU" sz="3600" dirty="0" smtClean="0">
                <a:solidFill>
                  <a:srgbClr val="FFFFFF"/>
                </a:solidFill>
              </a:rPr>
              <a:t>     +     5</a:t>
            </a:r>
            <a:r>
              <a:rPr lang="ru-RU" altLang="ru-RU" sz="3600" dirty="0" smtClean="0">
                <a:solidFill>
                  <a:srgbClr val="FFFFFF"/>
                </a:solidFill>
              </a:rPr>
              <a:t>   =    0,</a:t>
            </a:r>
            <a:r>
              <a:rPr lang="en-US" altLang="ru-RU" sz="3600" dirty="0" smtClean="0">
                <a:solidFill>
                  <a:srgbClr val="FFFFFF"/>
                </a:solidFill>
              </a:rPr>
              <a:t>4</a:t>
            </a:r>
            <a:r>
              <a:rPr lang="ru-RU" altLang="ru-RU" sz="3600" dirty="0" smtClean="0">
                <a:solidFill>
                  <a:srgbClr val="FFFFFF"/>
                </a:solidFill>
              </a:rPr>
              <a:t>1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en-US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(x+y+10)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989" y="3026371"/>
            <a:ext cx="1184726" cy="992468"/>
          </a:xfrm>
          <a:prstGeom prst="rect">
            <a:avLst/>
          </a:prstGeom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17163" y="3260995"/>
            <a:ext cx="920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dirty="0" smtClean="0">
                <a:solidFill>
                  <a:srgbClr val="000000"/>
                </a:solidFill>
              </a:rPr>
              <a:t>60</a:t>
            </a:r>
            <a:r>
              <a:rPr lang="ru-RU" altLang="ru-RU" sz="2400" dirty="0" smtClean="0">
                <a:solidFill>
                  <a:srgbClr val="000000"/>
                </a:solidFill>
              </a:rPr>
              <a:t>%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091881" y="3106398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+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149" y="3040701"/>
            <a:ext cx="1005927" cy="117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159" y="4824249"/>
            <a:ext cx="8907028" cy="2158171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900394" y="735037"/>
            <a:ext cx="1139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</a:rPr>
              <a:t>  0 </a:t>
            </a:r>
            <a:r>
              <a:rPr lang="ru-RU" altLang="ru-RU" sz="2400" dirty="0" smtClean="0">
                <a:solidFill>
                  <a:srgbClr val="000000"/>
                </a:solidFill>
              </a:rPr>
              <a:t>%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942937" y="25593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FFFF00"/>
                </a:solidFill>
              </a:rPr>
              <a:t> </a:t>
            </a:r>
            <a:r>
              <a:rPr lang="en-US" altLang="ru-RU" sz="2800" dirty="0" smtClean="0">
                <a:solidFill>
                  <a:srgbClr val="FFFF00"/>
                </a:solidFill>
              </a:rPr>
              <a:t>10 </a:t>
            </a:r>
            <a:r>
              <a:rPr lang="ru-RU" altLang="ru-RU" sz="2800" dirty="0" smtClean="0">
                <a:solidFill>
                  <a:srgbClr val="FFFF00"/>
                </a:solidFill>
              </a:rPr>
              <a:t>кг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808" y="3021211"/>
            <a:ext cx="1182727" cy="993734"/>
          </a:xfrm>
          <a:prstGeom prst="rect">
            <a:avLst/>
          </a:prstGeom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925986" y="2562015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FFFF00"/>
                </a:solidFill>
              </a:rPr>
              <a:t> </a:t>
            </a:r>
            <a:r>
              <a:rPr lang="en-US" altLang="ru-RU" sz="2800" dirty="0" smtClean="0">
                <a:solidFill>
                  <a:srgbClr val="FFFF00"/>
                </a:solidFill>
              </a:rPr>
              <a:t>10 </a:t>
            </a:r>
            <a:r>
              <a:rPr lang="ru-RU" altLang="ru-RU" sz="2800" dirty="0" smtClean="0">
                <a:solidFill>
                  <a:srgbClr val="FFFF00"/>
                </a:solidFill>
              </a:rPr>
              <a:t>кг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680859" y="3266018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dirty="0" smtClean="0">
                <a:solidFill>
                  <a:srgbClr val="000000"/>
                </a:solidFill>
              </a:rPr>
              <a:t>30</a:t>
            </a:r>
            <a:r>
              <a:rPr lang="ru-RU" altLang="ru-RU" sz="2400" dirty="0" smtClean="0">
                <a:solidFill>
                  <a:srgbClr val="000000"/>
                </a:solidFill>
              </a:rPr>
              <a:t>%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958272" y="3219167"/>
            <a:ext cx="1139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</a:rPr>
              <a:t> 50 </a:t>
            </a:r>
            <a:r>
              <a:rPr lang="ru-RU" altLang="ru-RU" sz="2400" dirty="0" smtClean="0">
                <a:solidFill>
                  <a:srgbClr val="000000"/>
                </a:solidFill>
              </a:rPr>
              <a:t>%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460" y="625080"/>
            <a:ext cx="834151" cy="9757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483" y="3014138"/>
            <a:ext cx="100592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33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7" grpId="0" uiExpand="1" build="p" animBg="1"/>
      <p:bldP spid="13328" grpId="0"/>
      <p:bldP spid="13329" grpId="0"/>
      <p:bldP spid="13330" grpId="0"/>
      <p:bldP spid="13331" grpId="0"/>
      <p:bldP spid="13332" grpId="0" build="p" animBg="1"/>
      <p:bldP spid="30" grpId="0"/>
      <p:bldP spid="31" grpId="0"/>
      <p:bldP spid="29" grpId="0"/>
      <p:bldP spid="34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2581" y="4130787"/>
            <a:ext cx="8534400" cy="3195145"/>
          </a:xfrm>
        </p:spPr>
        <p:txBody>
          <a:bodyPr/>
          <a:lstStyle/>
          <a:p>
            <a:r>
              <a:rPr lang="ru-RU" sz="4800" i="1" dirty="0" smtClean="0"/>
              <a:t>Спасибо за внимание!</a:t>
            </a:r>
          </a:p>
          <a:p>
            <a:r>
              <a:rPr lang="ru-RU" sz="4800" i="1" dirty="0" smtClean="0"/>
              <a:t>Удачи на экзаменах!!!</a:t>
            </a:r>
            <a:endParaRPr lang="ru-RU" sz="48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D7AF859-56F7-4CA3-A3E6-298837205D6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1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AF859-56F7-4CA3-A3E6-298837205D6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27" y="1704438"/>
            <a:ext cx="9609817" cy="46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3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Решение задач с помощью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1517"/>
              </p:ext>
            </p:extLst>
          </p:nvPr>
        </p:nvGraphicFramePr>
        <p:xfrm>
          <a:off x="1970467" y="2214554"/>
          <a:ext cx="7697433" cy="276607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14295"/>
                <a:gridCol w="2249250"/>
                <a:gridCol w="1574475"/>
                <a:gridCol w="1759413"/>
              </a:tblGrid>
              <a:tr h="1714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растворов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, смесей, сплавов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% содержание вещества (доля содержания вещества)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раствора (смеси, сплава)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основного вещества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71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A5680-8646-4342-B99B-4D339F36B3D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4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895601" y="-290513"/>
            <a:ext cx="7629525" cy="2103438"/>
          </a:xfrm>
        </p:spPr>
        <p:txBody>
          <a:bodyPr/>
          <a:lstStyle/>
          <a:p>
            <a:pPr eaLnBrk="1" hangingPunct="1"/>
            <a:r>
              <a:rPr lang="ru-RU" sz="2000"/>
              <a:t>Задача №1.  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66844" y="1500174"/>
          <a:ext cx="8858312" cy="37615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14578"/>
                <a:gridCol w="1857388"/>
                <a:gridCol w="1428760"/>
                <a:gridCol w="3357586"/>
              </a:tblGrid>
              <a:tr h="1678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растворов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, смесей, сплавов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% содержание меди (доля содержания вещества)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раствора (смеси, сплава)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вещества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93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Первый 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21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Второй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21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Получившийся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76" y="3071814"/>
            <a:ext cx="19288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15%=0,15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76" y="3786189"/>
            <a:ext cx="1857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65%=0,65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24313" y="4500564"/>
            <a:ext cx="1714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30%=0,3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81689" y="4500564"/>
            <a:ext cx="1214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 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81689" y="3071814"/>
            <a:ext cx="714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  г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38813" y="3714751"/>
            <a:ext cx="1428750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200– х )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81876" y="3143250"/>
            <a:ext cx="13573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67564" y="3786189"/>
            <a:ext cx="3500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0,65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(200–х)=130–0,65х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81876" y="4572000"/>
            <a:ext cx="30718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0,3=60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8313" y="5643563"/>
            <a:ext cx="3929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198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821461"/>
              </p:ext>
            </p:extLst>
          </p:nvPr>
        </p:nvGraphicFramePr>
        <p:xfrm>
          <a:off x="3992284" y="5525240"/>
          <a:ext cx="34861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3" imgW="1548728" imgH="190417" progId="Equation.3">
                  <p:embed/>
                </p:oleObj>
              </mc:Choice>
              <mc:Fallback>
                <p:oleObj name="Формула" r:id="rId3" imgW="1548728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284" y="5525240"/>
                        <a:ext cx="34861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02538-005B-4AFA-90D6-4B70CF0BD1B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5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1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895601" y="-290513"/>
            <a:ext cx="7915275" cy="2103438"/>
          </a:xfrm>
        </p:spPr>
        <p:txBody>
          <a:bodyPr/>
          <a:lstStyle/>
          <a:p>
            <a:pPr eaLnBrk="1" hangingPunct="1"/>
            <a:r>
              <a:rPr lang="ru-RU" smtClean="0"/>
              <a:t>Решение задач с помощью модели - схемы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974D-BB3E-4DE2-A7D8-AF68AB30034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11" y="2578101"/>
            <a:ext cx="2708633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616" y="2578100"/>
            <a:ext cx="2604546" cy="1450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432" y="2578100"/>
            <a:ext cx="2564548" cy="145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8745" y="2712224"/>
            <a:ext cx="1005927" cy="118272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3344" y="2744577"/>
            <a:ext cx="1005927" cy="1182727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53037" y="1866842"/>
            <a:ext cx="4546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Масса раствора М</a:t>
            </a:r>
            <a:r>
              <a:rPr kumimoji="0" lang="en-US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(кг,</a:t>
            </a:r>
            <a:r>
              <a:rPr kumimoji="0" lang="en-US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л)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68750" y="2893627"/>
            <a:ext cx="400855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kern="0" dirty="0" smtClean="0"/>
              <a:t>Концентрация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   </a:t>
            </a:r>
            <a:r>
              <a:rPr kumimoji="0" lang="el-GR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α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(%)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43189" y="4271029"/>
            <a:ext cx="4456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Масса вещества </a:t>
            </a:r>
            <a:r>
              <a:rPr lang="en-US" altLang="ru-RU" sz="2800" kern="0" noProof="0" dirty="0" smtClean="0"/>
              <a:t>m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(кг,</a:t>
            </a:r>
            <a:r>
              <a:rPr kumimoji="0" lang="en-US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л)</a:t>
            </a:r>
          </a:p>
        </p:txBody>
      </p:sp>
    </p:spTree>
    <p:extLst>
      <p:ext uri="{BB962C8B-B14F-4D97-AF65-F5344CB8AC3E}">
        <p14:creationId xmlns:p14="http://schemas.microsoft.com/office/powerpoint/2010/main" val="257105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820874" y="768790"/>
            <a:ext cx="1370013" cy="1754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5881" y="1133476"/>
            <a:ext cx="1370013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573738" y="1377143"/>
            <a:ext cx="1375581" cy="114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94965" y="1500205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16725" y="1577975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FFFF"/>
                </a:solidFill>
              </a:rPr>
              <a:t> =</a:t>
            </a:r>
            <a:endParaRPr lang="ru-RU" altLang="ru-RU" sz="4400" dirty="0">
              <a:solidFill>
                <a:srgbClr val="FFFFFF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840831" y="1678782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15%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459413" y="1655052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25%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840831" y="584198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4 л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401524" y="506413"/>
            <a:ext cx="1081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FF00"/>
                </a:solidFill>
              </a:rPr>
              <a:t> 6 </a:t>
            </a:r>
            <a:r>
              <a:rPr lang="ru-RU" altLang="ru-RU" sz="2800" dirty="0">
                <a:solidFill>
                  <a:srgbClr val="FFFF00"/>
                </a:solidFill>
              </a:rPr>
              <a:t>л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054017" y="251235"/>
            <a:ext cx="1239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10 л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459761" y="4299813"/>
            <a:ext cx="944354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FFFF"/>
                </a:solidFill>
              </a:rPr>
              <a:t>Смешали </a:t>
            </a:r>
            <a:r>
              <a:rPr lang="ru-RU" altLang="ru-RU" sz="2800" dirty="0">
                <a:solidFill>
                  <a:srgbClr val="FFFFFF"/>
                </a:solidFill>
              </a:rPr>
              <a:t>4 литра 15-процентного водного раствора некоторого вещества с 6 литрами 25-процентного раствора этого же вещества.  Сколько процентов составляет  концентрация получившегося раствора?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8125619" y="1635618"/>
            <a:ext cx="76432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х%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493981" y="3353035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0,15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ru-RU" altLang="ru-RU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4   </a:t>
            </a:r>
            <a:r>
              <a:rPr lang="ru-RU" altLang="ru-RU" sz="3600" dirty="0" smtClean="0">
                <a:solidFill>
                  <a:srgbClr val="FFFFFF"/>
                </a:solidFill>
              </a:rPr>
              <a:t>+   0,25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</a:t>
            </a:r>
            <a:r>
              <a:rPr lang="ru-RU" altLang="ru-RU" sz="3600" dirty="0" smtClean="0">
                <a:solidFill>
                  <a:srgbClr val="FFFFFF"/>
                </a:solidFill>
              </a:rPr>
              <a:t>6    =  0,01х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10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213" y="2445097"/>
            <a:ext cx="1861989" cy="731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87" y="2485263"/>
            <a:ext cx="1926003" cy="719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733" y="2518490"/>
            <a:ext cx="1896587" cy="7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2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8" grpId="0"/>
      <p:bldP spid="1127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8389" y="1448981"/>
            <a:ext cx="10972800" cy="4525963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383538" y="656819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0,15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4</a:t>
            </a:r>
            <a:r>
              <a:rPr lang="ru-RU" altLang="ru-RU" sz="3600" dirty="0">
                <a:solidFill>
                  <a:srgbClr val="FFFFFF"/>
                </a:solidFill>
              </a:rPr>
              <a:t> + 0,25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6 = 0,01х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10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383537" y="1822682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0,6 </a:t>
            </a:r>
            <a:r>
              <a:rPr lang="ru-RU" altLang="ru-RU" sz="3600" dirty="0">
                <a:solidFill>
                  <a:srgbClr val="FFFFFF"/>
                </a:solidFill>
              </a:rPr>
              <a:t>+ </a:t>
            </a:r>
            <a:r>
              <a:rPr lang="ru-RU" altLang="ru-RU" sz="3600" dirty="0" smtClean="0">
                <a:solidFill>
                  <a:srgbClr val="FFFFFF"/>
                </a:solidFill>
              </a:rPr>
              <a:t>1,5 = 0,1х 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383536" y="2944225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2,1 = 0,1х 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383535" y="4288249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х = 21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402368" y="5498100"/>
            <a:ext cx="8964613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 smtClean="0">
                <a:solidFill>
                  <a:srgbClr val="FFFFFF"/>
                </a:solidFill>
              </a:rPr>
              <a:t>Ответ: 21 % </a:t>
            </a:r>
            <a:endParaRPr lang="ru-RU" altLang="ru-RU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build="p" animBg="1"/>
      <p:bldP spid="19" grpId="0" build="p" animBg="1"/>
      <p:bldP spid="21" grpId="0" build="p" animBg="1"/>
      <p:bldP spid="22" grpId="0" build="p" animBg="1"/>
      <p:bldP spid="2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770" y="862012"/>
            <a:ext cx="1383912" cy="1622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509" y="1298842"/>
            <a:ext cx="1173571" cy="12304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65" y="1388263"/>
            <a:ext cx="1390008" cy="1164437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295775" y="1557338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16725" y="1577975"/>
            <a:ext cx="71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53544" y="1687597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60%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559371" y="1666874"/>
            <a:ext cx="792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0%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818606" y="757151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10 л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559371" y="646716"/>
            <a:ext cx="1081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х л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946969" y="313374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FF00"/>
                </a:solidFill>
              </a:rPr>
              <a:t>(х + 10) л  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418194" y="4608345"/>
            <a:ext cx="89457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FFFF"/>
                </a:solidFill>
              </a:rPr>
              <a:t>Имеется </a:t>
            </a:r>
            <a:r>
              <a:rPr lang="ru-RU" altLang="ru-RU" sz="2800" dirty="0">
                <a:solidFill>
                  <a:srgbClr val="FFFFFF"/>
                </a:solidFill>
              </a:rPr>
              <a:t>10 литров 60-процентного раствора соли. Сколько литров воды нужно долить, чтобы получить 40-процентный раствор соли?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8274594" y="1557338"/>
            <a:ext cx="1081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40%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304311" y="3557407"/>
            <a:ext cx="8964612" cy="792162"/>
          </a:xfrm>
          <a:prstGeom prst="rect">
            <a:avLst/>
          </a:prstGeom>
          <a:solidFill>
            <a:srgbClr val="AFE1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600" dirty="0">
                <a:solidFill>
                  <a:srgbClr val="FFFFFF"/>
                </a:solidFill>
              </a:rPr>
              <a:t>		0,6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</a:t>
            </a:r>
            <a:r>
              <a:rPr lang="ru-RU" altLang="ru-RU" sz="3600" dirty="0">
                <a:solidFill>
                  <a:srgbClr val="FFFFFF"/>
                </a:solidFill>
              </a:rPr>
              <a:t> </a:t>
            </a:r>
            <a:r>
              <a:rPr lang="ru-RU" altLang="ru-RU" sz="3600" dirty="0" smtClean="0">
                <a:solidFill>
                  <a:srgbClr val="FFFFFF"/>
                </a:solidFill>
              </a:rPr>
              <a:t>10     +     0 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∙ </a:t>
            </a:r>
            <a:r>
              <a:rPr lang="ru-RU" altLang="ru-RU" sz="3600" dirty="0">
                <a:solidFill>
                  <a:srgbClr val="FFFFFF"/>
                </a:solidFill>
              </a:rPr>
              <a:t>х </a:t>
            </a:r>
            <a:r>
              <a:rPr lang="ru-RU" altLang="ru-RU" sz="3600" dirty="0" smtClean="0">
                <a:solidFill>
                  <a:srgbClr val="FFFFFF"/>
                </a:solidFill>
              </a:rPr>
              <a:t>    =    </a:t>
            </a:r>
            <a:r>
              <a:rPr lang="ru-RU" altLang="ru-RU" sz="3600" dirty="0">
                <a:solidFill>
                  <a:srgbClr val="FFFFFF"/>
                </a:solidFill>
              </a:rPr>
              <a:t>0,4</a:t>
            </a:r>
            <a:r>
              <a:rPr lang="ru-RU" altLang="ru-RU" sz="3600" dirty="0">
                <a:solidFill>
                  <a:srgbClr val="FFFFFF"/>
                </a:solidFill>
                <a:cs typeface="Arial" panose="020B0604020202020204" pitchFamily="34" charset="0"/>
              </a:rPr>
              <a:t>( х + 10)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586" y="2452077"/>
            <a:ext cx="2259243" cy="803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591" y="2360174"/>
            <a:ext cx="1402202" cy="963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863" y="2452077"/>
            <a:ext cx="2248077" cy="7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2" grpId="0"/>
      <p:bldP spid="12303" grpId="0" build="p" animBg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862</Words>
  <Application>Microsoft Office PowerPoint</Application>
  <PresentationFormat>Широкоэкранный</PresentationFormat>
  <Paragraphs>217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4" baseType="lpstr">
      <vt:lpstr>Arial</vt:lpstr>
      <vt:lpstr>Calibri</vt:lpstr>
      <vt:lpstr>Comic Sans MS</vt:lpstr>
      <vt:lpstr>Lucida Sans Unicode</vt:lpstr>
      <vt:lpstr>Symbol</vt:lpstr>
      <vt:lpstr>Times New Roman</vt:lpstr>
      <vt:lpstr>Wingdings</vt:lpstr>
      <vt:lpstr>1_Тема Office</vt:lpstr>
      <vt:lpstr>Тема10</vt:lpstr>
      <vt:lpstr>1_Тема10</vt:lpstr>
      <vt:lpstr>2_Тема10</vt:lpstr>
      <vt:lpstr>3_Тема10</vt:lpstr>
      <vt:lpstr>4_Тема10</vt:lpstr>
      <vt:lpstr>5_Тема10</vt:lpstr>
      <vt:lpstr>6_Тема10</vt:lpstr>
      <vt:lpstr>1_Круги</vt:lpstr>
      <vt:lpstr>5_Круги</vt:lpstr>
      <vt:lpstr>6_Круги</vt:lpstr>
      <vt:lpstr>7_Круги</vt:lpstr>
      <vt:lpstr>Формула</vt:lpstr>
      <vt:lpstr>Система подготовки  к ЕГЭ по математике</vt:lpstr>
      <vt:lpstr>Компоненты задач на смеси и сплавы</vt:lpstr>
      <vt:lpstr>Презентация PowerPoint</vt:lpstr>
      <vt:lpstr>Решение задач с помощью таблицы</vt:lpstr>
      <vt:lpstr>Задача №1.  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vt:lpstr>
      <vt:lpstr>Решение задач с помощью модели - схемы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Имеются два сплава с разным содержанием золота. В первом сплаве содержится 35 %, во втором - 60% золота. В каком отношении надо взять первый и второй  сплавы, чтобы получить новый сплав, содержащий 40% золота</dc:title>
  <dc:creator>Admin</dc:creator>
  <cp:lastModifiedBy>Admin</cp:lastModifiedBy>
  <cp:revision>50</cp:revision>
  <dcterms:created xsi:type="dcterms:W3CDTF">2023-11-25T10:47:25Z</dcterms:created>
  <dcterms:modified xsi:type="dcterms:W3CDTF">2023-11-28T05:39:03Z</dcterms:modified>
</cp:coreProperties>
</file>