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9" r:id="rId7"/>
    <p:sldId id="260" r:id="rId8"/>
    <p:sldId id="267" r:id="rId9"/>
    <p:sldId id="266" r:id="rId10"/>
    <p:sldId id="268" r:id="rId11"/>
    <p:sldId id="270" r:id="rId12"/>
    <p:sldId id="261" r:id="rId13"/>
    <p:sldId id="265" r:id="rId14"/>
    <p:sldId id="264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2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9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2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8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9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49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9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9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33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3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0BFF-1262-423A-822F-441788EA6304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BCC6-D51D-4AF9-9602-880DB5FED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1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7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 </a:t>
            </a:r>
            <a:r>
              <a:rPr lang="ru-RU" b="1" dirty="0"/>
              <a:t>27.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Комментарий </a:t>
            </a:r>
            <a:r>
              <a:rPr lang="ru-RU" b="1" dirty="0"/>
              <a:t>проблемы: алгоритм написания и критерии оценивания.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0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2921" y="283932"/>
            <a:ext cx="7373111" cy="629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8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 чего начать?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00" indent="-305435">
              <a:lnSpc>
                <a:spcPct val="100000"/>
              </a:lnSpc>
              <a:spcBef>
                <a:spcPts val="100"/>
              </a:spcBef>
              <a:buClr>
                <a:srgbClr val="056D9F"/>
              </a:buClr>
              <a:buFont typeface="Wingdings"/>
              <a:buChar char=""/>
              <a:tabLst>
                <a:tab pos="316865" algn="l"/>
                <a:tab pos="318135" algn="l"/>
              </a:tabLst>
            </a:pPr>
            <a:r>
              <a:rPr lang="ru-RU" dirty="0">
                <a:cs typeface="Calibri"/>
              </a:rPr>
              <a:t>Размышляя</a:t>
            </a:r>
            <a:r>
              <a:rPr lang="ru-RU" spc="-35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над</a:t>
            </a:r>
            <a:r>
              <a:rPr lang="ru-RU" spc="15" dirty="0">
                <a:cs typeface="Calibri"/>
              </a:rPr>
              <a:t> </a:t>
            </a:r>
            <a:r>
              <a:rPr lang="ru-RU" spc="-10" dirty="0">
                <a:cs typeface="Calibri"/>
              </a:rPr>
              <a:t>проблемой,</a:t>
            </a:r>
            <a:r>
              <a:rPr lang="ru-RU" dirty="0">
                <a:cs typeface="Calibri"/>
              </a:rPr>
              <a:t> </a:t>
            </a:r>
            <a:r>
              <a:rPr lang="ru-RU" spc="-15" dirty="0">
                <a:solidFill>
                  <a:srgbClr val="FF0000"/>
                </a:solidFill>
                <a:cs typeface="Calibri"/>
              </a:rPr>
              <a:t>публицист</a:t>
            </a:r>
            <a:r>
              <a:rPr lang="ru-RU" spc="20" dirty="0">
                <a:cs typeface="Calibri"/>
              </a:rPr>
              <a:t> </a:t>
            </a:r>
            <a:r>
              <a:rPr lang="ru-RU" spc="-15" dirty="0">
                <a:cs typeface="Calibri"/>
              </a:rPr>
              <a:t>делится</a:t>
            </a:r>
            <a:r>
              <a:rPr lang="ru-RU" spc="-5" dirty="0">
                <a:cs typeface="Calibri"/>
              </a:rPr>
              <a:t> </a:t>
            </a:r>
            <a:r>
              <a:rPr lang="ru-RU" dirty="0">
                <a:cs typeface="Calibri"/>
              </a:rPr>
              <a:t>своими</a:t>
            </a:r>
            <a:r>
              <a:rPr lang="ru-RU" spc="-15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мыслями</a:t>
            </a:r>
            <a:r>
              <a:rPr lang="ru-RU" spc="-10" dirty="0">
                <a:cs typeface="Calibri"/>
              </a:rPr>
              <a:t> </a:t>
            </a:r>
            <a:r>
              <a:rPr lang="ru-RU" dirty="0">
                <a:cs typeface="Calibri"/>
              </a:rPr>
              <a:t>о…</a:t>
            </a:r>
          </a:p>
          <a:p>
            <a:pPr marL="317500" indent="-305435">
              <a:lnSpc>
                <a:spcPct val="100000"/>
              </a:lnSpc>
              <a:spcBef>
                <a:spcPts val="1755"/>
              </a:spcBef>
              <a:buClr>
                <a:srgbClr val="056D9F"/>
              </a:buClr>
              <a:buFont typeface="Wingdings"/>
              <a:buChar char=""/>
              <a:tabLst>
                <a:tab pos="316865" algn="l"/>
                <a:tab pos="318135" algn="l"/>
              </a:tabLst>
            </a:pPr>
            <a:r>
              <a:rPr lang="ru-RU" spc="-5" dirty="0">
                <a:solidFill>
                  <a:srgbClr val="FF0000"/>
                </a:solidFill>
                <a:cs typeface="Calibri"/>
              </a:rPr>
              <a:t>Автор</a:t>
            </a:r>
            <a:r>
              <a:rPr lang="ru-RU" spc="-20" dirty="0">
                <a:solidFill>
                  <a:srgbClr val="FF0000"/>
                </a:solidFill>
                <a:cs typeface="Calibri"/>
              </a:rPr>
              <a:t> </a:t>
            </a:r>
            <a:r>
              <a:rPr lang="ru-RU" spc="-10" dirty="0">
                <a:cs typeface="Calibri"/>
              </a:rPr>
              <a:t>рассказывает</a:t>
            </a:r>
            <a:r>
              <a:rPr lang="ru-RU" spc="-15" dirty="0">
                <a:cs typeface="Calibri"/>
              </a:rPr>
              <a:t> </a:t>
            </a:r>
            <a:r>
              <a:rPr lang="ru-RU" dirty="0">
                <a:cs typeface="Calibri"/>
              </a:rPr>
              <a:t>о</a:t>
            </a:r>
            <a:r>
              <a:rPr lang="ru-RU" spc="-5" dirty="0">
                <a:cs typeface="Calibri"/>
              </a:rPr>
              <a:t> событиях</a:t>
            </a:r>
            <a:r>
              <a:rPr lang="ru-RU" spc="-15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времен</a:t>
            </a:r>
            <a:r>
              <a:rPr lang="ru-RU" spc="10" dirty="0">
                <a:cs typeface="Calibri"/>
              </a:rPr>
              <a:t> </a:t>
            </a:r>
            <a:r>
              <a:rPr lang="ru-RU" spc="-20" dirty="0">
                <a:cs typeface="Calibri"/>
              </a:rPr>
              <a:t>Великой</a:t>
            </a:r>
            <a:r>
              <a:rPr lang="ru-RU" spc="25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Отечественной</a:t>
            </a:r>
            <a:r>
              <a:rPr lang="ru-RU" spc="20" dirty="0">
                <a:cs typeface="Calibri"/>
              </a:rPr>
              <a:t> </a:t>
            </a:r>
            <a:r>
              <a:rPr lang="ru-RU" dirty="0">
                <a:cs typeface="Calibri"/>
              </a:rPr>
              <a:t>войны.</a:t>
            </a:r>
          </a:p>
          <a:p>
            <a:pPr marL="317500" indent="-305435">
              <a:lnSpc>
                <a:spcPct val="100000"/>
              </a:lnSpc>
              <a:spcBef>
                <a:spcPts val="1750"/>
              </a:spcBef>
              <a:buClr>
                <a:srgbClr val="056D9F"/>
              </a:buClr>
              <a:buFont typeface="Wingdings"/>
              <a:buChar char=""/>
              <a:tabLst>
                <a:tab pos="316865" algn="l"/>
                <a:tab pos="318135" algn="l"/>
              </a:tabLst>
            </a:pPr>
            <a:r>
              <a:rPr lang="ru-RU" spc="-15" dirty="0">
                <a:solidFill>
                  <a:srgbClr val="FF0000"/>
                </a:solidFill>
                <a:cs typeface="Calibri"/>
              </a:rPr>
              <a:t>Писатель</a:t>
            </a:r>
            <a:r>
              <a:rPr lang="ru-RU" spc="-2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изображает</a:t>
            </a:r>
            <a:r>
              <a:rPr lang="ru-RU" spc="-4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ситуацию</a:t>
            </a:r>
            <a:r>
              <a:rPr lang="ru-RU" spc="25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из</a:t>
            </a:r>
            <a:r>
              <a:rPr lang="ru-RU" spc="-2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жизни</a:t>
            </a:r>
            <a:r>
              <a:rPr lang="ru-RU" spc="25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своих</a:t>
            </a:r>
            <a:r>
              <a:rPr lang="ru-RU" spc="-15" dirty="0">
                <a:cs typeface="Calibri"/>
              </a:rPr>
              <a:t> </a:t>
            </a:r>
            <a:r>
              <a:rPr lang="ru-RU" dirty="0">
                <a:cs typeface="Calibri"/>
              </a:rPr>
              <a:t>героев.</a:t>
            </a:r>
          </a:p>
          <a:p>
            <a:pPr marL="317500" indent="-305435">
              <a:lnSpc>
                <a:spcPct val="100000"/>
              </a:lnSpc>
              <a:spcBef>
                <a:spcPts val="1755"/>
              </a:spcBef>
              <a:buClr>
                <a:srgbClr val="056D9F"/>
              </a:buClr>
              <a:buFont typeface="Wingdings"/>
              <a:buChar char=""/>
              <a:tabLst>
                <a:tab pos="316865" algn="l"/>
                <a:tab pos="318135" algn="l"/>
              </a:tabLst>
            </a:pPr>
            <a:r>
              <a:rPr lang="ru-RU" dirty="0">
                <a:cs typeface="Calibri"/>
              </a:rPr>
              <a:t>В</a:t>
            </a:r>
            <a:r>
              <a:rPr lang="ru-RU" spc="-5" dirty="0">
                <a:cs typeface="Calibri"/>
              </a:rPr>
              <a:t> центре</a:t>
            </a:r>
            <a:r>
              <a:rPr lang="ru-RU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внимания</a:t>
            </a:r>
            <a:r>
              <a:rPr lang="ru-RU" spc="15" dirty="0">
                <a:cs typeface="Calibri"/>
              </a:rPr>
              <a:t> </a:t>
            </a:r>
            <a:r>
              <a:rPr lang="ru-RU" spc="-5" dirty="0">
                <a:solidFill>
                  <a:srgbClr val="FF0000"/>
                </a:solidFill>
                <a:cs typeface="Calibri"/>
              </a:rPr>
              <a:t>автора</a:t>
            </a:r>
            <a:r>
              <a:rPr lang="ru-RU" spc="-3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ситуация из</a:t>
            </a:r>
            <a:r>
              <a:rPr lang="ru-RU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жизни</a:t>
            </a:r>
            <a:r>
              <a:rPr lang="ru-RU" spc="15" dirty="0">
                <a:cs typeface="Calibri"/>
              </a:rPr>
              <a:t> </a:t>
            </a:r>
            <a:r>
              <a:rPr lang="ru-RU" spc="-15" dirty="0">
                <a:cs typeface="Calibri"/>
              </a:rPr>
              <a:t>школьников.</a:t>
            </a:r>
            <a:endParaRPr lang="ru-RU" dirty="0">
              <a:cs typeface="Calibri"/>
            </a:endParaRPr>
          </a:p>
          <a:p>
            <a:pPr marL="317500" indent="-305435">
              <a:lnSpc>
                <a:spcPct val="100000"/>
              </a:lnSpc>
              <a:spcBef>
                <a:spcPts val="1780"/>
              </a:spcBef>
              <a:buClr>
                <a:srgbClr val="056D9F"/>
              </a:buClr>
              <a:buFont typeface="Wingdings"/>
              <a:buChar char=""/>
              <a:tabLst>
                <a:tab pos="316865" algn="l"/>
                <a:tab pos="318135" algn="l"/>
              </a:tabLst>
            </a:pPr>
            <a:r>
              <a:rPr lang="ru-RU" spc="-5" dirty="0">
                <a:solidFill>
                  <a:srgbClr val="FF0000"/>
                </a:solidFill>
                <a:cs typeface="Calibri"/>
              </a:rPr>
              <a:t>Автор</a:t>
            </a:r>
            <a:r>
              <a:rPr lang="ru-RU" spc="-30" dirty="0">
                <a:cs typeface="Calibri"/>
              </a:rPr>
              <a:t> </a:t>
            </a:r>
            <a:r>
              <a:rPr lang="ru-RU" dirty="0">
                <a:cs typeface="Calibri"/>
              </a:rPr>
              <a:t>раскрывает</a:t>
            </a:r>
            <a:r>
              <a:rPr lang="ru-RU" spc="-45" dirty="0">
                <a:cs typeface="Calibri"/>
              </a:rPr>
              <a:t> </a:t>
            </a:r>
            <a:r>
              <a:rPr lang="ru-RU" spc="-15" dirty="0">
                <a:cs typeface="Calibri"/>
              </a:rPr>
              <a:t>проблему</a:t>
            </a:r>
            <a:r>
              <a:rPr lang="ru-RU" spc="5" dirty="0">
                <a:cs typeface="Calibri"/>
              </a:rPr>
              <a:t> </a:t>
            </a:r>
            <a:r>
              <a:rPr lang="ru-RU" spc="-10" dirty="0">
                <a:cs typeface="Calibri"/>
              </a:rPr>
              <a:t>на</a:t>
            </a:r>
            <a:r>
              <a:rPr lang="ru-RU" spc="10" dirty="0">
                <a:cs typeface="Calibri"/>
              </a:rPr>
              <a:t> </a:t>
            </a:r>
            <a:r>
              <a:rPr lang="ru-RU" dirty="0">
                <a:cs typeface="Calibri"/>
              </a:rPr>
              <a:t>примере</a:t>
            </a:r>
            <a:r>
              <a:rPr lang="ru-RU" spc="-1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поступков</a:t>
            </a:r>
            <a:r>
              <a:rPr lang="ru-RU" spc="-10" dirty="0">
                <a:cs typeface="Calibri"/>
              </a:rPr>
              <a:t> </a:t>
            </a:r>
            <a:r>
              <a:rPr lang="ru-RU" spc="-5" dirty="0">
                <a:cs typeface="Calibri"/>
              </a:rPr>
              <a:t>своих</a:t>
            </a:r>
            <a:r>
              <a:rPr lang="ru-RU" spc="-25" dirty="0">
                <a:cs typeface="Calibri"/>
              </a:rPr>
              <a:t> </a:t>
            </a:r>
            <a:r>
              <a:rPr lang="ru-RU" dirty="0">
                <a:cs typeface="Calibri"/>
              </a:rPr>
              <a:t>героев.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877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Комментарий к проблеме исходного текста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365125"/>
            <a:ext cx="10653346" cy="605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69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Цитирование в комментарии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Прямая речь:</a:t>
            </a:r>
          </a:p>
          <a:p>
            <a:pPr marL="0" indent="0">
              <a:buNone/>
            </a:pPr>
            <a:r>
              <a:rPr lang="ru-RU" i="1" dirty="0" smtClean="0"/>
              <a:t>Автор пишет</a:t>
            </a:r>
            <a:r>
              <a:rPr lang="ru-RU" i="1" dirty="0" smtClean="0">
                <a:solidFill>
                  <a:srgbClr val="FF0000"/>
                </a:solidFill>
              </a:rPr>
              <a:t>: «В</a:t>
            </a:r>
            <a:r>
              <a:rPr lang="ru-RU" i="1" dirty="0" smtClean="0"/>
              <a:t>одяные жители </a:t>
            </a:r>
            <a:r>
              <a:rPr lang="ru-RU" i="1" dirty="0" smtClean="0">
                <a:solidFill>
                  <a:srgbClr val="FF0000"/>
                </a:solidFill>
              </a:rPr>
              <a:t>…</a:t>
            </a:r>
            <a:r>
              <a:rPr lang="ru-RU" i="1" dirty="0" smtClean="0"/>
              <a:t> привыкли к этой чужой и ненужной им воркотне колёс</a:t>
            </a:r>
            <a:r>
              <a:rPr lang="ru-RU" i="1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Косвенная речь:</a:t>
            </a:r>
          </a:p>
          <a:p>
            <a:pPr marL="0" indent="0">
              <a:buNone/>
            </a:pPr>
            <a:r>
              <a:rPr lang="ru-RU" dirty="0" smtClean="0"/>
              <a:t>Автор пишет</a:t>
            </a:r>
            <a:r>
              <a:rPr lang="ru-RU" dirty="0" smtClean="0">
                <a:solidFill>
                  <a:srgbClr val="FF0000"/>
                </a:solidFill>
              </a:rPr>
              <a:t>, что «в</a:t>
            </a:r>
            <a:r>
              <a:rPr lang="ru-RU" dirty="0" smtClean="0"/>
              <a:t>одяные жители 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 smtClean="0"/>
              <a:t> привыкли к этой чужой и ненужной им воркотне колёс</a:t>
            </a:r>
            <a:r>
              <a:rPr lang="ru-RU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Частичное цитирование: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/>
              <a:t>Водяные жители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 не замечали стараний мельницы, её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/>
              <a:t>воркотня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 была для них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/>
              <a:t>чужой и ненужной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64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667"/>
          </a:xfrm>
        </p:spPr>
        <p:txBody>
          <a:bodyPr/>
          <a:lstStyle/>
          <a:p>
            <a:pPr algn="ctr"/>
            <a:r>
              <a:rPr lang="ru-RU" b="1" dirty="0" smtClean="0"/>
              <a:t>Анализ текста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2662"/>
            <a:ext cx="10515600" cy="54512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mtClean="0"/>
              <a:t>     Весной</a:t>
            </a:r>
            <a:r>
              <a:rPr lang="ru-RU" dirty="0"/>
              <a:t>, в мае месяце, старая, почерневшая мельница казалась убогой, горбатой старушонкой, безнадежно шамкающей дряхлую песню под радостный шепот зеленой, водяной молодежи: кувшинок, камышей и осок. Спокойный зеленоватый пруд медленно цедил свою ленивую воду сквозь старые челюсти, грохотал жерновами, пылил мукой, и было похоже, что старушка сердится - умаялась.</a:t>
            </a:r>
          </a:p>
          <a:p>
            <a:pPr marL="0" indent="0">
              <a:buNone/>
            </a:pPr>
            <a:r>
              <a:rPr lang="ru-RU" dirty="0"/>
              <a:t>     Но только зима давала ей полный, близкий к уничтожению и смерти покой. Пустынная вьюга серебрила крышу, заносила окна, оголяла цветущие берега и изо дня в день, из ночи в ночь качала, напевая тоскливый мотив, вершинами сосен, гудела и плакала. А с первым движением льда начиналось беспокойство: колыхалась расшатанная плотина, вода бурлила и буйствовала, гомонили утки и кулики, в небе мчались бурные весенние облака, и старый, монотонный, как древняя легенда, ропот мельницы будил жидкое эхо соснового перелеска.</a:t>
            </a:r>
          </a:p>
          <a:p>
            <a:pPr marL="0" indent="0">
              <a:buNone/>
            </a:pPr>
            <a:r>
              <a:rPr lang="ru-RU" dirty="0"/>
              <a:t>     Водяные жители, впрочем, давно привыкли к этой чужой и ненужной им воркотне колес.  Птицы жили шумно и весело, далекие от всего, что не было водой, небом, зеленью камышей, любовью и пищей.  Дикие курочки, зобастые дупеля, красавцы бекасы, турухтаны, кулики-перевозчики, мартышки, чайки, дикие и домашние утки -  весь этот сброд от зари до зари кричал на все голоса, и радостный, весенний воздух слушал их песни, бледнея на рассвете, золотясь днем и ярко пылая огромным горном на склоне запада.  Изредка, и то, бывало, преимущественно после снежных, суровых зим, -  появлялись лебеди. Аристократы воды, они жили отдельно, гордой, прекрасной жизнью, строгие и задумчивые, как тишина летнего вечера.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98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равнодушного отношения молодого поколения к старшему</a:t>
            </a:r>
          </a:p>
          <a:p>
            <a:r>
              <a:rPr lang="ru-RU" dirty="0" smtClean="0"/>
              <a:t>Как нужно относиться молодёжи к людям старшего поколения?</a:t>
            </a:r>
          </a:p>
          <a:p>
            <a:endParaRPr lang="ru-RU" dirty="0"/>
          </a:p>
          <a:p>
            <a:r>
              <a:rPr lang="ru-RU" dirty="0" smtClean="0"/>
              <a:t>Передо мной текст А. Грина. В нём автор поднимает проблему (обращается к проблеме)…</a:t>
            </a:r>
          </a:p>
          <a:p>
            <a:r>
              <a:rPr lang="ru-RU" dirty="0" smtClean="0"/>
              <a:t>Вопрос. Над этой проблемой размышляет … Этой </a:t>
            </a:r>
            <a:r>
              <a:rPr lang="ru-RU" smtClean="0"/>
              <a:t>проблеме посвящён текст…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48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6285"/>
            <a:ext cx="10515600" cy="5495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сочинение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прочитанному тексту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из проблем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поставленных автором текста. 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Прокомментируйте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сформулированную проблему. Включите в комментарий пояснения к двум примерам-иллюстрациям из прочитанного текста, которые важны для понимания проблемы исходного текста (избегайте чрезмерного цитирования). Проанализируйте указанную смысловую связь между примерами-иллюстрациями.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автора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(рассказчика).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своё отношение к позиции автора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(рассказчика) по проблеме исходного текста. Включите в обоснование пример-аргумент, опирающийся на жизненный, читательский или историко-культурный опыт.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55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024" y="110411"/>
            <a:ext cx="10840914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4400" b="1" spc="-15" dirty="0" smtClean="0">
                <a:solidFill>
                  <a:srgbClr val="30521B"/>
                </a:solidFill>
                <a:latin typeface="Calibri"/>
                <a:cs typeface="Calibri"/>
              </a:rPr>
              <a:t>Место комментария в композиции</a:t>
            </a:r>
            <a:r>
              <a:rPr sz="4400" b="1" spc="10" dirty="0" smtClean="0">
                <a:solidFill>
                  <a:srgbClr val="30521B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30521B"/>
                </a:solidFill>
                <a:latin typeface="Calibri"/>
                <a:cs typeface="Calibri"/>
              </a:rPr>
              <a:t>сочинения</a:t>
            </a:r>
            <a:endParaRPr sz="4400" b="1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24711" y="1624406"/>
            <a:ext cx="10201910" cy="4678680"/>
            <a:chOff x="1112519" y="1496567"/>
            <a:chExt cx="10201910" cy="4678680"/>
          </a:xfrm>
        </p:grpSpPr>
        <p:sp>
          <p:nvSpPr>
            <p:cNvPr id="4" name="object 4"/>
            <p:cNvSpPr/>
            <p:nvPr/>
          </p:nvSpPr>
          <p:spPr>
            <a:xfrm>
              <a:off x="1118615" y="5510783"/>
              <a:ext cx="10189845" cy="658495"/>
            </a:xfrm>
            <a:custGeom>
              <a:avLst/>
              <a:gdLst/>
              <a:ahLst/>
              <a:cxnLst/>
              <a:rect l="l" t="t" r="r" b="b"/>
              <a:pathLst>
                <a:path w="10189845" h="658495">
                  <a:moveTo>
                    <a:pt x="10189464" y="0"/>
                  </a:moveTo>
                  <a:lnTo>
                    <a:pt x="0" y="0"/>
                  </a:lnTo>
                  <a:lnTo>
                    <a:pt x="0" y="658368"/>
                  </a:lnTo>
                  <a:lnTo>
                    <a:pt x="10189464" y="658368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37A7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18615" y="5510783"/>
              <a:ext cx="10189845" cy="658495"/>
            </a:xfrm>
            <a:custGeom>
              <a:avLst/>
              <a:gdLst/>
              <a:ahLst/>
              <a:cxnLst/>
              <a:rect l="l" t="t" r="r" b="b"/>
              <a:pathLst>
                <a:path w="10189845" h="658495">
                  <a:moveTo>
                    <a:pt x="0" y="658368"/>
                  </a:moveTo>
                  <a:lnTo>
                    <a:pt x="10189464" y="658368"/>
                  </a:lnTo>
                  <a:lnTo>
                    <a:pt x="10189464" y="0"/>
                  </a:lnTo>
                  <a:lnTo>
                    <a:pt x="0" y="0"/>
                  </a:lnTo>
                  <a:lnTo>
                    <a:pt x="0" y="65836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18615" y="4507991"/>
              <a:ext cx="10189845" cy="1015365"/>
            </a:xfrm>
            <a:custGeom>
              <a:avLst/>
              <a:gdLst/>
              <a:ahLst/>
              <a:cxnLst/>
              <a:rect l="l" t="t" r="r" b="b"/>
              <a:pathLst>
                <a:path w="10189845" h="1015364">
                  <a:moveTo>
                    <a:pt x="10189464" y="0"/>
                  </a:moveTo>
                  <a:lnTo>
                    <a:pt x="0" y="0"/>
                  </a:lnTo>
                  <a:lnTo>
                    <a:pt x="0" y="659510"/>
                  </a:lnTo>
                  <a:lnTo>
                    <a:pt x="4967859" y="659510"/>
                  </a:lnTo>
                  <a:lnTo>
                    <a:pt x="4967859" y="761237"/>
                  </a:lnTo>
                  <a:lnTo>
                    <a:pt x="4840986" y="761237"/>
                  </a:lnTo>
                  <a:lnTo>
                    <a:pt x="5094732" y="1014983"/>
                  </a:lnTo>
                  <a:lnTo>
                    <a:pt x="5348478" y="761237"/>
                  </a:lnTo>
                  <a:lnTo>
                    <a:pt x="5221605" y="761237"/>
                  </a:lnTo>
                  <a:lnTo>
                    <a:pt x="5221605" y="659510"/>
                  </a:lnTo>
                  <a:lnTo>
                    <a:pt x="10189464" y="659510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39AD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18615" y="4507991"/>
              <a:ext cx="10189845" cy="1015365"/>
            </a:xfrm>
            <a:custGeom>
              <a:avLst/>
              <a:gdLst/>
              <a:ahLst/>
              <a:cxnLst/>
              <a:rect l="l" t="t" r="r" b="b"/>
              <a:pathLst>
                <a:path w="10189845" h="1015364">
                  <a:moveTo>
                    <a:pt x="10189464" y="659510"/>
                  </a:moveTo>
                  <a:lnTo>
                    <a:pt x="5221605" y="659510"/>
                  </a:lnTo>
                  <a:lnTo>
                    <a:pt x="5221605" y="761237"/>
                  </a:lnTo>
                  <a:lnTo>
                    <a:pt x="5348478" y="761237"/>
                  </a:lnTo>
                  <a:lnTo>
                    <a:pt x="5094732" y="1014983"/>
                  </a:lnTo>
                  <a:lnTo>
                    <a:pt x="4840986" y="761237"/>
                  </a:lnTo>
                  <a:lnTo>
                    <a:pt x="4967859" y="761237"/>
                  </a:lnTo>
                  <a:lnTo>
                    <a:pt x="4967859" y="659510"/>
                  </a:lnTo>
                  <a:lnTo>
                    <a:pt x="0" y="659510"/>
                  </a:lnTo>
                  <a:lnTo>
                    <a:pt x="0" y="0"/>
                  </a:lnTo>
                  <a:lnTo>
                    <a:pt x="10189464" y="0"/>
                  </a:lnTo>
                  <a:lnTo>
                    <a:pt x="10189464" y="65951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18615" y="3508247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0"/>
                  </a:moveTo>
                  <a:lnTo>
                    <a:pt x="0" y="0"/>
                  </a:lnTo>
                  <a:lnTo>
                    <a:pt x="0" y="657478"/>
                  </a:lnTo>
                  <a:lnTo>
                    <a:pt x="4968240" y="657478"/>
                  </a:lnTo>
                  <a:lnTo>
                    <a:pt x="4968240" y="758951"/>
                  </a:lnTo>
                  <a:lnTo>
                    <a:pt x="4841748" y="758951"/>
                  </a:lnTo>
                  <a:lnTo>
                    <a:pt x="5094732" y="1011935"/>
                  </a:lnTo>
                  <a:lnTo>
                    <a:pt x="5347716" y="758951"/>
                  </a:lnTo>
                  <a:lnTo>
                    <a:pt x="5221224" y="758951"/>
                  </a:lnTo>
                  <a:lnTo>
                    <a:pt x="5221224" y="657478"/>
                  </a:lnTo>
                  <a:lnTo>
                    <a:pt x="10189464" y="657478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3BB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18615" y="3508247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657478"/>
                  </a:moveTo>
                  <a:lnTo>
                    <a:pt x="5221224" y="657478"/>
                  </a:lnTo>
                  <a:lnTo>
                    <a:pt x="5221224" y="758951"/>
                  </a:lnTo>
                  <a:lnTo>
                    <a:pt x="5347716" y="758951"/>
                  </a:lnTo>
                  <a:lnTo>
                    <a:pt x="5094732" y="1011935"/>
                  </a:lnTo>
                  <a:lnTo>
                    <a:pt x="4841748" y="758951"/>
                  </a:lnTo>
                  <a:lnTo>
                    <a:pt x="4968240" y="758951"/>
                  </a:lnTo>
                  <a:lnTo>
                    <a:pt x="4968240" y="657478"/>
                  </a:lnTo>
                  <a:lnTo>
                    <a:pt x="0" y="657478"/>
                  </a:lnTo>
                  <a:lnTo>
                    <a:pt x="0" y="0"/>
                  </a:lnTo>
                  <a:lnTo>
                    <a:pt x="10189464" y="0"/>
                  </a:lnTo>
                  <a:lnTo>
                    <a:pt x="10189464" y="65747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18615" y="2505455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0"/>
                  </a:moveTo>
                  <a:lnTo>
                    <a:pt x="0" y="0"/>
                  </a:lnTo>
                  <a:lnTo>
                    <a:pt x="0" y="657479"/>
                  </a:lnTo>
                  <a:lnTo>
                    <a:pt x="4968240" y="657479"/>
                  </a:lnTo>
                  <a:lnTo>
                    <a:pt x="4968240" y="758952"/>
                  </a:lnTo>
                  <a:lnTo>
                    <a:pt x="4841748" y="758952"/>
                  </a:lnTo>
                  <a:lnTo>
                    <a:pt x="5094732" y="1011936"/>
                  </a:lnTo>
                  <a:lnTo>
                    <a:pt x="5347716" y="758952"/>
                  </a:lnTo>
                  <a:lnTo>
                    <a:pt x="5221224" y="758952"/>
                  </a:lnTo>
                  <a:lnTo>
                    <a:pt x="5221224" y="657479"/>
                  </a:lnTo>
                  <a:lnTo>
                    <a:pt x="10189464" y="657479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3DBC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18615" y="2505455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657479"/>
                  </a:moveTo>
                  <a:lnTo>
                    <a:pt x="5221224" y="657479"/>
                  </a:lnTo>
                  <a:lnTo>
                    <a:pt x="5221224" y="758952"/>
                  </a:lnTo>
                  <a:lnTo>
                    <a:pt x="5347716" y="758952"/>
                  </a:lnTo>
                  <a:lnTo>
                    <a:pt x="5094732" y="1011936"/>
                  </a:lnTo>
                  <a:lnTo>
                    <a:pt x="4841748" y="758952"/>
                  </a:lnTo>
                  <a:lnTo>
                    <a:pt x="4968240" y="758952"/>
                  </a:lnTo>
                  <a:lnTo>
                    <a:pt x="4968240" y="657479"/>
                  </a:lnTo>
                  <a:lnTo>
                    <a:pt x="0" y="657479"/>
                  </a:lnTo>
                  <a:lnTo>
                    <a:pt x="0" y="0"/>
                  </a:lnTo>
                  <a:lnTo>
                    <a:pt x="10189464" y="0"/>
                  </a:lnTo>
                  <a:lnTo>
                    <a:pt x="10189464" y="657479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18615" y="1502663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0"/>
                  </a:moveTo>
                  <a:lnTo>
                    <a:pt x="0" y="0"/>
                  </a:lnTo>
                  <a:lnTo>
                    <a:pt x="0" y="657478"/>
                  </a:lnTo>
                  <a:lnTo>
                    <a:pt x="4968240" y="657478"/>
                  </a:lnTo>
                  <a:lnTo>
                    <a:pt x="4968240" y="758951"/>
                  </a:lnTo>
                  <a:lnTo>
                    <a:pt x="4841748" y="758951"/>
                  </a:lnTo>
                  <a:lnTo>
                    <a:pt x="5094732" y="1011936"/>
                  </a:lnTo>
                  <a:lnTo>
                    <a:pt x="5347716" y="758951"/>
                  </a:lnTo>
                  <a:lnTo>
                    <a:pt x="5221224" y="758951"/>
                  </a:lnTo>
                  <a:lnTo>
                    <a:pt x="5221224" y="657478"/>
                  </a:lnTo>
                  <a:lnTo>
                    <a:pt x="10189464" y="657478"/>
                  </a:lnTo>
                  <a:lnTo>
                    <a:pt x="10189464" y="0"/>
                  </a:lnTo>
                  <a:close/>
                </a:path>
              </a:pathLst>
            </a:custGeom>
            <a:solidFill>
              <a:srgbClr val="44C1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18615" y="1502663"/>
              <a:ext cx="10189845" cy="1012190"/>
            </a:xfrm>
            <a:custGeom>
              <a:avLst/>
              <a:gdLst/>
              <a:ahLst/>
              <a:cxnLst/>
              <a:rect l="l" t="t" r="r" b="b"/>
              <a:pathLst>
                <a:path w="10189845" h="1012189">
                  <a:moveTo>
                    <a:pt x="10189464" y="657478"/>
                  </a:moveTo>
                  <a:lnTo>
                    <a:pt x="5221224" y="657478"/>
                  </a:lnTo>
                  <a:lnTo>
                    <a:pt x="5221224" y="758951"/>
                  </a:lnTo>
                  <a:lnTo>
                    <a:pt x="5347716" y="758951"/>
                  </a:lnTo>
                  <a:lnTo>
                    <a:pt x="5094732" y="1011936"/>
                  </a:lnTo>
                  <a:lnTo>
                    <a:pt x="4841748" y="758951"/>
                  </a:lnTo>
                  <a:lnTo>
                    <a:pt x="4968240" y="758951"/>
                  </a:lnTo>
                  <a:lnTo>
                    <a:pt x="4968240" y="657478"/>
                  </a:lnTo>
                  <a:lnTo>
                    <a:pt x="0" y="657478"/>
                  </a:lnTo>
                  <a:lnTo>
                    <a:pt x="0" y="0"/>
                  </a:lnTo>
                  <a:lnTo>
                    <a:pt x="10189464" y="0"/>
                  </a:lnTo>
                  <a:lnTo>
                    <a:pt x="10189464" y="65747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124711" y="1624406"/>
            <a:ext cx="10177780" cy="4388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300" spc="95" dirty="0">
                <a:solidFill>
                  <a:srgbClr val="FFFFFF"/>
                </a:solidFill>
                <a:latin typeface="Verdana"/>
                <a:cs typeface="Verdana"/>
              </a:rPr>
              <a:t>Проблема</a:t>
            </a:r>
            <a:endParaRPr sz="2300">
              <a:latin typeface="Verdana"/>
              <a:cs typeface="Verdana"/>
            </a:endParaRPr>
          </a:p>
          <a:p>
            <a:pPr marL="3927475" marR="3924935" indent="5715" algn="ctr">
              <a:lnSpc>
                <a:spcPct val="286100"/>
              </a:lnSpc>
            </a:pPr>
            <a:r>
              <a:rPr sz="2300" spc="60" dirty="0">
                <a:solidFill>
                  <a:srgbClr val="FFFFFF"/>
                </a:solidFill>
                <a:latin typeface="Verdana"/>
                <a:cs typeface="Verdana"/>
              </a:rPr>
              <a:t>Комментарий </a:t>
            </a:r>
            <a:r>
              <a:rPr sz="2300" spc="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15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2300" spc="-6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-5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300" spc="-120" dirty="0">
                <a:solidFill>
                  <a:srgbClr val="FFFFFF"/>
                </a:solidFill>
                <a:latin typeface="Verdana"/>
                <a:cs typeface="Verdana"/>
              </a:rPr>
              <a:t>ици</a:t>
            </a:r>
            <a:r>
              <a:rPr sz="2300" spc="-105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3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19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300" spc="-30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300" spc="-24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300" spc="12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114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300" spc="19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endParaRPr sz="2300">
              <a:latin typeface="Verdana"/>
              <a:cs typeface="Verdana"/>
            </a:endParaRPr>
          </a:p>
          <a:p>
            <a:pPr marL="1330325" marR="1329055" algn="ctr">
              <a:lnSpc>
                <a:spcPts val="7900"/>
              </a:lnSpc>
              <a:spcBef>
                <a:spcPts val="915"/>
              </a:spcBef>
            </a:pPr>
            <a:r>
              <a:rPr sz="2300" spc="18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100" dirty="0">
                <a:solidFill>
                  <a:srgbClr val="FFFFFF"/>
                </a:solidFill>
                <a:latin typeface="Verdana"/>
                <a:cs typeface="Verdana"/>
              </a:rPr>
              <a:t>бос</a:t>
            </a:r>
            <a:r>
              <a:rPr sz="2300" spc="9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300" spc="5" dirty="0">
                <a:solidFill>
                  <a:srgbClr val="FFFFFF"/>
                </a:solidFill>
                <a:latin typeface="Verdana"/>
                <a:cs typeface="Verdana"/>
              </a:rPr>
              <a:t>ов</a:t>
            </a:r>
            <a:r>
              <a:rPr sz="2300" spc="1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300" spc="-1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300" spc="3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300" spc="3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50" dirty="0">
                <a:solidFill>
                  <a:srgbClr val="FFFFFF"/>
                </a:solidFill>
                <a:latin typeface="Verdana"/>
                <a:cs typeface="Verdana"/>
              </a:rPr>
              <a:t>сво</a:t>
            </a:r>
            <a:r>
              <a:rPr sz="2300" spc="4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-250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2300" spc="1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8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-6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300" spc="-1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300" spc="11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165" dirty="0">
                <a:solidFill>
                  <a:srgbClr val="FFFFFF"/>
                </a:solidFill>
                <a:latin typeface="Verdana"/>
                <a:cs typeface="Verdana"/>
              </a:rPr>
              <a:t>ш</a:t>
            </a:r>
            <a:r>
              <a:rPr sz="2300" spc="114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-1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300" spc="-21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300" spc="-20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23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204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23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80" dirty="0">
                <a:solidFill>
                  <a:srgbClr val="FFFFFF"/>
                </a:solidFill>
                <a:latin typeface="Verdana"/>
                <a:cs typeface="Verdana"/>
              </a:rPr>
              <a:t>по</a:t>
            </a:r>
            <a:r>
              <a:rPr sz="2300" spc="-65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300" spc="-40" dirty="0">
                <a:solidFill>
                  <a:srgbClr val="FFFFFF"/>
                </a:solidFill>
                <a:latin typeface="Verdana"/>
                <a:cs typeface="Verdana"/>
              </a:rPr>
              <a:t>ици</a:t>
            </a:r>
            <a:r>
              <a:rPr sz="2300" spc="-35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3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195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300" spc="-30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2300" spc="-24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2300" spc="12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114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2300" spc="135" dirty="0">
                <a:solidFill>
                  <a:srgbClr val="FFFFFF"/>
                </a:solidFill>
                <a:latin typeface="Verdana"/>
                <a:cs typeface="Verdana"/>
              </a:rPr>
              <a:t>а  </a:t>
            </a:r>
            <a:r>
              <a:rPr sz="2300" spc="-80" dirty="0">
                <a:solidFill>
                  <a:srgbClr val="FFFFFF"/>
                </a:solidFill>
                <a:latin typeface="Verdana"/>
                <a:cs typeface="Verdana"/>
              </a:rPr>
              <a:t>З</a:t>
            </a:r>
            <a:r>
              <a:rPr sz="2300" spc="2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2300" spc="-110" dirty="0">
                <a:solidFill>
                  <a:srgbClr val="FFFFFF"/>
                </a:solidFill>
                <a:latin typeface="Verdana"/>
                <a:cs typeface="Verdana"/>
              </a:rPr>
              <a:t>кл</a:t>
            </a:r>
            <a:r>
              <a:rPr sz="2300" spc="-160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2300" spc="-100" dirty="0">
                <a:solidFill>
                  <a:srgbClr val="FFFFFF"/>
                </a:solidFill>
                <a:latin typeface="Verdana"/>
                <a:cs typeface="Verdana"/>
              </a:rPr>
              <a:t>че</a:t>
            </a:r>
            <a:r>
              <a:rPr sz="2300" spc="-12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300" spc="30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2300" spc="35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-1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254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2300" spc="114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15" dirty="0">
                <a:solidFill>
                  <a:srgbClr val="FFFFFF"/>
                </a:solidFill>
                <a:latin typeface="Verdana"/>
                <a:cs typeface="Verdana"/>
              </a:rPr>
              <a:t>сли</a:t>
            </a:r>
            <a:r>
              <a:rPr sz="23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300" spc="-10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2300" spc="114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300" spc="20" dirty="0">
                <a:solidFill>
                  <a:srgbClr val="FFFFFF"/>
                </a:solidFill>
                <a:latin typeface="Verdana"/>
                <a:cs typeface="Verdana"/>
              </a:rPr>
              <a:t>обх</a:t>
            </a:r>
            <a:r>
              <a:rPr sz="2300" spc="2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2300" spc="105" dirty="0">
                <a:solidFill>
                  <a:srgbClr val="FFFFFF"/>
                </a:solidFill>
                <a:latin typeface="Verdana"/>
                <a:cs typeface="Verdana"/>
              </a:rPr>
              <a:t>дим</a:t>
            </a:r>
            <a:r>
              <a:rPr sz="2300" spc="-45" dirty="0">
                <a:solidFill>
                  <a:srgbClr val="FFFFFF"/>
                </a:solidFill>
                <a:latin typeface="Verdana"/>
                <a:cs typeface="Verdana"/>
              </a:rPr>
              <a:t>о)</a:t>
            </a:r>
            <a:endParaRPr sz="23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8893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Р.А. </a:t>
            </a:r>
            <a:r>
              <a:rPr lang="ru-RU" b="1" dirty="0" err="1" smtClean="0"/>
              <a:t>Дощинский</a:t>
            </a:r>
            <a:r>
              <a:rPr lang="ru-RU" b="1" dirty="0" smtClean="0"/>
              <a:t> и др.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Методические рекомендации для учителей, подготовленные на основе анализа типичных ошибок участников ЕГЭ 2023 года по русскому языку. – Москва, 2023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68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6285"/>
            <a:ext cx="10515600" cy="5495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сочинение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прочитанному тексту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из проблем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поставленных автором текста. 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Прокомментируйте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сформулированную проблему. Включите в комментарий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к двум примерам-иллюстрациям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прочитанного текста, которые важны для понимания проблемы исходного текста (избегайте чрезмерного цитирования). Проанализируйте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смысловую связь между примерами-иллюстрациями.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автора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(рассказчика).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обоснуйте своё отношение к позиции автора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(рассказчика) по проблеме исходного текста.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 в обоснование пример-аргумент, опирающийся на жизненный, читательский или историко-культурный опыт.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41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такое комментарий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>Комментарий</a:t>
            </a:r>
            <a:r>
              <a:rPr lang="ru-RU" sz="4800" dirty="0"/>
              <a:t> — это доказательство наличия обозначенной школьником в первой части сочинения проблемы</a:t>
            </a:r>
            <a:r>
              <a:rPr lang="ru-RU" sz="4800" dirty="0" smtClean="0"/>
              <a:t>.</a:t>
            </a:r>
          </a:p>
          <a:p>
            <a:endParaRPr lang="ru-RU" sz="4800" dirty="0" smtClean="0"/>
          </a:p>
          <a:p>
            <a:r>
              <a:rPr lang="ru-RU" sz="4800" dirty="0" smtClean="0"/>
              <a:t>Это то, что делает в тексте автор!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0633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Оценивание комментария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358037"/>
              </p:ext>
            </p:extLst>
          </p:nvPr>
        </p:nvGraphicFramePr>
        <p:xfrm>
          <a:off x="838200" y="1690688"/>
          <a:ext cx="10515600" cy="4208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2418441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2255914840"/>
                    </a:ext>
                  </a:extLst>
                </a:gridCol>
              </a:tblGrid>
              <a:tr h="62177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 год                                                    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5 баллов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 год                                                      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балла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7465062"/>
                  </a:ext>
                </a:extLst>
              </a:tr>
              <a:tr h="62177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Пример-иллюстрация 1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           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                          1</a:t>
                      </a:r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Пример-иллюстрация 1 и пояснение к нему 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420944"/>
                  </a:ext>
                </a:extLst>
              </a:tr>
              <a:tr h="62177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Пояснение к примеру-иллюстрации 1             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0814159"/>
                  </a:ext>
                </a:extLst>
              </a:tr>
              <a:tr h="62177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Пример-иллюстрация 2             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                         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Пример-иллюстрация 2</a:t>
                      </a:r>
                      <a:r>
                        <a:rPr lang="ru-RU" sz="2000" baseline="0" dirty="0" smtClean="0"/>
                        <a:t> и пояснение к нему  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5692285"/>
                  </a:ext>
                </a:extLst>
              </a:tr>
              <a:tr h="62177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Пояснение к примеру-иллюстрации 2          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  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577059"/>
                  </a:ext>
                </a:extLst>
              </a:tr>
              <a:tr h="110006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Указана и проанализирована смысловая связь между примерами-иллюстрациями                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Проанализирована указанная смысловая связь между примерами-иллюстрациями      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156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69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678" y="365886"/>
            <a:ext cx="593471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4000" b="1" spc="-5" dirty="0" smtClean="0">
                <a:solidFill>
                  <a:srgbClr val="30521B"/>
                </a:solidFill>
                <a:latin typeface="Calibri"/>
                <a:cs typeface="Calibri"/>
              </a:rPr>
              <a:t>Структура</a:t>
            </a:r>
            <a:r>
              <a:rPr sz="4000" b="1" spc="-100" dirty="0" smtClean="0">
                <a:solidFill>
                  <a:srgbClr val="30521B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30521B"/>
                </a:solidFill>
                <a:latin typeface="Calibri"/>
                <a:cs typeface="Calibri"/>
              </a:rPr>
              <a:t>комментария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6832" y="1002791"/>
            <a:ext cx="2783205" cy="1667510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369570" rIns="0" bIns="0" rtlCol="0">
            <a:spAutoFit/>
          </a:bodyPr>
          <a:lstStyle/>
          <a:p>
            <a:pPr marL="526415" marR="520700" indent="408305">
              <a:lnSpc>
                <a:spcPts val="3650"/>
              </a:lnSpc>
              <a:spcBef>
                <a:spcPts val="2910"/>
              </a:spcBef>
            </a:pPr>
            <a:r>
              <a:rPr sz="3300" spc="-290" dirty="0">
                <a:solidFill>
                  <a:srgbClr val="FFFFFF"/>
                </a:solidFill>
                <a:latin typeface="Verdana"/>
                <a:cs typeface="Verdana"/>
              </a:rPr>
              <a:t>1-ый </a:t>
            </a:r>
            <a:r>
              <a:rPr sz="3300" spc="-2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spc="-12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3300" spc="235" dirty="0">
                <a:solidFill>
                  <a:srgbClr val="FFFFFF"/>
                </a:solidFill>
                <a:latin typeface="Verdana"/>
                <a:cs typeface="Verdana"/>
              </a:rPr>
              <a:t>ри</a:t>
            </a:r>
            <a:r>
              <a:rPr sz="3300" spc="245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3300" spc="195" dirty="0">
                <a:solidFill>
                  <a:srgbClr val="FFFFFF"/>
                </a:solidFill>
                <a:latin typeface="Verdana"/>
                <a:cs typeface="Verdana"/>
              </a:rPr>
              <a:t>ер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07023" y="1002791"/>
            <a:ext cx="2783205" cy="1667510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369570" rIns="0" bIns="0" rtlCol="0">
            <a:spAutoFit/>
          </a:bodyPr>
          <a:lstStyle/>
          <a:p>
            <a:pPr marL="527050" marR="520065" indent="411480">
              <a:lnSpc>
                <a:spcPts val="3650"/>
              </a:lnSpc>
              <a:spcBef>
                <a:spcPts val="2910"/>
              </a:spcBef>
            </a:pPr>
            <a:r>
              <a:rPr sz="3300" spc="-150" dirty="0">
                <a:solidFill>
                  <a:srgbClr val="FFFFFF"/>
                </a:solidFill>
                <a:latin typeface="Verdana"/>
                <a:cs typeface="Verdana"/>
              </a:rPr>
              <a:t>2-ой </a:t>
            </a:r>
            <a:r>
              <a:rPr sz="3300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spc="-120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3300" spc="235" dirty="0">
                <a:solidFill>
                  <a:srgbClr val="FFFFFF"/>
                </a:solidFill>
                <a:latin typeface="Verdana"/>
                <a:cs typeface="Verdana"/>
              </a:rPr>
              <a:t>ри</a:t>
            </a:r>
            <a:r>
              <a:rPr sz="3300" spc="250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3300" spc="195" dirty="0">
                <a:solidFill>
                  <a:srgbClr val="FFFFFF"/>
                </a:solidFill>
                <a:latin typeface="Verdana"/>
                <a:cs typeface="Verdana"/>
              </a:rPr>
              <a:t>ер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46832" y="2947416"/>
            <a:ext cx="2783205" cy="1670685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132080" rIns="0" bIns="0" rtlCol="0">
            <a:spAutoFit/>
          </a:bodyPr>
          <a:lstStyle/>
          <a:p>
            <a:pPr marL="224790" marR="220345" algn="ctr">
              <a:lnSpc>
                <a:spcPct val="92200"/>
              </a:lnSpc>
              <a:spcBef>
                <a:spcPts val="1040"/>
              </a:spcBef>
            </a:pPr>
            <a:r>
              <a:rPr sz="3300" spc="-3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3300" spc="-4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3300" spc="-7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3300" spc="-80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3300" spc="-12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3300" spc="3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3300" spc="4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3300" spc="40" dirty="0">
                <a:solidFill>
                  <a:srgbClr val="FFFFFF"/>
                </a:solidFill>
                <a:latin typeface="Verdana"/>
                <a:cs typeface="Verdana"/>
              </a:rPr>
              <a:t>ие  </a:t>
            </a:r>
            <a:r>
              <a:rPr sz="3300" spc="-295" dirty="0">
                <a:solidFill>
                  <a:srgbClr val="FFFFFF"/>
                </a:solidFill>
                <a:latin typeface="Verdana"/>
                <a:cs typeface="Verdana"/>
              </a:rPr>
              <a:t>к</a:t>
            </a:r>
            <a:r>
              <a:rPr sz="3300" spc="-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spc="-275" dirty="0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sz="3300" spc="-40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300" spc="36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3300" spc="395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3300" spc="-130" dirty="0">
                <a:solidFill>
                  <a:srgbClr val="FFFFFF"/>
                </a:solidFill>
                <a:latin typeface="Verdana"/>
                <a:cs typeface="Verdana"/>
              </a:rPr>
              <a:t>у  </a:t>
            </a:r>
            <a:r>
              <a:rPr sz="3300" spc="114" dirty="0">
                <a:solidFill>
                  <a:srgbClr val="FFFFFF"/>
                </a:solidFill>
                <a:latin typeface="Verdana"/>
                <a:cs typeface="Verdana"/>
              </a:rPr>
              <a:t>примеру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7023" y="2947416"/>
            <a:ext cx="2783205" cy="1670685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132080" rIns="0" bIns="0" rtlCol="0">
            <a:spAutoFit/>
          </a:bodyPr>
          <a:lstStyle/>
          <a:p>
            <a:pPr marL="224790" marR="220345" algn="ctr">
              <a:lnSpc>
                <a:spcPct val="92200"/>
              </a:lnSpc>
              <a:spcBef>
                <a:spcPts val="1040"/>
              </a:spcBef>
            </a:pPr>
            <a:r>
              <a:rPr sz="3300" spc="-35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3300" spc="-45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3300" spc="-70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3300" spc="-80" dirty="0">
                <a:solidFill>
                  <a:srgbClr val="FFFFFF"/>
                </a:solidFill>
                <a:latin typeface="Verdana"/>
                <a:cs typeface="Verdana"/>
              </a:rPr>
              <a:t>с</a:t>
            </a:r>
            <a:r>
              <a:rPr sz="3300" spc="-12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3300" spc="30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3300" spc="4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3300" spc="40" dirty="0">
                <a:solidFill>
                  <a:srgbClr val="FFFFFF"/>
                </a:solidFill>
                <a:latin typeface="Verdana"/>
                <a:cs typeface="Verdana"/>
              </a:rPr>
              <a:t>ие  </a:t>
            </a:r>
            <a:r>
              <a:rPr sz="3300" spc="-65" dirty="0">
                <a:solidFill>
                  <a:srgbClr val="FFFFFF"/>
                </a:solidFill>
                <a:latin typeface="Verdana"/>
                <a:cs typeface="Verdana"/>
              </a:rPr>
              <a:t>ко</a:t>
            </a:r>
            <a:r>
              <a:rPr sz="3300" spc="-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300" spc="-280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3300" spc="-40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3300" spc="36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3300" spc="395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3300" spc="-130" dirty="0">
                <a:solidFill>
                  <a:srgbClr val="FFFFFF"/>
                </a:solidFill>
                <a:latin typeface="Verdana"/>
                <a:cs typeface="Verdana"/>
              </a:rPr>
              <a:t>у  </a:t>
            </a:r>
            <a:r>
              <a:rPr sz="3300" spc="114" dirty="0">
                <a:solidFill>
                  <a:srgbClr val="FFFFFF"/>
                </a:solidFill>
                <a:latin typeface="Verdana"/>
                <a:cs typeface="Verdana"/>
              </a:rPr>
              <a:t>примеру</a:t>
            </a:r>
            <a:endParaRPr sz="33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6928" y="4895088"/>
            <a:ext cx="2783205" cy="1670685"/>
          </a:xfrm>
          <a:prstGeom prst="rect">
            <a:avLst/>
          </a:prstGeom>
          <a:solidFill>
            <a:srgbClr val="37A76E"/>
          </a:solidFill>
          <a:ln w="12192">
            <a:solidFill>
              <a:srgbClr val="FFFFFF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2540" algn="ctr">
              <a:lnSpc>
                <a:spcPts val="3804"/>
              </a:lnSpc>
              <a:spcBef>
                <a:spcPts val="735"/>
              </a:spcBef>
            </a:pPr>
            <a:r>
              <a:rPr sz="3300" spc="-45" dirty="0">
                <a:solidFill>
                  <a:srgbClr val="FFFFFF"/>
                </a:solidFill>
                <a:latin typeface="Verdana"/>
                <a:cs typeface="Verdana"/>
              </a:rPr>
              <a:t>Анализ</a:t>
            </a:r>
            <a:endParaRPr sz="3300">
              <a:latin typeface="Verdana"/>
              <a:cs typeface="Verdana"/>
            </a:endParaRPr>
          </a:p>
          <a:p>
            <a:pPr marL="175895" marR="163195" algn="ctr">
              <a:lnSpc>
                <a:spcPts val="3650"/>
              </a:lnSpc>
              <a:spcBef>
                <a:spcPts val="225"/>
              </a:spcBef>
            </a:pPr>
            <a:r>
              <a:rPr sz="3300" spc="150" dirty="0">
                <a:solidFill>
                  <a:srgbClr val="FFFFFF"/>
                </a:solidFill>
                <a:latin typeface="Verdana"/>
                <a:cs typeface="Verdana"/>
              </a:rPr>
              <a:t>смыс</a:t>
            </a:r>
            <a:r>
              <a:rPr sz="3300" spc="135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3300" spc="-35" dirty="0">
                <a:solidFill>
                  <a:srgbClr val="FFFFFF"/>
                </a:solidFill>
                <a:latin typeface="Verdana"/>
                <a:cs typeface="Verdana"/>
              </a:rPr>
              <a:t>овой  </a:t>
            </a:r>
            <a:r>
              <a:rPr sz="3300" spc="-195" dirty="0">
                <a:solidFill>
                  <a:srgbClr val="FFFFFF"/>
                </a:solidFill>
                <a:latin typeface="Verdana"/>
                <a:cs typeface="Verdana"/>
              </a:rPr>
              <a:t>связи</a:t>
            </a:r>
            <a:endParaRPr sz="33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674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7054" y="424687"/>
            <a:ext cx="782320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20" dirty="0">
                <a:solidFill>
                  <a:srgbClr val="455F51"/>
                </a:solidFill>
                <a:latin typeface="Calibri"/>
                <a:cs typeface="Calibri"/>
              </a:rPr>
              <a:t>Анализ</a:t>
            </a:r>
            <a:r>
              <a:rPr sz="3200" b="1" spc="-1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3200" b="1" spc="-20" dirty="0">
                <a:solidFill>
                  <a:srgbClr val="455F51"/>
                </a:solidFill>
                <a:latin typeface="Calibri"/>
                <a:cs typeface="Calibri"/>
              </a:rPr>
              <a:t>смысловой</a:t>
            </a:r>
            <a:r>
              <a:rPr sz="3200" b="1" spc="-1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3200" b="1" spc="-30" dirty="0">
                <a:solidFill>
                  <a:srgbClr val="455F51"/>
                </a:solidFill>
                <a:latin typeface="Calibri"/>
                <a:cs typeface="Calibri"/>
              </a:rPr>
              <a:t>связи</a:t>
            </a:r>
            <a:r>
              <a:rPr sz="3200" b="1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3200" b="1" spc="-45" dirty="0">
                <a:solidFill>
                  <a:srgbClr val="455F51"/>
                </a:solidFill>
                <a:latin typeface="Calibri"/>
                <a:cs typeface="Calibri"/>
              </a:rPr>
              <a:t>между</a:t>
            </a:r>
            <a:r>
              <a:rPr sz="3200" b="1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3200" b="1" spc="-30" dirty="0">
                <a:solidFill>
                  <a:srgbClr val="455F51"/>
                </a:solidFill>
                <a:latin typeface="Calibri"/>
                <a:cs typeface="Calibri"/>
              </a:rPr>
              <a:t>примерами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8096" y="1720273"/>
            <a:ext cx="10297795" cy="10810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 indent="337820">
              <a:lnSpc>
                <a:spcPts val="2710"/>
              </a:lnSpc>
              <a:spcBef>
                <a:spcPts val="330"/>
              </a:spcBef>
              <a:tabLst>
                <a:tab pos="3948429" algn="l"/>
              </a:tabLst>
            </a:pPr>
            <a:r>
              <a:rPr sz="3200" b="1" spc="-20" dirty="0">
                <a:latin typeface="Calibri"/>
                <a:cs typeface="Calibri"/>
              </a:rPr>
              <a:t>Указать</a:t>
            </a:r>
            <a:r>
              <a:rPr sz="3200" b="1" spc="29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смысловую</a:t>
            </a:r>
            <a:r>
              <a:rPr sz="3200" spc="28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связь	</a:t>
            </a:r>
            <a:r>
              <a:rPr sz="3200" spc="-10" dirty="0">
                <a:latin typeface="Calibri"/>
                <a:cs typeface="Calibri"/>
              </a:rPr>
              <a:t>между</a:t>
            </a:r>
            <a:r>
              <a:rPr sz="3200" spc="2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примерами</a:t>
            </a:r>
            <a:r>
              <a:rPr sz="3200" spc="29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означает</a:t>
            </a:r>
            <a:r>
              <a:rPr sz="3200" spc="2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ее</a:t>
            </a:r>
            <a:r>
              <a:rPr sz="3200" spc="29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назвать</a:t>
            </a:r>
            <a:r>
              <a:rPr sz="3200" b="1" spc="-5" dirty="0">
                <a:latin typeface="Calibri"/>
                <a:cs typeface="Calibri"/>
              </a:rPr>
              <a:t>:</a:t>
            </a:r>
            <a:r>
              <a:rPr sz="3200" b="1" spc="3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«автор </a:t>
            </a:r>
            <a:r>
              <a:rPr sz="3200" spc="-5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противопоставляет…»,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«писатель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сравнивает…»,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«публицист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объясняет…».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4788" y="4024376"/>
            <a:ext cx="2537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Проанализировать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7419" y="4371543"/>
            <a:ext cx="27044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4630" algn="l"/>
              </a:tabLst>
            </a:pPr>
            <a:r>
              <a:rPr sz="2400" spc="-5" dirty="0">
                <a:latin typeface="Calibri"/>
                <a:cs typeface="Calibri"/>
              </a:rPr>
              <a:t>раскрыть	</a:t>
            </a:r>
            <a:r>
              <a:rPr sz="2400" spc="-10" dirty="0">
                <a:latin typeface="Calibri"/>
                <a:cs typeface="Calibri"/>
              </a:rPr>
              <a:t>сущность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8519" y="4024376"/>
            <a:ext cx="7345680" cy="7391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indent="100330">
              <a:lnSpc>
                <a:spcPts val="2740"/>
              </a:lnSpc>
              <a:spcBef>
                <a:spcPts val="305"/>
              </a:spcBef>
              <a:tabLst>
                <a:tab pos="829310" algn="l"/>
                <a:tab pos="1064260" algn="l"/>
                <a:tab pos="2201545" algn="l"/>
                <a:tab pos="2564130" algn="l"/>
                <a:tab pos="4381500" algn="l"/>
                <a:tab pos="4798695" algn="l"/>
                <a:tab pos="5570220" algn="l"/>
                <a:tab pos="6174105" algn="l"/>
                <a:tab pos="6661784" algn="l"/>
              </a:tabLst>
            </a:pPr>
            <a:r>
              <a:rPr sz="2400" dirty="0">
                <a:latin typeface="Calibri"/>
                <a:cs typeface="Calibri"/>
              </a:rPr>
              <a:t>с</a:t>
            </a:r>
            <a:r>
              <a:rPr sz="2400" spc="-25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я</a:t>
            </a:r>
            <a:r>
              <a:rPr sz="2400" spc="-15" dirty="0">
                <a:latin typeface="Calibri"/>
                <a:cs typeface="Calibri"/>
              </a:rPr>
              <a:t>з</a:t>
            </a:r>
            <a:r>
              <a:rPr sz="2400" dirty="0">
                <a:latin typeface="Calibri"/>
                <a:cs typeface="Calibri"/>
              </a:rPr>
              <a:t>ь		</a:t>
            </a:r>
            <a:r>
              <a:rPr sz="2400" spc="5" dirty="0">
                <a:latin typeface="Calibri"/>
                <a:cs typeface="Calibri"/>
              </a:rPr>
              <a:t>м</a:t>
            </a:r>
            <a:r>
              <a:rPr sz="2400" spc="-20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ж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dirty="0">
                <a:latin typeface="Calibri"/>
                <a:cs typeface="Calibri"/>
              </a:rPr>
              <a:t>у	п</a:t>
            </a:r>
            <a:r>
              <a:rPr sz="2400" spc="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м</a:t>
            </a:r>
            <a:r>
              <a:rPr sz="2400" spc="-20" dirty="0">
                <a:latin typeface="Calibri"/>
                <a:cs typeface="Calibri"/>
              </a:rPr>
              <a:t>е</a:t>
            </a:r>
            <a:r>
              <a:rPr sz="2400" spc="-1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илл</a:t>
            </a:r>
            <a:r>
              <a:rPr sz="2400" spc="-10" dirty="0">
                <a:latin typeface="Calibri"/>
                <a:cs typeface="Calibri"/>
              </a:rPr>
              <a:t>юс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15" dirty="0">
                <a:latin typeface="Calibri"/>
                <a:cs typeface="Calibri"/>
              </a:rPr>
              <a:t>р</a:t>
            </a:r>
            <a:r>
              <a:rPr sz="2400" dirty="0">
                <a:latin typeface="Calibri"/>
                <a:cs typeface="Calibri"/>
              </a:rPr>
              <a:t>аци</a:t>
            </a:r>
            <a:r>
              <a:rPr sz="2400" spc="-15" dirty="0">
                <a:latin typeface="Calibri"/>
                <a:cs typeface="Calibri"/>
              </a:rPr>
              <a:t>я</a:t>
            </a:r>
            <a:r>
              <a:rPr sz="2400" spc="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и	</a:t>
            </a:r>
            <a:r>
              <a:rPr sz="2400" spc="-5" dirty="0">
                <a:latin typeface="Calibri"/>
                <a:cs typeface="Calibri"/>
              </a:rPr>
              <a:t>оз</a:t>
            </a:r>
            <a:r>
              <a:rPr sz="2400" spc="-15" dirty="0">
                <a:latin typeface="Calibri"/>
                <a:cs typeface="Calibri"/>
              </a:rPr>
              <a:t>н</a:t>
            </a:r>
            <a:r>
              <a:rPr sz="2400" dirty="0">
                <a:latin typeface="Calibri"/>
                <a:cs typeface="Calibri"/>
              </a:rPr>
              <a:t>ача</a:t>
            </a:r>
            <a:r>
              <a:rPr sz="2400" spc="5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т  </a:t>
            </a:r>
            <a:r>
              <a:rPr sz="2400" spc="-35" dirty="0">
                <a:latin typeface="Calibri"/>
                <a:cs typeface="Calibri"/>
              </a:rPr>
              <a:t>э</a:t>
            </a:r>
            <a:r>
              <a:rPr sz="2400" spc="-5" dirty="0">
                <a:latin typeface="Calibri"/>
                <a:cs typeface="Calibri"/>
              </a:rPr>
              <a:t>ти</a:t>
            </a:r>
            <a:r>
              <a:rPr sz="2400" dirty="0">
                <a:latin typeface="Calibri"/>
                <a:cs typeface="Calibri"/>
              </a:rPr>
              <a:t>х	</a:t>
            </a:r>
            <a:r>
              <a:rPr sz="2400" spc="-10" dirty="0">
                <a:latin typeface="Calibri"/>
                <a:cs typeface="Calibri"/>
              </a:rPr>
              <a:t>с</a:t>
            </a:r>
            <a:r>
              <a:rPr sz="2400" dirty="0">
                <a:latin typeface="Calibri"/>
                <a:cs typeface="Calibri"/>
              </a:rPr>
              <a:t>мы</a:t>
            </a:r>
            <a:r>
              <a:rPr sz="2400" spc="-10" dirty="0">
                <a:latin typeface="Calibri"/>
                <a:cs typeface="Calibri"/>
              </a:rPr>
              <a:t>с</a:t>
            </a:r>
            <a:r>
              <a:rPr sz="2400" spc="-5" dirty="0">
                <a:latin typeface="Calibri"/>
                <a:cs typeface="Calibri"/>
              </a:rPr>
              <a:t>лов</a:t>
            </a:r>
            <a:r>
              <a:rPr sz="2400" spc="10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х	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тн</a:t>
            </a:r>
            <a:r>
              <a:rPr sz="2400" spc="-2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ше</a:t>
            </a:r>
            <a:r>
              <a:rPr sz="2400" spc="-10" dirty="0">
                <a:latin typeface="Calibri"/>
                <a:cs typeface="Calibri"/>
              </a:rPr>
              <a:t>н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й</a:t>
            </a:r>
            <a:r>
              <a:rPr sz="2400" dirty="0">
                <a:latin typeface="Calibri"/>
                <a:cs typeface="Calibri"/>
              </a:rPr>
              <a:t>:	в	ч</a:t>
            </a:r>
            <a:r>
              <a:rPr sz="2400" spc="-20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м	</a:t>
            </a:r>
            <a:r>
              <a:rPr sz="2400" spc="-10" dirty="0">
                <a:latin typeface="Calibri"/>
                <a:cs typeface="Calibri"/>
              </a:rPr>
              <a:t>с</a:t>
            </a:r>
            <a:r>
              <a:rPr sz="2400" dirty="0">
                <a:latin typeface="Calibri"/>
                <a:cs typeface="Calibri"/>
              </a:rPr>
              <a:t>мы</a:t>
            </a:r>
            <a:r>
              <a:rPr sz="2400" spc="-35" dirty="0">
                <a:latin typeface="Calibri"/>
                <a:cs typeface="Calibri"/>
              </a:rPr>
              <a:t>с</a:t>
            </a:r>
            <a:r>
              <a:rPr sz="2400" dirty="0">
                <a:latin typeface="Calibri"/>
                <a:cs typeface="Calibri"/>
              </a:rPr>
              <a:t>л	</a:t>
            </a:r>
            <a:r>
              <a:rPr sz="2400" spc="-30" dirty="0">
                <a:latin typeface="Calibri"/>
                <a:cs typeface="Calibri"/>
              </a:rPr>
              <a:t>э</a:t>
            </a:r>
            <a:r>
              <a:rPr sz="2400" spc="-1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40" dirty="0">
                <a:latin typeface="Calibri"/>
                <a:cs typeface="Calibri"/>
              </a:rPr>
              <a:t>г</a:t>
            </a:r>
            <a:r>
              <a:rPr sz="2400" dirty="0">
                <a:latin typeface="Calibri"/>
                <a:cs typeface="Calibri"/>
              </a:rPr>
              <a:t>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7419" y="4719573"/>
            <a:ext cx="10300970" cy="7391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2740"/>
              </a:lnSpc>
              <a:spcBef>
                <a:spcPts val="305"/>
              </a:spcBef>
            </a:pPr>
            <a:r>
              <a:rPr sz="2400" spc="-10" dirty="0">
                <a:latin typeface="Calibri"/>
                <a:cs typeface="Calibri"/>
              </a:rPr>
              <a:t>противопоставления,</a:t>
            </a:r>
            <a:r>
              <a:rPr sz="2400" spc="2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какие</a:t>
            </a:r>
            <a:r>
              <a:rPr sz="2400" spc="2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качества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героев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выявляются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2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сравнении</a:t>
            </a:r>
            <a:r>
              <a:rPr sz="2400" spc="2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т.д.</a:t>
            </a:r>
            <a:r>
              <a:rPr sz="2400" spc="2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идеале</a:t>
            </a:r>
            <a:r>
              <a:rPr sz="2400" spc="-15" dirty="0">
                <a:latin typeface="Calibri"/>
                <a:cs typeface="Calibri"/>
              </a:rPr>
              <a:t> следует</a:t>
            </a:r>
            <a:r>
              <a:rPr sz="2400" spc="-5" dirty="0">
                <a:latin typeface="Calibri"/>
                <a:cs typeface="Calibri"/>
              </a:rPr>
              <a:t> охарактеризовать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каждый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пример.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7823" y="6524955"/>
            <a:ext cx="129539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105" dirty="0">
                <a:solidFill>
                  <a:srgbClr val="7E7E7E"/>
                </a:solidFill>
                <a:latin typeface="Verdana"/>
                <a:cs typeface="Verdana"/>
              </a:rPr>
              <a:t>19</a:t>
            </a:r>
            <a:endParaRPr sz="8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26042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795</Words>
  <Application>Microsoft Office PowerPoint</Application>
  <PresentationFormat>Широкоэкранный</PresentationFormat>
  <Paragraphs>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   Задание 27.  Комментарий проблемы: алгоритм написания и критерии оценивания. </vt:lpstr>
      <vt:lpstr>27 </vt:lpstr>
      <vt:lpstr>Место комментария в композиции сочинения</vt:lpstr>
      <vt:lpstr>Р.А. Дощинский и др.</vt:lpstr>
      <vt:lpstr>27 </vt:lpstr>
      <vt:lpstr>Что такое комментарий</vt:lpstr>
      <vt:lpstr>Оценивание комментария</vt:lpstr>
      <vt:lpstr>Структура комментария</vt:lpstr>
      <vt:lpstr>Анализ смысловой связи между примерами</vt:lpstr>
      <vt:lpstr>Презентация PowerPoint</vt:lpstr>
      <vt:lpstr>С чего начать?</vt:lpstr>
      <vt:lpstr>Комментарий к проблеме исходного текста</vt:lpstr>
      <vt:lpstr>Цитирование в комментарии</vt:lpstr>
      <vt:lpstr>Анализ текста</vt:lpstr>
      <vt:lpstr>Проблема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Задание 27.  Комментарий проблемы: алгоритм написания и критерии оценивания. </dc:title>
  <dc:creator>User</dc:creator>
  <cp:lastModifiedBy>LAPTOP UO-NGO</cp:lastModifiedBy>
  <cp:revision>9</cp:revision>
  <dcterms:created xsi:type="dcterms:W3CDTF">2023-11-15T08:04:37Z</dcterms:created>
  <dcterms:modified xsi:type="dcterms:W3CDTF">2023-11-15T09:47:34Z</dcterms:modified>
</cp:coreProperties>
</file>