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333" r:id="rId3"/>
    <p:sldId id="334" r:id="rId4"/>
    <p:sldId id="335" r:id="rId5"/>
    <p:sldId id="276" r:id="rId6"/>
    <p:sldId id="277" r:id="rId7"/>
    <p:sldId id="336" r:id="rId8"/>
    <p:sldId id="305" r:id="rId9"/>
    <p:sldId id="306" r:id="rId10"/>
    <p:sldId id="307" r:id="rId11"/>
    <p:sldId id="283" r:id="rId12"/>
    <p:sldId id="279" r:id="rId13"/>
    <p:sldId id="308" r:id="rId14"/>
    <p:sldId id="310" r:id="rId15"/>
    <p:sldId id="271" r:id="rId16"/>
    <p:sldId id="311" r:id="rId17"/>
    <p:sldId id="312" r:id="rId18"/>
    <p:sldId id="313" r:id="rId19"/>
    <p:sldId id="314" r:id="rId20"/>
    <p:sldId id="315" r:id="rId21"/>
    <p:sldId id="267" r:id="rId22"/>
    <p:sldId id="317" r:id="rId23"/>
    <p:sldId id="318" r:id="rId24"/>
    <p:sldId id="319" r:id="rId25"/>
    <p:sldId id="321" r:id="rId26"/>
    <p:sldId id="320" r:id="rId27"/>
    <p:sldId id="322" r:id="rId28"/>
    <p:sldId id="323" r:id="rId29"/>
    <p:sldId id="316" r:id="rId30"/>
    <p:sldId id="324" r:id="rId31"/>
    <p:sldId id="266" r:id="rId32"/>
    <p:sldId id="270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 snapToGrid="0">
      <p:cViewPr varScale="1">
        <p:scale>
          <a:sx n="67" d="100"/>
          <a:sy n="67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0C51-FAEB-49F4-97D1-2892E7F0DC2E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19A4-CAB7-439C-B034-33F4E323F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80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0C51-FAEB-49F4-97D1-2892E7F0DC2E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19A4-CAB7-439C-B034-33F4E323F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541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0C51-FAEB-49F4-97D1-2892E7F0DC2E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19A4-CAB7-439C-B034-33F4E323F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74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0C51-FAEB-49F4-97D1-2892E7F0DC2E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19A4-CAB7-439C-B034-33F4E323F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104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0C51-FAEB-49F4-97D1-2892E7F0DC2E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19A4-CAB7-439C-B034-33F4E323F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366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0C51-FAEB-49F4-97D1-2892E7F0DC2E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19A4-CAB7-439C-B034-33F4E323F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737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0C51-FAEB-49F4-97D1-2892E7F0DC2E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19A4-CAB7-439C-B034-33F4E323F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164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0C51-FAEB-49F4-97D1-2892E7F0DC2E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19A4-CAB7-439C-B034-33F4E323F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91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0C51-FAEB-49F4-97D1-2892E7F0DC2E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19A4-CAB7-439C-B034-33F4E323F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560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0C51-FAEB-49F4-97D1-2892E7F0DC2E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19A4-CAB7-439C-B034-33F4E323F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322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0C51-FAEB-49F4-97D1-2892E7F0DC2E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19A4-CAB7-439C-B034-33F4E323F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920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0C51-FAEB-49F4-97D1-2892E7F0DC2E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019A4-CAB7-439C-B034-33F4E323F7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7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2 </a:t>
            </a:r>
            <a:r>
              <a:rPr lang="ru-RU" dirty="0" smtClean="0"/>
              <a:t>ОГЭ-2024 </a:t>
            </a:r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/>
              <a:t>Синтаксический анализ</a:t>
            </a:r>
            <a:endParaRPr lang="ru-RU" sz="9600" dirty="0"/>
          </a:p>
        </p:txBody>
      </p:sp>
    </p:spTree>
    <p:extLst>
      <p:ext uri="{BB962C8B-B14F-4D97-AF65-F5344CB8AC3E}">
        <p14:creationId xmlns="" xmlns:p14="http://schemas.microsoft.com/office/powerpoint/2010/main" val="15180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1) язык – зеркало (предложение 1)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2) которые казались важными (предложение 2)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3) существует множество названий снега (предложение 3)</a:t>
            </a:r>
            <a:br>
              <a:rPr lang="ru-RU" dirty="0" smtClean="0"/>
            </a:br>
            <a:r>
              <a:rPr lang="ru-RU" dirty="0" smtClean="0"/>
              <a:t>4) состояние, цвет важны (предложение 4)</a:t>
            </a:r>
            <a:br>
              <a:rPr lang="ru-RU" dirty="0" smtClean="0"/>
            </a:br>
            <a:r>
              <a:rPr lang="ru-RU" b="1" dirty="0" smtClean="0"/>
              <a:t>5) язык отражает (предложение 5)</a:t>
            </a:r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6776"/>
            <a:ext cx="10515600" cy="5600188"/>
          </a:xfrm>
        </p:spPr>
        <p:txBody>
          <a:bodyPr>
            <a:noAutofit/>
          </a:bodyPr>
          <a:lstStyle/>
          <a:p>
            <a:r>
              <a:rPr lang="ru-RU" sz="3200" dirty="0"/>
              <a:t>Задание 2 – </a:t>
            </a:r>
            <a:r>
              <a:rPr lang="ru-RU" sz="3200" b="1" dirty="0" smtClean="0"/>
              <a:t>Синтаксический </a:t>
            </a:r>
            <a:r>
              <a:rPr lang="ru-RU" sz="3200" b="1" dirty="0"/>
              <a:t>анализ текста</a:t>
            </a:r>
            <a:r>
              <a:rPr lang="ru-RU" sz="3200" dirty="0"/>
              <a:t> – одно </a:t>
            </a:r>
            <a:r>
              <a:rPr lang="ru-RU" sz="3200" dirty="0" smtClean="0"/>
              <a:t>из </a:t>
            </a:r>
            <a:r>
              <a:rPr lang="ru-RU" sz="3200" dirty="0"/>
              <a:t>сложных заданий</a:t>
            </a:r>
            <a:r>
              <a:rPr lang="ru-RU" sz="3200" b="1" dirty="0"/>
              <a:t> ОГЭ по русскому языку</a:t>
            </a:r>
            <a:r>
              <a:rPr lang="ru-RU" sz="3200" dirty="0"/>
              <a:t>. Чтобы </a:t>
            </a:r>
            <a:r>
              <a:rPr lang="ru-RU" sz="3200" dirty="0" smtClean="0"/>
              <a:t>подготовиться к нему, </a:t>
            </a:r>
            <a:r>
              <a:rPr lang="ru-RU" sz="3200" dirty="0"/>
              <a:t>необходимо </a:t>
            </a:r>
            <a:r>
              <a:rPr lang="ru-RU" sz="3200" dirty="0" smtClean="0"/>
              <a:t>хорошо уметь находить грамматическую основу предложения. </a:t>
            </a:r>
            <a:r>
              <a:rPr lang="ru-RU" sz="3200" dirty="0"/>
              <a:t>Поэтому </a:t>
            </a:r>
            <a:r>
              <a:rPr lang="ru-RU" sz="3200" dirty="0" smtClean="0"/>
              <a:t>готовиться </a:t>
            </a:r>
            <a:r>
              <a:rPr lang="ru-RU" sz="3200" dirty="0"/>
              <a:t>к этому заданию лучше всего по методу «Съесть слона по частям».</a:t>
            </a:r>
          </a:p>
          <a:p>
            <a:r>
              <a:rPr lang="ru-RU" sz="3200" dirty="0"/>
              <a:t>Съесть слона по частям —значит </a:t>
            </a:r>
            <a:r>
              <a:rPr lang="ru-RU" sz="3200" dirty="0" smtClean="0"/>
              <a:t>разделить задачи на части, </a:t>
            </a:r>
            <a:r>
              <a:rPr lang="ru-RU" sz="3200" dirty="0"/>
              <a:t>осилить что-то большое и сложное постепенно. Поэтому делим подготовку на части и прорабатываем каждую в отдельности.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7929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u="sng" dirty="0" smtClean="0"/>
              <a:t>Чтобы выполнить правильно задание 2 ОГЭ по русскому языку, необходимо знать следующую теорию и уметь её применять:</a:t>
            </a:r>
            <a:endParaRPr lang="ru-RU" sz="28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Синтаксический </a:t>
            </a:r>
            <a:r>
              <a:rPr lang="ru-RU" sz="3600" dirty="0" smtClean="0"/>
              <a:t>анализ предложения (выделение грамматической основы предложения).</a:t>
            </a:r>
            <a:br>
              <a:rPr lang="ru-RU" sz="3600" dirty="0" smtClean="0"/>
            </a:br>
            <a:r>
              <a:rPr lang="ru-RU" sz="3600" dirty="0" smtClean="0"/>
              <a:t>• Подлежащее и сказуемое как главные члены предложения.</a:t>
            </a:r>
            <a:br>
              <a:rPr lang="ru-RU" sz="3600" dirty="0" smtClean="0"/>
            </a:br>
            <a:r>
              <a:rPr lang="ru-RU" sz="3600" dirty="0" smtClean="0"/>
              <a:t>• Способы выражения подлежащего.</a:t>
            </a:r>
            <a:br>
              <a:rPr lang="ru-RU" sz="3600" dirty="0" smtClean="0"/>
            </a:br>
            <a:r>
              <a:rPr lang="ru-RU" sz="3600" dirty="0" smtClean="0"/>
              <a:t>• Виды сказуемого (простое глагольное, составное глагольное, составное именное) и способы его выражения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68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Грамматическая основа</a:t>
            </a:r>
            <a:r>
              <a:rPr lang="ru-RU" dirty="0" smtClean="0"/>
              <a:t> – это главные члены предложения.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Грамматическая </a:t>
            </a:r>
            <a:r>
              <a:rPr lang="ru-RU" dirty="0" smtClean="0"/>
              <a:t>основа состоит из подлежащего и сказуемого (или только </a:t>
            </a:r>
            <a:r>
              <a:rPr lang="ru-RU" dirty="0" smtClean="0"/>
              <a:t>из одного </a:t>
            </a:r>
            <a:r>
              <a:rPr lang="ru-RU" dirty="0" smtClean="0"/>
              <a:t>из главных членов предложения). </a:t>
            </a:r>
            <a:endParaRPr lang="ru-RU" dirty="0" smtClean="0"/>
          </a:p>
          <a:p>
            <a:r>
              <a:rPr lang="ru-RU" b="1" dirty="0" smtClean="0"/>
              <a:t>Подлежащее</a:t>
            </a:r>
            <a:r>
              <a:rPr lang="ru-RU" dirty="0" smtClean="0"/>
              <a:t> </a:t>
            </a:r>
            <a:r>
              <a:rPr lang="ru-RU" dirty="0" smtClean="0"/>
              <a:t>–главный член предложения, который обозначает предмет и отвечает на вопросы И.П. Кто? Что? ( это то</a:t>
            </a:r>
            <a:r>
              <a:rPr lang="ru-RU" dirty="0" smtClean="0"/>
              <a:t>, о чем говорится в </a:t>
            </a:r>
            <a:r>
              <a:rPr lang="ru-RU" dirty="0" smtClean="0"/>
              <a:t>предложении).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b="1" dirty="0" smtClean="0"/>
              <a:t>Сказуемое</a:t>
            </a:r>
            <a:r>
              <a:rPr lang="ru-RU" b="1" dirty="0" smtClean="0"/>
              <a:t> </a:t>
            </a:r>
            <a:r>
              <a:rPr lang="ru-RU" dirty="0" smtClean="0"/>
              <a:t>– </a:t>
            </a:r>
            <a:r>
              <a:rPr lang="ru-RU" dirty="0" smtClean="0"/>
              <a:t>главный член предложения, который обозначает действие предмета и отвечает на вопросы Что делать? Что сделать? Кто? Что? Какой? Каков? (это то, что </a:t>
            </a:r>
            <a:r>
              <a:rPr lang="ru-RU" dirty="0" smtClean="0"/>
              <a:t>говорится о подлежащем в </a:t>
            </a:r>
            <a:r>
              <a:rPr lang="ru-RU" dirty="0" smtClean="0"/>
              <a:t>предложении).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Подлежащее </a:t>
            </a:r>
            <a:r>
              <a:rPr lang="ru-RU" dirty="0" smtClean="0"/>
              <a:t>и сказуемое могут быть выражены любой частью речи.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Подлежащее, способы его выражения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Подлежащее должно стоять в </a:t>
            </a:r>
            <a:r>
              <a:rPr lang="ru-RU" b="1" dirty="0" smtClean="0"/>
              <a:t>И.п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Слова МНЕ, ТЕБЕ, ЕМУ, ЕЙ, НАМ, ВАМ, ИМ не могут быть подлежащим. </a:t>
            </a:r>
          </a:p>
          <a:p>
            <a:r>
              <a:rPr lang="ru-RU" dirty="0" smtClean="0"/>
              <a:t>В придаточной части СПП в роли подлежащего могут выступать союзные слова КОТОРЫЙ, ЧТО, КТО. </a:t>
            </a:r>
          </a:p>
          <a:p>
            <a:r>
              <a:rPr lang="ru-RU" dirty="0" smtClean="0"/>
              <a:t>Подлежащее может быть выражено </a:t>
            </a:r>
            <a:r>
              <a:rPr lang="ru-RU" b="1" dirty="0" smtClean="0"/>
              <a:t>одним словом</a:t>
            </a:r>
            <a:r>
              <a:rPr lang="ru-RU" dirty="0" smtClean="0"/>
              <a:t> (любой части речи) или </a:t>
            </a:r>
            <a:r>
              <a:rPr lang="ru-RU" b="1" dirty="0" smtClean="0"/>
              <a:t>словосочетанием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1.userapi.com/sun1-56/s/v1/ig2/ZxVIA3LPdpok6T5lqTn8X5BoLheUb1OLe_2eb5BjefB8SgKZ3RIN40t543P86AYywrtiH7ROnahFwri_vheXf317.jpg?size=1120x792&amp;quality=9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3771"/>
            <a:ext cx="10515600" cy="5393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1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выражения подлежащего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  Сущ. в И.п. + </a:t>
            </a:r>
            <a:r>
              <a:rPr lang="ru-RU" b="1" dirty="0" smtClean="0"/>
              <a:t>С</a:t>
            </a:r>
            <a:r>
              <a:rPr lang="ru-RU" dirty="0" smtClean="0"/>
              <a:t> + </a:t>
            </a:r>
            <a:r>
              <a:rPr lang="ru-RU" dirty="0" err="1" smtClean="0"/>
              <a:t>сущ</a:t>
            </a:r>
            <a:r>
              <a:rPr lang="ru-RU" dirty="0" smtClean="0"/>
              <a:t> в Т.п. (кто с кем, что с чем)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u="sng" dirty="0" smtClean="0"/>
              <a:t>Брат с сестрой</a:t>
            </a:r>
            <a:r>
              <a:rPr lang="ru-RU" dirty="0" smtClean="0"/>
              <a:t> шли по дороге. (сказуемое должно быть во </a:t>
            </a:r>
            <a:r>
              <a:rPr lang="ru-RU" dirty="0" smtClean="0"/>
              <a:t>мн.ч</a:t>
            </a:r>
            <a:r>
              <a:rPr lang="ru-RU" dirty="0" smtClean="0"/>
              <a:t>)  !!!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ru-RU" u="sng" dirty="0" smtClean="0"/>
              <a:t>Брат</a:t>
            </a:r>
            <a:r>
              <a:rPr lang="ru-RU" dirty="0" smtClean="0"/>
              <a:t> с сестрой шел по дороге!!!!! (в этом предложении подлежащее – брат)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выражения подлежащего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  </a:t>
            </a:r>
            <a:r>
              <a:rPr lang="ru-RU" dirty="0" err="1" smtClean="0"/>
              <a:t>Числ</a:t>
            </a:r>
            <a:r>
              <a:rPr lang="ru-RU" dirty="0" smtClean="0"/>
              <a:t> (сущ.) + сущ. в Р.п. (количество деятелей) </a:t>
            </a:r>
            <a:br>
              <a:rPr lang="ru-RU" dirty="0" smtClean="0"/>
            </a:br>
            <a:r>
              <a:rPr lang="ru-RU" dirty="0" smtClean="0"/>
              <a:t>Слова </a:t>
            </a:r>
            <a:r>
              <a:rPr lang="ru-RU" i="1" dirty="0" smtClean="0"/>
              <a:t>много, мало, несколько, большинство</a:t>
            </a:r>
            <a:r>
              <a:rPr lang="ru-RU" dirty="0" smtClean="0"/>
              <a:t> входят в подлежащее.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u="sng" dirty="0" smtClean="0"/>
              <a:t>Пять тетрадей</a:t>
            </a:r>
            <a:r>
              <a:rPr lang="ru-RU" dirty="0" smtClean="0"/>
              <a:t> лежало на столе. </a:t>
            </a:r>
            <a:br>
              <a:rPr lang="ru-RU" dirty="0" smtClean="0"/>
            </a:br>
            <a:r>
              <a:rPr lang="ru-RU" u="sng" dirty="0" smtClean="0"/>
              <a:t>Двое ребят</a:t>
            </a:r>
            <a:r>
              <a:rPr lang="ru-RU" dirty="0" smtClean="0"/>
              <a:t> шли по дороге. </a:t>
            </a:r>
            <a:br>
              <a:rPr lang="ru-RU" dirty="0" smtClean="0"/>
            </a:br>
            <a:r>
              <a:rPr lang="ru-RU" u="sng" dirty="0" smtClean="0"/>
              <a:t>Часть группы</a:t>
            </a:r>
            <a:r>
              <a:rPr lang="ru-RU" dirty="0" smtClean="0"/>
              <a:t> осталась в стороне. </a:t>
            </a:r>
            <a:br>
              <a:rPr lang="ru-RU" dirty="0" smtClean="0"/>
            </a:br>
            <a:r>
              <a:rPr lang="ru-RU" u="sng" dirty="0" smtClean="0"/>
              <a:t>Много ребят</a:t>
            </a:r>
            <a:r>
              <a:rPr lang="ru-RU" dirty="0" smtClean="0"/>
              <a:t> пришло в аудиторию.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выражения подлежащего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   Слово в И.п. + </a:t>
            </a:r>
            <a:r>
              <a:rPr lang="ru-RU" b="1" dirty="0" smtClean="0"/>
              <a:t>ИЗ</a:t>
            </a:r>
            <a:r>
              <a:rPr lang="ru-RU" dirty="0" smtClean="0"/>
              <a:t> +слово в Р.п. (кто-то из кого-то, что-то из чего-то; часть целого) 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Начало, середина, конец + сущ. (значение фазы)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u="sng" dirty="0" smtClean="0"/>
              <a:t>Двое из нас</a:t>
            </a:r>
            <a:r>
              <a:rPr lang="ru-RU" dirty="0" smtClean="0"/>
              <a:t> пришли. </a:t>
            </a:r>
            <a:br>
              <a:rPr lang="ru-RU" dirty="0" smtClean="0"/>
            </a:br>
            <a:r>
              <a:rPr lang="ru-RU" u="sng" dirty="0" smtClean="0"/>
              <a:t>Трое из ребят</a:t>
            </a:r>
            <a:r>
              <a:rPr lang="ru-RU" dirty="0" smtClean="0"/>
              <a:t> остались. 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Наступило </a:t>
            </a:r>
            <a:r>
              <a:rPr lang="ru-RU" u="sng" dirty="0" smtClean="0"/>
              <a:t>начало сентября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выражения подлежащего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 Фразеологизм (устойчивое неделимое словосочетание) или метафора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 Неопределенное местоимение от …кто …что +имя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/>
              <a:t>Белые мухи</a:t>
            </a:r>
            <a:r>
              <a:rPr lang="ru-RU" dirty="0" smtClean="0"/>
              <a:t> летали в воздухе. (белые </a:t>
            </a:r>
            <a:r>
              <a:rPr lang="ru-RU" dirty="0" err="1" smtClean="0"/>
              <a:t>мухи=метафора</a:t>
            </a:r>
            <a:r>
              <a:rPr lang="ru-RU" dirty="0" smtClean="0"/>
              <a:t> снежинок)</a:t>
            </a:r>
            <a:br>
              <a:rPr lang="ru-RU" dirty="0" smtClean="0"/>
            </a:br>
            <a:r>
              <a:rPr lang="ru-RU" dirty="0" smtClean="0"/>
              <a:t>На небе расстилался </a:t>
            </a:r>
            <a:r>
              <a:rPr lang="ru-RU" u="sng" dirty="0" smtClean="0"/>
              <a:t>млечный путь</a:t>
            </a:r>
            <a:r>
              <a:rPr lang="ru-RU" dirty="0" smtClean="0"/>
              <a:t>. 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u="sng" dirty="0" smtClean="0"/>
              <a:t>Что-то неприятное</a:t>
            </a:r>
            <a:r>
              <a:rPr lang="ru-RU" dirty="0" smtClean="0"/>
              <a:t> было в его облике.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71463"/>
            <a:ext cx="11115675" cy="627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сказуемого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Простое глагольное сказуемое (</a:t>
            </a:r>
            <a:r>
              <a:rPr lang="ru-RU" b="1" dirty="0" smtClean="0"/>
              <a:t>ПГС)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ПГС </a:t>
            </a:r>
            <a:r>
              <a:rPr lang="ru-RU" dirty="0" smtClean="0"/>
              <a:t>может быть выражено 1 словом или несколькими словами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Составное глагольное сказуемое (СГС</a:t>
            </a:r>
            <a:r>
              <a:rPr lang="ru-RU" b="1" dirty="0" smtClean="0"/>
              <a:t>)</a:t>
            </a:r>
          </a:p>
          <a:p>
            <a:pPr>
              <a:buNone/>
            </a:pPr>
            <a:r>
              <a:rPr lang="ru-RU" dirty="0" smtClean="0"/>
              <a:t>                  Составное </a:t>
            </a:r>
            <a:r>
              <a:rPr lang="ru-RU" dirty="0" smtClean="0"/>
              <a:t>глагольное сказуемое содержит </a:t>
            </a:r>
            <a:r>
              <a:rPr lang="ru-RU" dirty="0" smtClean="0"/>
              <a:t>глагол-связку </a:t>
            </a:r>
            <a:r>
              <a:rPr lang="ru-RU" dirty="0" smtClean="0"/>
              <a:t>(вспомогательный глагол) и инфинитив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Составное именное сказуемое (СИС</a:t>
            </a:r>
            <a:r>
              <a:rPr lang="ru-RU" b="1" dirty="0" smtClean="0"/>
              <a:t>)</a:t>
            </a:r>
          </a:p>
          <a:p>
            <a:pPr>
              <a:buNone/>
            </a:pPr>
            <a:r>
              <a:rPr lang="ru-RU" dirty="0" smtClean="0"/>
              <a:t>             СИС  </a:t>
            </a:r>
            <a:r>
              <a:rPr lang="ru-RU" dirty="0" smtClean="0"/>
              <a:t>состоит из глагола-связки (вспомогательного глагола) и именной части (существительное, прилагательное, числительное, местоимение, причастие, наречие и др.)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un9-west.userapi.com/sun9-67/s/v1/ig2/F7TrWGJX8Hz0vbOjl7yZvzvZ4s6JtwcZTHqrU7O06O9ayjXYE-ElI7WaskbsI7BVdZ59TF6fEN-Exk9Qjhq05You.jpg?size=960x720&amp;quality=9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" y="0"/>
            <a:ext cx="11669486" cy="6627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59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выражения простого глагольного сказуемого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1. Глаголом в любом наклонении (условном, изъявительном и повелительном) и времени (настоящем, прошедшем и будущем).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i="1" dirty="0" smtClean="0"/>
              <a:t>Все частицы, образующие наклонения и время входят в состав ПГС.) 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Он пришел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Он идет.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Он </a:t>
            </a:r>
            <a:r>
              <a:rPr lang="ru-RU" dirty="0" smtClean="0"/>
              <a:t>будет идти.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Он </a:t>
            </a:r>
            <a:r>
              <a:rPr lang="ru-RU" dirty="0" smtClean="0"/>
              <a:t>пойдет.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Пусть </a:t>
            </a:r>
            <a:r>
              <a:rPr lang="ru-RU" dirty="0" smtClean="0"/>
              <a:t>он идет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Они пришел бы.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выражения простого глагольного сказуемого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2. Инфинитивом (начальной формой глагола).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3. Глагольным междометием (бац, хвать, толк, прыг).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4. Фразеологизмом (неделимым словосочетанием).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Курить – здоровью вредить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Она прыг да скок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Он бил баклуши. (= ленился).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Способы выражения простого глагольного сказуемого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5. Глаголом в сочетании с модальной частицей (да, пусть, пускай, давай, давайте, было, будто, как будто, как бы, словно, точно, едва ли, чуть не, только что и др.)</a:t>
            </a:r>
            <a:br>
              <a:rPr lang="ru-RU" dirty="0" smtClean="0"/>
            </a:br>
            <a:r>
              <a:rPr lang="ru-RU" dirty="0" smtClean="0"/>
              <a:t>Частицы либо образуют форму слова (повелительное наклонение глагола, сослагательное наклонение (бы, б), либо добавляют оттенок значения. 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Он словно умер в этот миг.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un9-west.userapi.com/sun9-67/s/v1/ig2/F7TrWGJX8Hz0vbOjl7yZvzvZ4s6JtwcZTHqrU7O06O9ayjXYE-ElI7WaskbsI7BVdZ59TF6fEN-Exk9Qjhq05You.jpg?size=960x720&amp;quality=9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" y="0"/>
            <a:ext cx="11669486" cy="6627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59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Способы выражения вспомогательного глагола в составном глагольном сказуемом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1) Глаголы со значением "</a:t>
            </a:r>
            <a:r>
              <a:rPr lang="ru-RU" b="1" dirty="0" smtClean="0"/>
              <a:t>начало</a:t>
            </a:r>
            <a:r>
              <a:rPr lang="ru-RU" dirty="0" smtClean="0"/>
              <a:t>", "</a:t>
            </a:r>
            <a:r>
              <a:rPr lang="ru-RU" b="1" dirty="0" smtClean="0"/>
              <a:t>продолжение</a:t>
            </a:r>
            <a:r>
              <a:rPr lang="ru-RU" dirty="0" smtClean="0"/>
              <a:t>", "</a:t>
            </a:r>
            <a:r>
              <a:rPr lang="ru-RU" b="1" dirty="0" smtClean="0"/>
              <a:t>конец </a:t>
            </a:r>
            <a:r>
              <a:rPr lang="ru-RU" b="1" dirty="0" smtClean="0"/>
              <a:t>действия</a:t>
            </a:r>
            <a:r>
              <a:rPr lang="ru-RU" dirty="0" smtClean="0"/>
              <a:t>".</a:t>
            </a:r>
          </a:p>
          <a:p>
            <a:r>
              <a:rPr lang="ru-RU" b="1" dirty="0" smtClean="0"/>
              <a:t>2) Модальные глаголы</a:t>
            </a:r>
            <a:r>
              <a:rPr lang="ru-RU" dirty="0" smtClean="0"/>
              <a:t> = отношение к действию (хочу, могу, желаю, люблю, ненавижу и </a:t>
            </a:r>
            <a:r>
              <a:rPr lang="ru-RU" dirty="0" err="1" smtClean="0"/>
              <a:t>др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3) Словами</a:t>
            </a:r>
            <a:r>
              <a:rPr lang="ru-RU" dirty="0" smtClean="0"/>
              <a:t> </a:t>
            </a:r>
            <a:r>
              <a:rPr lang="ru-RU" b="1" dirty="0" smtClean="0"/>
              <a:t>можно, нужно, надо</a:t>
            </a:r>
            <a:r>
              <a:rPr lang="ru-RU" dirty="0" smtClean="0"/>
              <a:t> и </a:t>
            </a:r>
            <a:r>
              <a:rPr lang="ru-RU" dirty="0" err="1" smtClean="0"/>
              <a:t>т.д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Я начал читать. Я продолжил читать. Я закончил читать. 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Я люблю петь. Я хочу есть. Мне нравится </a:t>
            </a:r>
            <a:r>
              <a:rPr lang="ru-RU" dirty="0" smtClean="0"/>
              <a:t>гулять.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Можно выйти? Нужно верить.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Синтаксическая роль инфинитива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Инфинитив входит в составное глагольное сказуемое, если относится к вспомогательному глаголу: </a:t>
            </a:r>
          </a:p>
          <a:p>
            <a:pPr marL="0" indent="0" algn="just">
              <a:buNone/>
            </a:pPr>
            <a:r>
              <a:rPr lang="ru-RU" i="1" dirty="0" smtClean="0"/>
              <a:t>                                   Нам </a:t>
            </a:r>
            <a:r>
              <a:rPr lang="ru-RU" i="1" u="dbl" dirty="0"/>
              <a:t>хотелось танцевать</a:t>
            </a:r>
            <a:r>
              <a:rPr lang="ru-RU" i="1" dirty="0"/>
              <a:t>. </a:t>
            </a:r>
            <a:endParaRPr lang="ru-RU" dirty="0"/>
          </a:p>
          <a:p>
            <a:pPr lvl="0"/>
            <a:r>
              <a:rPr lang="ru-RU" dirty="0"/>
              <a:t>Инфинитив является подлежащим, если обозначает предмет речи: </a:t>
            </a:r>
          </a:p>
          <a:p>
            <a:pPr marL="0" indent="0">
              <a:buNone/>
            </a:pPr>
            <a:r>
              <a:rPr lang="ru-RU" i="1" u="sng" dirty="0" smtClean="0"/>
              <a:t> </a:t>
            </a:r>
            <a:r>
              <a:rPr lang="ru-RU" i="1" dirty="0" smtClean="0"/>
              <a:t>                                   </a:t>
            </a:r>
            <a:r>
              <a:rPr lang="ru-RU" i="1" u="sng" dirty="0" smtClean="0"/>
              <a:t>Жить</a:t>
            </a:r>
            <a:r>
              <a:rPr lang="ru-RU" i="1" dirty="0" smtClean="0"/>
              <a:t> </a:t>
            </a:r>
            <a:r>
              <a:rPr lang="ru-RU" i="1" dirty="0"/>
              <a:t>- родине служить. </a:t>
            </a:r>
            <a:endParaRPr lang="ru-RU" dirty="0"/>
          </a:p>
          <a:p>
            <a:pPr lvl="0"/>
            <a:r>
              <a:rPr lang="ru-RU" dirty="0"/>
              <a:t>Инфинитив входит в форму сложного будущего времени: </a:t>
            </a:r>
          </a:p>
          <a:p>
            <a:pPr marL="0" indent="0">
              <a:buNone/>
            </a:pPr>
            <a:r>
              <a:rPr lang="ru-RU" i="1" dirty="0" smtClean="0"/>
              <a:t>                  Я </a:t>
            </a:r>
            <a:r>
              <a:rPr lang="ru-RU" i="1" u="dbl" dirty="0" smtClean="0"/>
              <a:t>буду </a:t>
            </a:r>
            <a:r>
              <a:rPr lang="ru-RU" i="1" u="dbl" dirty="0"/>
              <a:t>работать</a:t>
            </a:r>
            <a:r>
              <a:rPr lang="ru-RU" i="1" dirty="0"/>
              <a:t>. Мы </a:t>
            </a:r>
            <a:r>
              <a:rPr lang="ru-RU" i="1" u="dbl" dirty="0"/>
              <a:t>будем строить. </a:t>
            </a:r>
            <a:r>
              <a:rPr lang="ru-RU" i="1" dirty="0"/>
              <a:t>Ты </a:t>
            </a:r>
            <a:r>
              <a:rPr lang="ru-RU" i="1" u="dbl" dirty="0"/>
              <a:t>будешь </a:t>
            </a:r>
            <a:r>
              <a:rPr lang="ru-RU" i="1" u="dbl" dirty="0" smtClean="0"/>
              <a:t>отвечать.</a:t>
            </a: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/>
              <a:t>Инфинитив является дополнением, если глагол и инфинитив относятся к разным субъектам действия: </a:t>
            </a:r>
          </a:p>
          <a:p>
            <a:pPr marL="0" indent="0">
              <a:buNone/>
            </a:pPr>
            <a:r>
              <a:rPr lang="ru-RU" i="1" dirty="0" smtClean="0"/>
              <a:t>                               Все </a:t>
            </a:r>
            <a:r>
              <a:rPr lang="ru-RU" i="1" u="dbl" dirty="0"/>
              <a:t>просили</a:t>
            </a:r>
            <a:r>
              <a:rPr lang="ru-RU" i="1" dirty="0"/>
              <a:t> её (о чём?) </a:t>
            </a:r>
            <a:r>
              <a:rPr lang="ru-RU" i="1" u="dash" dirty="0"/>
              <a:t>спеть</a:t>
            </a:r>
            <a:r>
              <a:rPr lang="ru-RU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92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Синтаксическая роль инфинитива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Инфинитив является обстоятельством цели при глаголе движения: </a:t>
            </a:r>
          </a:p>
          <a:p>
            <a:pPr marL="0" indent="0">
              <a:buNone/>
            </a:pPr>
            <a:r>
              <a:rPr lang="ru-RU" i="1" dirty="0" smtClean="0"/>
              <a:t>                          Я </a:t>
            </a:r>
            <a:r>
              <a:rPr lang="ru-RU" i="1" u="dbl" dirty="0"/>
              <a:t>вышел</a:t>
            </a:r>
            <a:r>
              <a:rPr lang="ru-RU" i="1" dirty="0"/>
              <a:t> на улицу (зачем?) </a:t>
            </a:r>
            <a:r>
              <a:rPr lang="ru-RU" i="1" u="dotDash" dirty="0"/>
              <a:t>погулять</a:t>
            </a:r>
            <a:r>
              <a:rPr lang="ru-RU" i="1" dirty="0"/>
              <a:t>. </a:t>
            </a:r>
            <a:endParaRPr lang="ru-RU" dirty="0"/>
          </a:p>
          <a:p>
            <a:pPr lvl="0"/>
            <a:r>
              <a:rPr lang="ru-RU" dirty="0"/>
              <a:t>Инфинитив является определением, если относится к существительному: </a:t>
            </a:r>
          </a:p>
          <a:p>
            <a:pPr marL="0" indent="0">
              <a:buNone/>
            </a:pPr>
            <a:r>
              <a:rPr lang="ru-RU" i="1" dirty="0" smtClean="0"/>
              <a:t>                        У </a:t>
            </a:r>
            <a:r>
              <a:rPr lang="ru-RU" i="1" dirty="0"/>
              <a:t>меня есть желание (какое?) </a:t>
            </a:r>
            <a:r>
              <a:rPr lang="ru-RU" i="1" u="wavyHeavy" dirty="0"/>
              <a:t>искупаться</a:t>
            </a:r>
            <a:r>
              <a:rPr lang="ru-RU" i="1" dirty="0"/>
              <a:t> в речке.</a:t>
            </a:r>
            <a:endParaRPr lang="ru-RU" dirty="0"/>
          </a:p>
          <a:p>
            <a:pPr lvl="0"/>
            <a:r>
              <a:rPr lang="ru-RU" dirty="0"/>
              <a:t>Инфинитив может входить в состав распространённых обстоятельств и определений (деепричастных и причастных оборотов); в этих случаях инфинитивы являются зависимыми словами и относятся к деепричастиям или причастиям. </a:t>
            </a:r>
          </a:p>
          <a:p>
            <a:pPr marL="0" indent="0">
              <a:buNone/>
            </a:pPr>
            <a:r>
              <a:rPr lang="ru-RU" i="1" dirty="0" smtClean="0"/>
              <a:t>                       Отец</a:t>
            </a:r>
            <a:r>
              <a:rPr lang="ru-RU" i="1" dirty="0"/>
              <a:t>, </a:t>
            </a:r>
            <a:r>
              <a:rPr lang="ru-RU" i="1" u="dotDash" dirty="0"/>
              <a:t>желая </a:t>
            </a:r>
            <a:r>
              <a:rPr lang="ru-RU" b="1" i="1" u="dotDash" dirty="0"/>
              <a:t>отдохнуть</a:t>
            </a:r>
            <a:r>
              <a:rPr lang="ru-RU" i="1" u="dotDash" dirty="0"/>
              <a:t> от работы</a:t>
            </a:r>
            <a:r>
              <a:rPr lang="ru-RU" i="1" dirty="0"/>
              <a:t>, ушёл в беседку. 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                        Отец</a:t>
            </a:r>
            <a:r>
              <a:rPr lang="ru-RU" i="1" dirty="0"/>
              <a:t>, </a:t>
            </a:r>
            <a:r>
              <a:rPr lang="ru-RU" i="1" u="wavyHeavy" dirty="0"/>
              <a:t>желавший </a:t>
            </a:r>
            <a:r>
              <a:rPr lang="ru-RU" b="1" i="1" u="wavyHeavy" dirty="0"/>
              <a:t>отдохнуть</a:t>
            </a:r>
            <a:r>
              <a:rPr lang="ru-RU" i="1" u="wavyHeavy" dirty="0"/>
              <a:t> от работы</a:t>
            </a:r>
            <a:r>
              <a:rPr lang="ru-RU" i="1" dirty="0"/>
              <a:t>, ушёл в сад.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30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Примечание: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Инфинитив не всегда входит в состав сказуемого. Инфинитив не входит в состав сказуемого в следующих случаях:</a:t>
            </a:r>
            <a:br>
              <a:rPr lang="ru-RU" dirty="0" smtClean="0"/>
            </a:br>
            <a:r>
              <a:rPr lang="ru-RU" dirty="0" smtClean="0"/>
              <a:t>1. Инфинитив и вспомогательный глагол обозначают действия разных лиц. </a:t>
            </a:r>
            <a:r>
              <a:rPr lang="ru-RU" i="1" dirty="0" smtClean="0"/>
              <a:t>Они просили ее спеть. (они просили, а действие «спеть» совершает другой деятель). Доктора запретили мне курить.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 Инфинитив относится к глаголу движения. </a:t>
            </a:r>
            <a:r>
              <a:rPr lang="ru-RU" i="1" dirty="0" smtClean="0"/>
              <a:t>Он пришел посмотреть фильм.</a:t>
            </a:r>
            <a:r>
              <a:rPr lang="ru-RU" dirty="0" smtClean="0"/>
              <a:t> (посмотреть – обстоятельство цели) </a:t>
            </a:r>
            <a:br>
              <a:rPr lang="ru-RU" dirty="0" smtClean="0"/>
            </a:br>
            <a:r>
              <a:rPr lang="ru-RU" dirty="0" smtClean="0"/>
              <a:t>3. К инфинитиву можно задать вопрос «КАКОЙ?». В таких случаях инфинитив относится к подлежащему, а не к сказуемому. </a:t>
            </a:r>
            <a:br>
              <a:rPr lang="ru-RU" dirty="0" smtClean="0"/>
            </a:br>
            <a:r>
              <a:rPr lang="ru-RU" i="1" dirty="0" smtClean="0"/>
              <a:t>Желание гулять посетило его только сейчас.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-285750"/>
            <a:ext cx="11572875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sun9-west.userapi.com/sun9-67/s/v1/ig2/F7TrWGJX8Hz0vbOjl7yZvzvZ4s6JtwcZTHqrU7O06O9ayjXYE-ElI7WaskbsI7BVdZ59TF6fEN-Exk9Qjhq05You.jpg?size=960x720&amp;quality=9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" y="0"/>
            <a:ext cx="11669486" cy="6627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59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sun9-west.userapi.com/sun9-11/s/v1/ig2/yRNtcEuyW_Ff22ImVlgotsRtSXu9mjJomQJUnjjliqYSjNmgxNku_ActyTeo5we4DsE-rJ33gnqdS15UJtRsdGco.jpg?size=1122x779&amp;quality=9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" y="226423"/>
            <a:ext cx="11512732" cy="6305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81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un9-west.userapi.com/sun9-45/s/v1/ig2/3GOt-rhl_mjKjwFJ_3Log_OGC2VNp0gXMBIt5itcg6w4Hs87iL63IjGihJqEutWhQ8XVSYwFWZghOK6KjSeQJj97.jpg?size=1121x753&amp;quality=96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6" y="200296"/>
            <a:ext cx="11555630" cy="6479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33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000125"/>
            <a:ext cx="5181600" cy="517683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Бытийный глагол (быть, становиться, делаться, казаться, являться, бывать, называться и т.д.) 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 smtClean="0"/>
              <a:t>. Глагол в бытийном значении (можно заменить на "был, казался")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971550"/>
            <a:ext cx="5181600" cy="520541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Он был веселым. </a:t>
            </a:r>
          </a:p>
          <a:p>
            <a:r>
              <a:rPr lang="ru-RU" dirty="0" smtClean="0"/>
              <a:t>Мама казалась грустной.</a:t>
            </a:r>
          </a:p>
          <a:p>
            <a:r>
              <a:rPr lang="ru-RU" b="1" dirty="0" smtClean="0"/>
              <a:t>!!!</a:t>
            </a:r>
            <a:r>
              <a:rPr lang="ru-RU" dirty="0" smtClean="0"/>
              <a:t>Обратите внимание на то, что в настоящем времени связка, как </a:t>
            </a:r>
            <a:r>
              <a:rPr lang="ru-RU" dirty="0" smtClean="0"/>
              <a:t>правило, </a:t>
            </a:r>
            <a:r>
              <a:rPr lang="ru-RU" dirty="0" smtClean="0"/>
              <a:t>опускается.</a:t>
            </a:r>
            <a:r>
              <a:rPr lang="ru-RU" i="1" dirty="0" smtClean="0"/>
              <a:t> Он врач (СИС).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!!!</a:t>
            </a:r>
            <a:r>
              <a:rPr lang="ru-RU" dirty="0" smtClean="0"/>
              <a:t>Различайте глагол "БЫТЬ" в роли связки и в значении «находиться, существовать». </a:t>
            </a:r>
            <a:r>
              <a:rPr lang="ru-RU" i="1" dirty="0" smtClean="0"/>
              <a:t>Он был здесь вчера (ПГС). Он был умным (СИС). 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Он рос умным. Она шла гордая.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ВАРИАНТ 1.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Укажите варианты ответов, в которых верно определена грамматическая основа в одном из предложений или в одной из частей сложного предложения текста. Запишите номера ответов.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8339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100" dirty="0" smtClean="0"/>
              <a:t>   (1)Окружающая </a:t>
            </a:r>
            <a:r>
              <a:rPr lang="ru-RU" sz="3100" dirty="0" smtClean="0"/>
              <a:t>среда, в которой существуют живые организмы, постоянно меняется. (2)Многие из этих изменений вызывают серьёзные нарушения в работе органов и систем. (3)Но живые организмы способны защищаться от неблагоприятных воздействий и сохранять стабильность внутренней среды благодаря тому, что они способны адаптироваться. (4)Под адаптацией понимается совокупность всех физиологических реакций, обеспечивающих приспособление строения и функций организма или отдельного органа к изменению окружающей среды. (5)Если бы организм не обладал способностью адаптироваться, изменение условий существования могло бы его погубить.</a:t>
            </a:r>
          </a:p>
          <a:p>
            <a:pPr>
              <a:buNone/>
            </a:pP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 smtClean="0"/>
          </a:p>
          <a:p>
            <a:r>
              <a:rPr lang="ru-RU" sz="3100" dirty="0" smtClean="0"/>
              <a:t>1) среда постоянно меняется (предложение 1)</a:t>
            </a:r>
          </a:p>
          <a:p>
            <a:r>
              <a:rPr lang="ru-RU" sz="3100" dirty="0" smtClean="0"/>
              <a:t>2) нарушения вызывают (предложение 2)</a:t>
            </a:r>
          </a:p>
          <a:p>
            <a:r>
              <a:rPr lang="ru-RU" sz="3100" dirty="0" smtClean="0"/>
              <a:t>3) они способны адаптироваться (предложение 3)</a:t>
            </a:r>
          </a:p>
          <a:p>
            <a:r>
              <a:rPr lang="ru-RU" sz="3100" dirty="0" smtClean="0"/>
              <a:t>4) понимается приспособление (предложение 4)</a:t>
            </a:r>
          </a:p>
          <a:p>
            <a:r>
              <a:rPr lang="ru-RU" sz="3100" dirty="0" smtClean="0"/>
              <a:t>5) изменение могло бы погубить (предложение 5)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среда постоянно меняется (предложение 1)</a:t>
            </a:r>
          </a:p>
          <a:p>
            <a:r>
              <a:rPr lang="ru-RU" dirty="0" smtClean="0"/>
              <a:t>2) нарушения вызывают (предложение 2)</a:t>
            </a:r>
          </a:p>
          <a:p>
            <a:r>
              <a:rPr lang="ru-RU" b="1" dirty="0" smtClean="0"/>
              <a:t>3) они способны адаптироваться (предложение 3)</a:t>
            </a:r>
          </a:p>
          <a:p>
            <a:r>
              <a:rPr lang="ru-RU" dirty="0" smtClean="0"/>
              <a:t>4) понимается приспособление (предложение 4)</a:t>
            </a:r>
          </a:p>
          <a:p>
            <a:r>
              <a:rPr lang="ru-RU" dirty="0" smtClean="0"/>
              <a:t>5) </a:t>
            </a:r>
            <a:r>
              <a:rPr lang="ru-RU" b="1" dirty="0" smtClean="0"/>
              <a:t>изменение могло бы погубить (предложение 5)</a:t>
            </a:r>
          </a:p>
          <a:p>
            <a:r>
              <a:rPr lang="ru-RU" dirty="0" smtClean="0"/>
              <a:t> ОТВЕТ</a:t>
            </a:r>
          </a:p>
          <a:p>
            <a:r>
              <a:rPr lang="ru-RU" dirty="0" smtClean="0"/>
              <a:t>35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ВАРИАНТ 2.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Укажите варианты ответов, в которых верно определена грамматическая основа в одном из предложений или в одной из частей сложного предложения текста. Запишите номера ответов.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4862513"/>
          </a:xfrm>
        </p:spPr>
        <p:txBody>
          <a:bodyPr>
            <a:noAutofit/>
          </a:bodyPr>
          <a:lstStyle/>
          <a:p>
            <a:r>
              <a:rPr lang="ru-RU" sz="2400" dirty="0" smtClean="0"/>
              <a:t>(</a:t>
            </a:r>
            <a:r>
              <a:rPr lang="ru-RU" sz="2400" dirty="0" smtClean="0"/>
              <a:t>1)Самое большое скопление воды на поверхности Земли – это Мировой океан. (2)Материки и острова разделяют его на отдельные океаны, проливы, заливы. (3)Постоянные морские течения связывают его в единое целое, но у каждой его части есть свои особенности. (4)В Мировом океане обычно выделяют четыре океана: Тихий, Атлантический, Индийский и Северный Ледовитый. (5)На некоторых картах отмечен ещё один океан – Южный, который омывает Антарктиду, однако многие учёные отказываются признавать его отдельное существование и обосновывают это целой системой научных доказательств</a:t>
            </a:r>
            <a:r>
              <a:rPr lang="ru-RU" sz="24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>1) это Мировой океан (предложение 1)</a:t>
            </a:r>
          </a:p>
          <a:p>
            <a:r>
              <a:rPr lang="ru-RU" sz="2400" dirty="0" smtClean="0"/>
              <a:t>2) разделяют (предложение 2)</a:t>
            </a:r>
          </a:p>
          <a:p>
            <a:r>
              <a:rPr lang="ru-RU" sz="2400" dirty="0" smtClean="0"/>
              <a:t>3) части есть (предложение 3)</a:t>
            </a:r>
          </a:p>
          <a:p>
            <a:r>
              <a:rPr lang="ru-RU" sz="2400" dirty="0" smtClean="0"/>
              <a:t>4) выделяют (предложение 4)</a:t>
            </a:r>
          </a:p>
          <a:p>
            <a:r>
              <a:rPr lang="ru-RU" sz="2400" dirty="0" smtClean="0"/>
              <a:t>5) учёные отказываются признавать (и) обосновывают (предложение 5)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это Мировой океан (предложение 1)</a:t>
            </a:r>
          </a:p>
          <a:p>
            <a:r>
              <a:rPr lang="ru-RU" dirty="0" smtClean="0"/>
              <a:t>2) разделяют (предложение 2)</a:t>
            </a:r>
          </a:p>
          <a:p>
            <a:r>
              <a:rPr lang="ru-RU" dirty="0" smtClean="0"/>
              <a:t>3) части есть (предложение 3)</a:t>
            </a:r>
          </a:p>
          <a:p>
            <a:r>
              <a:rPr lang="ru-RU" b="1" dirty="0" smtClean="0"/>
              <a:t>4) выделяют (предложение 4)</a:t>
            </a:r>
          </a:p>
          <a:p>
            <a:r>
              <a:rPr lang="ru-RU" b="1" dirty="0" smtClean="0"/>
              <a:t>5) учёные отказываются признавать (и) обосновывают (предложение 5)</a:t>
            </a:r>
          </a:p>
          <a:p>
            <a:r>
              <a:rPr lang="ru-RU" dirty="0" smtClean="0"/>
              <a:t> ОТВЕТ</a:t>
            </a:r>
          </a:p>
          <a:p>
            <a:r>
              <a:rPr lang="ru-RU" dirty="0" smtClean="0"/>
              <a:t>45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ВАРИАНТ 6. </a:t>
            </a:r>
            <a:r>
              <a:rPr lang="ru-RU" sz="2400" dirty="0" smtClean="0"/>
              <a:t>Укажите варианты ответов, в которых верно определена грамматическая основа в одном из предложений или в одной из частей сложного предложения текста. Запишите номера ответов.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85875"/>
            <a:ext cx="10515600" cy="4891088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(</a:t>
            </a:r>
            <a:r>
              <a:rPr lang="ru-RU" sz="9600" dirty="0" smtClean="0"/>
              <a:t>1)Среда обитания человека и других живых организмов весьма агрессивна: нас подстерегают всевозможные вирусы и бактерии, ожидающие своего часа, чтобы напасть на нас, и задача нашей иммунной системы — защитить нас от их нападения. (2)Некоторые рубежи обороны — чисто анатомические: например, кожа и слизистые оболочки образуют физический барьер, препятствующий вторжению. (3)Если эти внешние границы нарушены, организм часто противопоставляет агрессии </a:t>
            </a:r>
            <a:r>
              <a:rPr lang="ru-RU" sz="9600" dirty="0" err="1" smtClean="0"/>
              <a:t>генерализованную</a:t>
            </a:r>
            <a:r>
              <a:rPr lang="ru-RU" sz="9600" dirty="0" smtClean="0"/>
              <a:t> воспалительную реакцию, при которой усиливается приток крови к пораженному участку. (4)Кровь доставляет лейкоциты, которые, проникнув через стенку капилляров, захватывают внедрившегося агрессора. (5)Именно такой реакцией объясняется хорошо знакомая нам краснота вокруг небольшого пореза.  </a:t>
            </a:r>
          </a:p>
          <a:p>
            <a:pPr>
              <a:buNone/>
            </a:pPr>
            <a:endParaRPr lang="ru-RU" sz="6000" dirty="0" smtClean="0"/>
          </a:p>
          <a:p>
            <a:r>
              <a:rPr lang="ru-RU" sz="9600" dirty="0" smtClean="0"/>
              <a:t>1) напасть (предложение 1) </a:t>
            </a:r>
          </a:p>
          <a:p>
            <a:r>
              <a:rPr lang="ru-RU" sz="9600" dirty="0" smtClean="0"/>
              <a:t>2) слизистые оболочки образуют (предложение 2) </a:t>
            </a:r>
          </a:p>
          <a:p>
            <a:r>
              <a:rPr lang="ru-RU" sz="9600" dirty="0" smtClean="0"/>
              <a:t>3) границы нарушены (предложение 3) </a:t>
            </a:r>
          </a:p>
          <a:p>
            <a:r>
              <a:rPr lang="ru-RU" sz="9600" dirty="0" smtClean="0"/>
              <a:t>4) лейкоциты захватывают (предложение 4) </a:t>
            </a:r>
          </a:p>
          <a:p>
            <a:r>
              <a:rPr lang="ru-RU" sz="9600" dirty="0" smtClean="0"/>
              <a:t>5) краснота объясняется (предложение 5)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напасть (предложение 1) </a:t>
            </a:r>
          </a:p>
          <a:p>
            <a:r>
              <a:rPr lang="ru-RU" dirty="0" smtClean="0"/>
              <a:t>2) слизистые оболочки образуют (предложение 2) </a:t>
            </a:r>
          </a:p>
          <a:p>
            <a:r>
              <a:rPr lang="ru-RU" dirty="0" smtClean="0"/>
              <a:t>3) границы нарушены (предложение 3) </a:t>
            </a:r>
          </a:p>
          <a:p>
            <a:r>
              <a:rPr lang="ru-RU" dirty="0" smtClean="0"/>
              <a:t>4) лейкоциты захватывают (предложение 4) </a:t>
            </a:r>
          </a:p>
          <a:p>
            <a:r>
              <a:rPr lang="ru-RU" dirty="0" smtClean="0"/>
              <a:t>5) краснота объясняется (предложение 5) </a:t>
            </a:r>
          </a:p>
          <a:p>
            <a:r>
              <a:rPr lang="ru-RU" dirty="0" smtClean="0"/>
              <a:t> ОТВЕТ</a:t>
            </a:r>
          </a:p>
          <a:p>
            <a:r>
              <a:rPr lang="ru-RU" dirty="0" smtClean="0"/>
              <a:t>135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9" y="0"/>
            <a:ext cx="11772900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УСПЕШНОЙ ПОДГОТОВКИ К ЭКЗАМЕНАМ!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429" y="121920"/>
            <a:ext cx="11373393" cy="60550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80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931" y="165463"/>
            <a:ext cx="11268891" cy="63485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82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3006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демоверсии-2024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Прочитайте текст и выполните задания 2, 3.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(1)Язык – это зеркало, которое стоит между нами и миром, отражая общие представления всех говорящих на нём. (2)Причём зеркало языка отражает не все свойства окружающей действительности, а только те, которые казались особенно важными предкам – носителям этого языка. (3)Так, в языках некоторых северных народов: эскимосов, чукчей, коряков ‒ существует множество названий снега. (4)Люди понимают: снег занимает в их жизни заметное место, его количество, состояние, цвет очень важны. (5)Каждый язык отражает картину мира и через грамматику, поэтому существуют языки, имеющие более тридцати падежей, которые служат способом указать точное положение предмета в пространстве.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ЗАДАНИЕ 2.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Укажите варианты ответов, в которых верно определена </a:t>
            </a:r>
            <a:r>
              <a:rPr lang="ru-RU" sz="3200" b="1" dirty="0" smtClean="0"/>
              <a:t>грамматическая основа</a:t>
            </a:r>
            <a:r>
              <a:rPr lang="ru-RU" sz="3200" dirty="0" smtClean="0"/>
              <a:t> в одном из предложений или в одной из частей сложного предложения текста. Запишите номера ответов.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1) язык – зеркало (предложение 1)</a:t>
            </a:r>
            <a:br>
              <a:rPr lang="ru-RU" sz="3600" dirty="0" smtClean="0"/>
            </a:br>
            <a:r>
              <a:rPr lang="ru-RU" sz="3600" dirty="0" smtClean="0"/>
              <a:t>2) которые казались важными (предложение 2)</a:t>
            </a:r>
            <a:br>
              <a:rPr lang="ru-RU" sz="3600" dirty="0" smtClean="0"/>
            </a:br>
            <a:r>
              <a:rPr lang="ru-RU" sz="3600" dirty="0" smtClean="0"/>
              <a:t>3) существует множество названий снега (предложение 3)</a:t>
            </a:r>
            <a:br>
              <a:rPr lang="ru-RU" sz="3600" dirty="0" smtClean="0"/>
            </a:br>
            <a:r>
              <a:rPr lang="ru-RU" sz="3600" dirty="0" smtClean="0"/>
              <a:t>4) состояние, цвет важны (предложение 4)</a:t>
            </a:r>
            <a:br>
              <a:rPr lang="ru-RU" sz="3600" dirty="0" smtClean="0"/>
            </a:br>
            <a:r>
              <a:rPr lang="ru-RU" sz="3600" dirty="0" smtClean="0"/>
              <a:t>5) язык отражает (предложение 5)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988</Words>
  <Application>Microsoft Office PowerPoint</Application>
  <PresentationFormat>Произвольный</PresentationFormat>
  <Paragraphs>173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Задание 2 ОГЭ-2024 Русский язык</vt:lpstr>
      <vt:lpstr>Слайд 2</vt:lpstr>
      <vt:lpstr>Слайд 3</vt:lpstr>
      <vt:lpstr>Слайд 4</vt:lpstr>
      <vt:lpstr>Слайд 5</vt:lpstr>
      <vt:lpstr>Слайд 6</vt:lpstr>
      <vt:lpstr>Слайд 7</vt:lpstr>
      <vt:lpstr>Из демоверсии-2024</vt:lpstr>
      <vt:lpstr>ЗАДАНИЕ 2. Укажите варианты ответов, в которых верно определена грамматическая основа в одном из предложений или в одной из частей сложного предложения текста. Запишите номера ответов.</vt:lpstr>
      <vt:lpstr>Слайд 10</vt:lpstr>
      <vt:lpstr>Слайд 11</vt:lpstr>
      <vt:lpstr>Чтобы выполнить правильно задание 2 ОГЭ по русскому языку, необходимо знать следующую теорию и уметь её применять:</vt:lpstr>
      <vt:lpstr>Грамматическая основа – это главные члены предложения.</vt:lpstr>
      <vt:lpstr>Подлежащее, способы его выражения</vt:lpstr>
      <vt:lpstr>Слайд 15</vt:lpstr>
      <vt:lpstr>Способы выражения подлежащего</vt:lpstr>
      <vt:lpstr>Способы выражения подлежащего</vt:lpstr>
      <vt:lpstr>Способы выражения подлежащего</vt:lpstr>
      <vt:lpstr>Способы выражения подлежащего</vt:lpstr>
      <vt:lpstr>Виды сказуемого</vt:lpstr>
      <vt:lpstr>Слайд 21</vt:lpstr>
      <vt:lpstr>Способы выражения простого глагольного сказуемого</vt:lpstr>
      <vt:lpstr>Способы выражения простого глагольного сказуемого</vt:lpstr>
      <vt:lpstr>Способы выражения простого глагольного сказуемого</vt:lpstr>
      <vt:lpstr>Слайд 25</vt:lpstr>
      <vt:lpstr>Способы выражения вспомогательного глагола в составном глагольном сказуемом</vt:lpstr>
      <vt:lpstr>Синтаксическая роль инфинитива</vt:lpstr>
      <vt:lpstr>Синтаксическая роль инфинитива</vt:lpstr>
      <vt:lpstr>Примечание:</vt:lpstr>
      <vt:lpstr>Слайд 30</vt:lpstr>
      <vt:lpstr>Слайд 31</vt:lpstr>
      <vt:lpstr>Слайд 32</vt:lpstr>
      <vt:lpstr>Слайд 33</vt:lpstr>
      <vt:lpstr>ВАРИАНТ 1. Укажите варианты ответов, в которых верно определена грамматическая основа в одном из предложений или в одной из частей сложного предложения текста. Запишите номера ответов. </vt:lpstr>
      <vt:lpstr>Слайд 35</vt:lpstr>
      <vt:lpstr>ВАРИАНТ 2. Укажите варианты ответов, в которых верно определена грамматическая основа в одном из предложений или в одной из частей сложного предложения текста. Запишите номера ответов. </vt:lpstr>
      <vt:lpstr>Слайд 37</vt:lpstr>
      <vt:lpstr>ВАРИАНТ 6. Укажите варианты ответов, в которых верно определена грамматическая основа в одном из предложений или в одной из частей сложного предложения текста. Запишите номера ответов. </vt:lpstr>
      <vt:lpstr>Слайд 39</vt:lpstr>
      <vt:lpstr>Слайд 40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Zam_UVR</dc:creator>
  <cp:lastModifiedBy>Ольга</cp:lastModifiedBy>
  <cp:revision>42</cp:revision>
  <dcterms:created xsi:type="dcterms:W3CDTF">2022-10-20T12:28:11Z</dcterms:created>
  <dcterms:modified xsi:type="dcterms:W3CDTF">2023-10-22T08:45:45Z</dcterms:modified>
</cp:coreProperties>
</file>