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5" r:id="rId36"/>
    <p:sldId id="296" r:id="rId37"/>
    <p:sldId id="304" r:id="rId38"/>
    <p:sldId id="306" r:id="rId39"/>
    <p:sldId id="305" r:id="rId40"/>
    <p:sldId id="303" r:id="rId4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500" y="69850"/>
            <a:ext cx="9013825" cy="6692900"/>
          </a:xfrm>
          <a:custGeom>
            <a:avLst/>
            <a:gdLst/>
            <a:ahLst/>
            <a:cxnLst/>
            <a:rect l="l" t="t" r="r" b="b"/>
            <a:pathLst>
              <a:path w="9013825" h="6692900">
                <a:moveTo>
                  <a:pt x="0" y="329946"/>
                </a:moveTo>
                <a:lnTo>
                  <a:pt x="3576" y="281184"/>
                </a:lnTo>
                <a:lnTo>
                  <a:pt x="13967" y="234645"/>
                </a:lnTo>
                <a:lnTo>
                  <a:pt x="30661" y="190840"/>
                </a:lnTo>
                <a:lnTo>
                  <a:pt x="53148" y="150277"/>
                </a:lnTo>
                <a:lnTo>
                  <a:pt x="80918" y="113468"/>
                </a:lnTo>
                <a:lnTo>
                  <a:pt x="113460" y="80923"/>
                </a:lnTo>
                <a:lnTo>
                  <a:pt x="150264" y="53151"/>
                </a:lnTo>
                <a:lnTo>
                  <a:pt x="190820" y="30662"/>
                </a:lnTo>
                <a:lnTo>
                  <a:pt x="234617" y="13967"/>
                </a:lnTo>
                <a:lnTo>
                  <a:pt x="281146" y="3576"/>
                </a:lnTo>
                <a:lnTo>
                  <a:pt x="329895" y="0"/>
                </a:lnTo>
                <a:lnTo>
                  <a:pt x="8683879" y="0"/>
                </a:lnTo>
                <a:lnTo>
                  <a:pt x="8732640" y="3576"/>
                </a:lnTo>
                <a:lnTo>
                  <a:pt x="8779179" y="13967"/>
                </a:lnTo>
                <a:lnTo>
                  <a:pt x="8822984" y="30662"/>
                </a:lnTo>
                <a:lnTo>
                  <a:pt x="8863547" y="53151"/>
                </a:lnTo>
                <a:lnTo>
                  <a:pt x="8900356" y="80923"/>
                </a:lnTo>
                <a:lnTo>
                  <a:pt x="8932901" y="113468"/>
                </a:lnTo>
                <a:lnTo>
                  <a:pt x="8960673" y="150277"/>
                </a:lnTo>
                <a:lnTo>
                  <a:pt x="8983162" y="190840"/>
                </a:lnTo>
                <a:lnTo>
                  <a:pt x="8999857" y="234645"/>
                </a:lnTo>
                <a:lnTo>
                  <a:pt x="9010248" y="281184"/>
                </a:lnTo>
                <a:lnTo>
                  <a:pt x="9013825" y="329946"/>
                </a:lnTo>
                <a:lnTo>
                  <a:pt x="9013825" y="6363004"/>
                </a:lnTo>
                <a:lnTo>
                  <a:pt x="9010248" y="6411753"/>
                </a:lnTo>
                <a:lnTo>
                  <a:pt x="8999857" y="6458282"/>
                </a:lnTo>
                <a:lnTo>
                  <a:pt x="8983162" y="6502079"/>
                </a:lnTo>
                <a:lnTo>
                  <a:pt x="8960673" y="6542634"/>
                </a:lnTo>
                <a:lnTo>
                  <a:pt x="8932901" y="6579438"/>
                </a:lnTo>
                <a:lnTo>
                  <a:pt x="8900356" y="6611980"/>
                </a:lnTo>
                <a:lnTo>
                  <a:pt x="8863547" y="6639750"/>
                </a:lnTo>
                <a:lnTo>
                  <a:pt x="8822984" y="6662237"/>
                </a:lnTo>
                <a:lnTo>
                  <a:pt x="8779179" y="6678931"/>
                </a:lnTo>
                <a:lnTo>
                  <a:pt x="8732640" y="6689321"/>
                </a:lnTo>
                <a:lnTo>
                  <a:pt x="8683879" y="6692898"/>
                </a:lnTo>
                <a:lnTo>
                  <a:pt x="329895" y="6692898"/>
                </a:lnTo>
                <a:lnTo>
                  <a:pt x="281146" y="6689321"/>
                </a:lnTo>
                <a:lnTo>
                  <a:pt x="234617" y="6678931"/>
                </a:lnTo>
                <a:lnTo>
                  <a:pt x="190820" y="6662237"/>
                </a:lnTo>
                <a:lnTo>
                  <a:pt x="150264" y="6639750"/>
                </a:lnTo>
                <a:lnTo>
                  <a:pt x="113460" y="6611980"/>
                </a:lnTo>
                <a:lnTo>
                  <a:pt x="80918" y="6579438"/>
                </a:lnTo>
                <a:lnTo>
                  <a:pt x="53148" y="6542634"/>
                </a:lnTo>
                <a:lnTo>
                  <a:pt x="30661" y="6502079"/>
                </a:lnTo>
                <a:lnTo>
                  <a:pt x="13967" y="6458282"/>
                </a:lnTo>
                <a:lnTo>
                  <a:pt x="3576" y="6411753"/>
                </a:lnTo>
                <a:lnTo>
                  <a:pt x="0" y="6363004"/>
                </a:lnTo>
                <a:lnTo>
                  <a:pt x="0" y="329946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-96570"/>
            <a:ext cx="816419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037" y="3322573"/>
            <a:ext cx="5344160" cy="337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912" y="66675"/>
            <a:ext cx="9022080" cy="6697980"/>
            <a:chOff x="61912" y="66675"/>
            <a:chExt cx="9022080" cy="6697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87" y="69850"/>
              <a:ext cx="9013888" cy="66913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087" y="69850"/>
              <a:ext cx="9014460" cy="6691630"/>
            </a:xfrm>
            <a:custGeom>
              <a:avLst/>
              <a:gdLst/>
              <a:ahLst/>
              <a:cxnLst/>
              <a:rect l="l" t="t" r="r" b="b"/>
              <a:pathLst>
                <a:path w="9014460" h="6691630">
                  <a:moveTo>
                    <a:pt x="0" y="329819"/>
                  </a:moveTo>
                  <a:lnTo>
                    <a:pt x="3576" y="281088"/>
                  </a:lnTo>
                  <a:lnTo>
                    <a:pt x="13964" y="234576"/>
                  </a:lnTo>
                  <a:lnTo>
                    <a:pt x="30653" y="190791"/>
                  </a:lnTo>
                  <a:lnTo>
                    <a:pt x="53135" y="150245"/>
                  </a:lnTo>
                  <a:lnTo>
                    <a:pt x="80898" y="113448"/>
                  </a:lnTo>
                  <a:lnTo>
                    <a:pt x="113432" y="80911"/>
                  </a:lnTo>
                  <a:lnTo>
                    <a:pt x="150228" y="53144"/>
                  </a:lnTo>
                  <a:lnTo>
                    <a:pt x="190774" y="30660"/>
                  </a:lnTo>
                  <a:lnTo>
                    <a:pt x="234562" y="13967"/>
                  </a:lnTo>
                  <a:lnTo>
                    <a:pt x="281080" y="3576"/>
                  </a:lnTo>
                  <a:lnTo>
                    <a:pt x="329819" y="0"/>
                  </a:lnTo>
                  <a:lnTo>
                    <a:pt x="8684069" y="0"/>
                  </a:lnTo>
                  <a:lnTo>
                    <a:pt x="8732799" y="3576"/>
                  </a:lnTo>
                  <a:lnTo>
                    <a:pt x="8779312" y="13967"/>
                  </a:lnTo>
                  <a:lnTo>
                    <a:pt x="8823097" y="30660"/>
                  </a:lnTo>
                  <a:lnTo>
                    <a:pt x="8863643" y="53144"/>
                  </a:lnTo>
                  <a:lnTo>
                    <a:pt x="8900440" y="80911"/>
                  </a:lnTo>
                  <a:lnTo>
                    <a:pt x="8932977" y="113448"/>
                  </a:lnTo>
                  <a:lnTo>
                    <a:pt x="8960743" y="150245"/>
                  </a:lnTo>
                  <a:lnTo>
                    <a:pt x="8983228" y="190791"/>
                  </a:lnTo>
                  <a:lnTo>
                    <a:pt x="8999921" y="234576"/>
                  </a:lnTo>
                  <a:lnTo>
                    <a:pt x="9010311" y="281088"/>
                  </a:lnTo>
                  <a:lnTo>
                    <a:pt x="9013888" y="329819"/>
                  </a:lnTo>
                  <a:lnTo>
                    <a:pt x="9013888" y="6361493"/>
                  </a:lnTo>
                  <a:lnTo>
                    <a:pt x="9010311" y="6410232"/>
                  </a:lnTo>
                  <a:lnTo>
                    <a:pt x="8999921" y="6456750"/>
                  </a:lnTo>
                  <a:lnTo>
                    <a:pt x="8983228" y="6500537"/>
                  </a:lnTo>
                  <a:lnTo>
                    <a:pt x="8960743" y="6541084"/>
                  </a:lnTo>
                  <a:lnTo>
                    <a:pt x="8932977" y="6577879"/>
                  </a:lnTo>
                  <a:lnTo>
                    <a:pt x="8900440" y="6610414"/>
                  </a:lnTo>
                  <a:lnTo>
                    <a:pt x="8863643" y="6638177"/>
                  </a:lnTo>
                  <a:lnTo>
                    <a:pt x="8823097" y="6660658"/>
                  </a:lnTo>
                  <a:lnTo>
                    <a:pt x="8779312" y="6677348"/>
                  </a:lnTo>
                  <a:lnTo>
                    <a:pt x="8732799" y="6687736"/>
                  </a:lnTo>
                  <a:lnTo>
                    <a:pt x="8684069" y="6691312"/>
                  </a:lnTo>
                  <a:lnTo>
                    <a:pt x="329819" y="6691312"/>
                  </a:lnTo>
                  <a:lnTo>
                    <a:pt x="281080" y="6687736"/>
                  </a:lnTo>
                  <a:lnTo>
                    <a:pt x="234562" y="6677348"/>
                  </a:lnTo>
                  <a:lnTo>
                    <a:pt x="190774" y="6660658"/>
                  </a:lnTo>
                  <a:lnTo>
                    <a:pt x="150228" y="6638177"/>
                  </a:lnTo>
                  <a:lnTo>
                    <a:pt x="113432" y="6610414"/>
                  </a:lnTo>
                  <a:lnTo>
                    <a:pt x="80898" y="6577879"/>
                  </a:lnTo>
                  <a:lnTo>
                    <a:pt x="53135" y="6541084"/>
                  </a:lnTo>
                  <a:lnTo>
                    <a:pt x="30653" y="6500537"/>
                  </a:lnTo>
                  <a:lnTo>
                    <a:pt x="13964" y="6456750"/>
                  </a:lnTo>
                  <a:lnTo>
                    <a:pt x="3576" y="6410232"/>
                  </a:lnTo>
                  <a:lnTo>
                    <a:pt x="0" y="6361493"/>
                  </a:lnTo>
                  <a:lnTo>
                    <a:pt x="0" y="32981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500" y="1397000"/>
              <a:ext cx="9020175" cy="120650"/>
            </a:xfrm>
            <a:custGeom>
              <a:avLst/>
              <a:gdLst/>
              <a:ahLst/>
              <a:cxnLst/>
              <a:rect l="l" t="t" r="r" b="b"/>
              <a:pathLst>
                <a:path w="9020175" h="120650">
                  <a:moveTo>
                    <a:pt x="9020175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9020175" y="120650"/>
                  </a:lnTo>
                  <a:lnTo>
                    <a:pt x="9020175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500" y="2976626"/>
              <a:ext cx="9020175" cy="111125"/>
            </a:xfrm>
            <a:custGeom>
              <a:avLst/>
              <a:gdLst/>
              <a:ahLst/>
              <a:cxnLst/>
              <a:rect l="l" t="t" r="r" b="b"/>
              <a:pathLst>
                <a:path w="9020175" h="111125">
                  <a:moveTo>
                    <a:pt x="9020175" y="0"/>
                  </a:moveTo>
                  <a:lnTo>
                    <a:pt x="0" y="0"/>
                  </a:lnTo>
                  <a:lnTo>
                    <a:pt x="0" y="111125"/>
                  </a:lnTo>
                  <a:lnTo>
                    <a:pt x="9020175" y="111125"/>
                  </a:lnTo>
                  <a:lnTo>
                    <a:pt x="9020175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500" y="1517650"/>
            <a:ext cx="9020175" cy="994503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108585" rIns="0" bIns="0" rtlCol="0">
            <a:spAutoFit/>
          </a:bodyPr>
          <a:lstStyle/>
          <a:p>
            <a:pPr marL="462280" algn="just">
              <a:lnSpc>
                <a:spcPts val="3005"/>
              </a:lnSpc>
              <a:spcBef>
                <a:spcPts val="855"/>
              </a:spcBef>
            </a:pPr>
            <a:r>
              <a:rPr lang="ru-RU" sz="2600" b="1" i="1" spc="-10" dirty="0" err="1" smtClean="0">
                <a:solidFill>
                  <a:srgbClr val="FFFFFF"/>
                </a:solidFill>
                <a:latin typeface="Cambria"/>
                <a:cs typeface="Cambria"/>
              </a:rPr>
              <a:t>Уточникова</a:t>
            </a:r>
            <a:r>
              <a:rPr lang="ru-RU" sz="2600" b="1" i="1" spc="-10" dirty="0" smtClean="0">
                <a:solidFill>
                  <a:srgbClr val="FFFFFF"/>
                </a:solidFill>
                <a:latin typeface="Cambria"/>
                <a:cs typeface="Cambria"/>
              </a:rPr>
              <a:t> Виктория Игоревна</a:t>
            </a:r>
          </a:p>
          <a:p>
            <a:pPr marL="462280" algn="just">
              <a:lnSpc>
                <a:spcPts val="3005"/>
              </a:lnSpc>
              <a:spcBef>
                <a:spcPts val="855"/>
              </a:spcBef>
            </a:pPr>
            <a:r>
              <a:rPr lang="ru-RU" sz="2600" b="1" i="1" spc="-10" dirty="0" smtClean="0">
                <a:solidFill>
                  <a:srgbClr val="FFFFFF"/>
                </a:solidFill>
                <a:latin typeface="Cambria"/>
                <a:cs typeface="Cambria"/>
              </a:rPr>
              <a:t>МАОУ СОШ №2 учитель географии</a:t>
            </a:r>
            <a:r>
              <a:rPr sz="2000" b="1" i="1" spc="-5" dirty="0" smtClean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563" y="3747592"/>
            <a:ext cx="71164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6890" marR="5080" indent="-504825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latin typeface="Cambria"/>
                <a:cs typeface="Cambria"/>
              </a:rPr>
              <a:t>Типичные</a:t>
            </a:r>
            <a:r>
              <a:rPr sz="3200" b="1" spc="-25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ошибки</a:t>
            </a:r>
            <a:r>
              <a:rPr sz="3200" b="1" spc="-45" dirty="0">
                <a:latin typeface="Cambria"/>
                <a:cs typeface="Cambria"/>
              </a:rPr>
              <a:t> </a:t>
            </a:r>
            <a:r>
              <a:rPr sz="3200" b="1" spc="-10" dirty="0">
                <a:latin typeface="Cambria"/>
                <a:cs typeface="Cambria"/>
              </a:rPr>
              <a:t>учащихся</a:t>
            </a:r>
            <a:r>
              <a:rPr sz="3200" b="1" spc="-30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на</a:t>
            </a:r>
            <a:r>
              <a:rPr sz="3200" b="1" spc="-2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ОГЭ </a:t>
            </a:r>
            <a:r>
              <a:rPr sz="3200" b="1" spc="-69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по</a:t>
            </a:r>
            <a:r>
              <a:rPr sz="3200" b="1" spc="-1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географии:</a:t>
            </a:r>
            <a:r>
              <a:rPr sz="3200" b="1" spc="-30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как</a:t>
            </a:r>
            <a:r>
              <a:rPr sz="3200" b="1" spc="-3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их избежать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06781"/>
            <a:ext cx="7165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Основные </a:t>
            </a:r>
            <a:r>
              <a:rPr sz="4000" spc="-5" dirty="0"/>
              <a:t>климатические </a:t>
            </a:r>
            <a:r>
              <a:rPr sz="4000" spc="-10" dirty="0"/>
              <a:t>пояса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07950" y="1131950"/>
            <a:ext cx="8856980" cy="5575300"/>
            <a:chOff x="107950" y="1131950"/>
            <a:chExt cx="8856980" cy="5575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950" y="1628774"/>
              <a:ext cx="2376551" cy="50278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4501" y="2081212"/>
              <a:ext cx="2787650" cy="46259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7925" y="1760537"/>
              <a:ext cx="2447925" cy="49434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3362" y="3155357"/>
              <a:ext cx="1501186" cy="28342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7975" y="1138300"/>
              <a:ext cx="1887855" cy="546100"/>
            </a:xfrm>
            <a:custGeom>
              <a:avLst/>
              <a:gdLst/>
              <a:ahLst/>
              <a:cxnLst/>
              <a:rect l="l" t="t" r="r" b="b"/>
              <a:pathLst>
                <a:path w="1887855" h="546100">
                  <a:moveTo>
                    <a:pt x="1796542" y="0"/>
                  </a:moveTo>
                  <a:lnTo>
                    <a:pt x="91020" y="0"/>
                  </a:lnTo>
                  <a:lnTo>
                    <a:pt x="55592" y="7135"/>
                  </a:lnTo>
                  <a:lnTo>
                    <a:pt x="26660" y="26606"/>
                  </a:lnTo>
                  <a:lnTo>
                    <a:pt x="7153" y="55506"/>
                  </a:lnTo>
                  <a:lnTo>
                    <a:pt x="0" y="90932"/>
                  </a:lnTo>
                  <a:lnTo>
                    <a:pt x="0" y="455040"/>
                  </a:lnTo>
                  <a:lnTo>
                    <a:pt x="7153" y="490485"/>
                  </a:lnTo>
                  <a:lnTo>
                    <a:pt x="26660" y="519429"/>
                  </a:lnTo>
                  <a:lnTo>
                    <a:pt x="55592" y="538944"/>
                  </a:lnTo>
                  <a:lnTo>
                    <a:pt x="91020" y="546100"/>
                  </a:lnTo>
                  <a:lnTo>
                    <a:pt x="1796542" y="546100"/>
                  </a:lnTo>
                  <a:lnTo>
                    <a:pt x="1831986" y="538944"/>
                  </a:lnTo>
                  <a:lnTo>
                    <a:pt x="1860931" y="519430"/>
                  </a:lnTo>
                  <a:lnTo>
                    <a:pt x="1880445" y="490485"/>
                  </a:lnTo>
                  <a:lnTo>
                    <a:pt x="1887601" y="455040"/>
                  </a:lnTo>
                  <a:lnTo>
                    <a:pt x="1887601" y="90932"/>
                  </a:lnTo>
                  <a:lnTo>
                    <a:pt x="1880445" y="55506"/>
                  </a:lnTo>
                  <a:lnTo>
                    <a:pt x="1860931" y="26606"/>
                  </a:lnTo>
                  <a:lnTo>
                    <a:pt x="1831986" y="7135"/>
                  </a:lnTo>
                  <a:lnTo>
                    <a:pt x="179654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975" y="1138300"/>
              <a:ext cx="1887855" cy="546100"/>
            </a:xfrm>
            <a:custGeom>
              <a:avLst/>
              <a:gdLst/>
              <a:ahLst/>
              <a:cxnLst/>
              <a:rect l="l" t="t" r="r" b="b"/>
              <a:pathLst>
                <a:path w="1887855" h="546100">
                  <a:moveTo>
                    <a:pt x="0" y="90932"/>
                  </a:moveTo>
                  <a:lnTo>
                    <a:pt x="7153" y="55506"/>
                  </a:lnTo>
                  <a:lnTo>
                    <a:pt x="26660" y="26606"/>
                  </a:lnTo>
                  <a:lnTo>
                    <a:pt x="55592" y="7135"/>
                  </a:lnTo>
                  <a:lnTo>
                    <a:pt x="91020" y="0"/>
                  </a:lnTo>
                  <a:lnTo>
                    <a:pt x="1796542" y="0"/>
                  </a:lnTo>
                  <a:lnTo>
                    <a:pt x="1831986" y="7135"/>
                  </a:lnTo>
                  <a:lnTo>
                    <a:pt x="1860931" y="26606"/>
                  </a:lnTo>
                  <a:lnTo>
                    <a:pt x="1880445" y="55506"/>
                  </a:lnTo>
                  <a:lnTo>
                    <a:pt x="1887601" y="90932"/>
                  </a:lnTo>
                  <a:lnTo>
                    <a:pt x="1887601" y="455040"/>
                  </a:lnTo>
                  <a:lnTo>
                    <a:pt x="1880445" y="490485"/>
                  </a:lnTo>
                  <a:lnTo>
                    <a:pt x="1860931" y="519430"/>
                  </a:lnTo>
                  <a:lnTo>
                    <a:pt x="1831986" y="538944"/>
                  </a:lnTo>
                  <a:lnTo>
                    <a:pt x="1796542" y="546100"/>
                  </a:lnTo>
                  <a:lnTo>
                    <a:pt x="91020" y="546100"/>
                  </a:lnTo>
                  <a:lnTo>
                    <a:pt x="55592" y="538944"/>
                  </a:lnTo>
                  <a:lnTo>
                    <a:pt x="26660" y="519429"/>
                  </a:lnTo>
                  <a:lnTo>
                    <a:pt x="7153" y="490485"/>
                  </a:lnTo>
                  <a:lnTo>
                    <a:pt x="0" y="455040"/>
                  </a:lnTo>
                  <a:lnTo>
                    <a:pt x="0" y="90932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5719" y="1086357"/>
            <a:ext cx="16122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4195" marR="5080" indent="-53213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Эква</a:t>
            </a:r>
            <a:r>
              <a:rPr sz="2000" b="1" spc="-45" dirty="0">
                <a:solidFill>
                  <a:srgbClr val="FFFFFF"/>
                </a:solidFill>
                <a:latin typeface="Cambria"/>
                <a:cs typeface="Cambria"/>
              </a:rPr>
              <a:t>т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ориаль  ный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32075" y="1616075"/>
            <a:ext cx="1971675" cy="558800"/>
            <a:chOff x="2632075" y="1616075"/>
            <a:chExt cx="1971675" cy="558800"/>
          </a:xfrm>
        </p:grpSpPr>
        <p:sp>
          <p:nvSpPr>
            <p:cNvPr id="12" name="object 12"/>
            <p:cNvSpPr/>
            <p:nvPr/>
          </p:nvSpPr>
          <p:spPr>
            <a:xfrm>
              <a:off x="2638425" y="1622425"/>
              <a:ext cx="1958975" cy="546100"/>
            </a:xfrm>
            <a:custGeom>
              <a:avLst/>
              <a:gdLst/>
              <a:ahLst/>
              <a:cxnLst/>
              <a:rect l="l" t="t" r="r" b="b"/>
              <a:pathLst>
                <a:path w="1958975" h="546100">
                  <a:moveTo>
                    <a:pt x="1867915" y="0"/>
                  </a:moveTo>
                  <a:lnTo>
                    <a:pt x="91058" y="0"/>
                  </a:lnTo>
                  <a:lnTo>
                    <a:pt x="55614" y="7155"/>
                  </a:lnTo>
                  <a:lnTo>
                    <a:pt x="26669" y="26669"/>
                  </a:lnTo>
                  <a:lnTo>
                    <a:pt x="7155" y="55614"/>
                  </a:lnTo>
                  <a:lnTo>
                    <a:pt x="0" y="91059"/>
                  </a:lnTo>
                  <a:lnTo>
                    <a:pt x="0" y="455040"/>
                  </a:lnTo>
                  <a:lnTo>
                    <a:pt x="7155" y="490485"/>
                  </a:lnTo>
                  <a:lnTo>
                    <a:pt x="26669" y="519429"/>
                  </a:lnTo>
                  <a:lnTo>
                    <a:pt x="55614" y="538944"/>
                  </a:lnTo>
                  <a:lnTo>
                    <a:pt x="91058" y="546100"/>
                  </a:lnTo>
                  <a:lnTo>
                    <a:pt x="1867915" y="546100"/>
                  </a:lnTo>
                  <a:lnTo>
                    <a:pt x="1903360" y="538944"/>
                  </a:lnTo>
                  <a:lnTo>
                    <a:pt x="1932304" y="519430"/>
                  </a:lnTo>
                  <a:lnTo>
                    <a:pt x="1951819" y="490485"/>
                  </a:lnTo>
                  <a:lnTo>
                    <a:pt x="1958975" y="455040"/>
                  </a:lnTo>
                  <a:lnTo>
                    <a:pt x="1958975" y="91059"/>
                  </a:lnTo>
                  <a:lnTo>
                    <a:pt x="1951819" y="55614"/>
                  </a:lnTo>
                  <a:lnTo>
                    <a:pt x="1932305" y="26670"/>
                  </a:lnTo>
                  <a:lnTo>
                    <a:pt x="1903360" y="7155"/>
                  </a:lnTo>
                  <a:lnTo>
                    <a:pt x="186791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38425" y="1622425"/>
              <a:ext cx="1958975" cy="546100"/>
            </a:xfrm>
            <a:custGeom>
              <a:avLst/>
              <a:gdLst/>
              <a:ahLst/>
              <a:cxnLst/>
              <a:rect l="l" t="t" r="r" b="b"/>
              <a:pathLst>
                <a:path w="1958975" h="546100">
                  <a:moveTo>
                    <a:pt x="0" y="91059"/>
                  </a:moveTo>
                  <a:lnTo>
                    <a:pt x="7155" y="55614"/>
                  </a:lnTo>
                  <a:lnTo>
                    <a:pt x="26669" y="26669"/>
                  </a:lnTo>
                  <a:lnTo>
                    <a:pt x="55614" y="7155"/>
                  </a:lnTo>
                  <a:lnTo>
                    <a:pt x="91058" y="0"/>
                  </a:lnTo>
                  <a:lnTo>
                    <a:pt x="1867915" y="0"/>
                  </a:lnTo>
                  <a:lnTo>
                    <a:pt x="1903360" y="7155"/>
                  </a:lnTo>
                  <a:lnTo>
                    <a:pt x="1932305" y="26670"/>
                  </a:lnTo>
                  <a:lnTo>
                    <a:pt x="1951819" y="55614"/>
                  </a:lnTo>
                  <a:lnTo>
                    <a:pt x="1958975" y="91059"/>
                  </a:lnTo>
                  <a:lnTo>
                    <a:pt x="1958975" y="455040"/>
                  </a:lnTo>
                  <a:lnTo>
                    <a:pt x="1951819" y="490485"/>
                  </a:lnTo>
                  <a:lnTo>
                    <a:pt x="1932304" y="519430"/>
                  </a:lnTo>
                  <a:lnTo>
                    <a:pt x="1903360" y="538944"/>
                  </a:lnTo>
                  <a:lnTo>
                    <a:pt x="1867915" y="546100"/>
                  </a:lnTo>
                  <a:lnTo>
                    <a:pt x="91058" y="546100"/>
                  </a:lnTo>
                  <a:lnTo>
                    <a:pt x="55614" y="538944"/>
                  </a:lnTo>
                  <a:lnTo>
                    <a:pt x="26669" y="519429"/>
                  </a:lnTo>
                  <a:lnTo>
                    <a:pt x="7155" y="490485"/>
                  </a:lnTo>
                  <a:lnTo>
                    <a:pt x="0" y="455040"/>
                  </a:lnTo>
                  <a:lnTo>
                    <a:pt x="0" y="91059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83839" y="1723136"/>
            <a:ext cx="16687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Тропический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018151" y="1084325"/>
            <a:ext cx="1971675" cy="558800"/>
            <a:chOff x="5018151" y="1084325"/>
            <a:chExt cx="1971675" cy="558800"/>
          </a:xfrm>
        </p:grpSpPr>
        <p:sp>
          <p:nvSpPr>
            <p:cNvPr id="16" name="object 16"/>
            <p:cNvSpPr/>
            <p:nvPr/>
          </p:nvSpPr>
          <p:spPr>
            <a:xfrm>
              <a:off x="5024501" y="1090675"/>
              <a:ext cx="1958975" cy="546100"/>
            </a:xfrm>
            <a:custGeom>
              <a:avLst/>
              <a:gdLst/>
              <a:ahLst/>
              <a:cxnLst/>
              <a:rect l="l" t="t" r="r" b="b"/>
              <a:pathLst>
                <a:path w="1958975" h="546100">
                  <a:moveTo>
                    <a:pt x="1867916" y="0"/>
                  </a:moveTo>
                  <a:lnTo>
                    <a:pt x="90932" y="0"/>
                  </a:lnTo>
                  <a:lnTo>
                    <a:pt x="55506" y="7135"/>
                  </a:lnTo>
                  <a:lnTo>
                    <a:pt x="26606" y="26606"/>
                  </a:lnTo>
                  <a:lnTo>
                    <a:pt x="7135" y="55506"/>
                  </a:lnTo>
                  <a:lnTo>
                    <a:pt x="0" y="90932"/>
                  </a:lnTo>
                  <a:lnTo>
                    <a:pt x="0" y="455040"/>
                  </a:lnTo>
                  <a:lnTo>
                    <a:pt x="7135" y="490485"/>
                  </a:lnTo>
                  <a:lnTo>
                    <a:pt x="26606" y="519429"/>
                  </a:lnTo>
                  <a:lnTo>
                    <a:pt x="55506" y="538944"/>
                  </a:lnTo>
                  <a:lnTo>
                    <a:pt x="90932" y="546100"/>
                  </a:lnTo>
                  <a:lnTo>
                    <a:pt x="1867916" y="546100"/>
                  </a:lnTo>
                  <a:lnTo>
                    <a:pt x="1903360" y="538944"/>
                  </a:lnTo>
                  <a:lnTo>
                    <a:pt x="1932304" y="519430"/>
                  </a:lnTo>
                  <a:lnTo>
                    <a:pt x="1951819" y="490485"/>
                  </a:lnTo>
                  <a:lnTo>
                    <a:pt x="1958975" y="455040"/>
                  </a:lnTo>
                  <a:lnTo>
                    <a:pt x="1958975" y="90932"/>
                  </a:lnTo>
                  <a:lnTo>
                    <a:pt x="1951819" y="55506"/>
                  </a:lnTo>
                  <a:lnTo>
                    <a:pt x="1932304" y="26606"/>
                  </a:lnTo>
                  <a:lnTo>
                    <a:pt x="1903360" y="7135"/>
                  </a:lnTo>
                  <a:lnTo>
                    <a:pt x="186791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24501" y="1090675"/>
              <a:ext cx="1958975" cy="546100"/>
            </a:xfrm>
            <a:custGeom>
              <a:avLst/>
              <a:gdLst/>
              <a:ahLst/>
              <a:cxnLst/>
              <a:rect l="l" t="t" r="r" b="b"/>
              <a:pathLst>
                <a:path w="1958975" h="546100">
                  <a:moveTo>
                    <a:pt x="0" y="90932"/>
                  </a:moveTo>
                  <a:lnTo>
                    <a:pt x="7135" y="55506"/>
                  </a:lnTo>
                  <a:lnTo>
                    <a:pt x="26606" y="26606"/>
                  </a:lnTo>
                  <a:lnTo>
                    <a:pt x="55506" y="7135"/>
                  </a:lnTo>
                  <a:lnTo>
                    <a:pt x="90932" y="0"/>
                  </a:lnTo>
                  <a:lnTo>
                    <a:pt x="1867916" y="0"/>
                  </a:lnTo>
                  <a:lnTo>
                    <a:pt x="1903360" y="7135"/>
                  </a:lnTo>
                  <a:lnTo>
                    <a:pt x="1932304" y="26606"/>
                  </a:lnTo>
                  <a:lnTo>
                    <a:pt x="1951819" y="55506"/>
                  </a:lnTo>
                  <a:lnTo>
                    <a:pt x="1958975" y="90932"/>
                  </a:lnTo>
                  <a:lnTo>
                    <a:pt x="1958975" y="455040"/>
                  </a:lnTo>
                  <a:lnTo>
                    <a:pt x="1951819" y="490485"/>
                  </a:lnTo>
                  <a:lnTo>
                    <a:pt x="1932304" y="519430"/>
                  </a:lnTo>
                  <a:lnTo>
                    <a:pt x="1903360" y="538944"/>
                  </a:lnTo>
                  <a:lnTo>
                    <a:pt x="1867916" y="546100"/>
                  </a:lnTo>
                  <a:lnTo>
                    <a:pt x="90932" y="546100"/>
                  </a:lnTo>
                  <a:lnTo>
                    <a:pt x="55506" y="538944"/>
                  </a:lnTo>
                  <a:lnTo>
                    <a:pt x="26606" y="519429"/>
                  </a:lnTo>
                  <a:lnTo>
                    <a:pt x="7135" y="490485"/>
                  </a:lnTo>
                  <a:lnTo>
                    <a:pt x="0" y="455040"/>
                  </a:lnTo>
                  <a:lnTo>
                    <a:pt x="0" y="90932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84723" y="1191259"/>
            <a:ext cx="1438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Cambria"/>
                <a:cs typeface="Cambria"/>
              </a:rPr>
              <a:t>Умеренный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177151" y="1374775"/>
            <a:ext cx="1973580" cy="558800"/>
            <a:chOff x="7177151" y="1374775"/>
            <a:chExt cx="1973580" cy="558800"/>
          </a:xfrm>
        </p:grpSpPr>
        <p:sp>
          <p:nvSpPr>
            <p:cNvPr id="20" name="object 20"/>
            <p:cNvSpPr/>
            <p:nvPr/>
          </p:nvSpPr>
          <p:spPr>
            <a:xfrm>
              <a:off x="7183501" y="1381125"/>
              <a:ext cx="1960880" cy="546100"/>
            </a:xfrm>
            <a:custGeom>
              <a:avLst/>
              <a:gdLst/>
              <a:ahLst/>
              <a:cxnLst/>
              <a:rect l="l" t="t" r="r" b="b"/>
              <a:pathLst>
                <a:path w="1960879" h="546100">
                  <a:moveTo>
                    <a:pt x="1869440" y="0"/>
                  </a:moveTo>
                  <a:lnTo>
                    <a:pt x="90931" y="0"/>
                  </a:lnTo>
                  <a:lnTo>
                    <a:pt x="55506" y="7155"/>
                  </a:lnTo>
                  <a:lnTo>
                    <a:pt x="26606" y="26669"/>
                  </a:lnTo>
                  <a:lnTo>
                    <a:pt x="7135" y="55614"/>
                  </a:lnTo>
                  <a:lnTo>
                    <a:pt x="0" y="91059"/>
                  </a:lnTo>
                  <a:lnTo>
                    <a:pt x="0" y="455040"/>
                  </a:lnTo>
                  <a:lnTo>
                    <a:pt x="7135" y="490485"/>
                  </a:lnTo>
                  <a:lnTo>
                    <a:pt x="26606" y="519429"/>
                  </a:lnTo>
                  <a:lnTo>
                    <a:pt x="55506" y="538944"/>
                  </a:lnTo>
                  <a:lnTo>
                    <a:pt x="90931" y="546100"/>
                  </a:lnTo>
                  <a:lnTo>
                    <a:pt x="1869440" y="546100"/>
                  </a:lnTo>
                  <a:lnTo>
                    <a:pt x="1904884" y="538944"/>
                  </a:lnTo>
                  <a:lnTo>
                    <a:pt x="1933828" y="519430"/>
                  </a:lnTo>
                  <a:lnTo>
                    <a:pt x="1953343" y="490485"/>
                  </a:lnTo>
                  <a:lnTo>
                    <a:pt x="1960499" y="455040"/>
                  </a:lnTo>
                  <a:lnTo>
                    <a:pt x="1960499" y="91059"/>
                  </a:lnTo>
                  <a:lnTo>
                    <a:pt x="1953343" y="55614"/>
                  </a:lnTo>
                  <a:lnTo>
                    <a:pt x="1933828" y="26670"/>
                  </a:lnTo>
                  <a:lnTo>
                    <a:pt x="1904884" y="7155"/>
                  </a:lnTo>
                  <a:lnTo>
                    <a:pt x="186944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83501" y="1381125"/>
              <a:ext cx="1960880" cy="546100"/>
            </a:xfrm>
            <a:custGeom>
              <a:avLst/>
              <a:gdLst/>
              <a:ahLst/>
              <a:cxnLst/>
              <a:rect l="l" t="t" r="r" b="b"/>
              <a:pathLst>
                <a:path w="1960879" h="546100">
                  <a:moveTo>
                    <a:pt x="0" y="91059"/>
                  </a:moveTo>
                  <a:lnTo>
                    <a:pt x="7135" y="55614"/>
                  </a:lnTo>
                  <a:lnTo>
                    <a:pt x="26606" y="26669"/>
                  </a:lnTo>
                  <a:lnTo>
                    <a:pt x="55506" y="7155"/>
                  </a:lnTo>
                  <a:lnTo>
                    <a:pt x="90931" y="0"/>
                  </a:lnTo>
                  <a:lnTo>
                    <a:pt x="1869440" y="0"/>
                  </a:lnTo>
                  <a:lnTo>
                    <a:pt x="1904884" y="7155"/>
                  </a:lnTo>
                  <a:lnTo>
                    <a:pt x="1933828" y="26670"/>
                  </a:lnTo>
                  <a:lnTo>
                    <a:pt x="1953343" y="55614"/>
                  </a:lnTo>
                  <a:lnTo>
                    <a:pt x="1960499" y="91059"/>
                  </a:lnTo>
                  <a:lnTo>
                    <a:pt x="1960499" y="455040"/>
                  </a:lnTo>
                  <a:lnTo>
                    <a:pt x="1953343" y="490485"/>
                  </a:lnTo>
                  <a:lnTo>
                    <a:pt x="1933828" y="519430"/>
                  </a:lnTo>
                  <a:lnTo>
                    <a:pt x="1904884" y="538944"/>
                  </a:lnTo>
                  <a:lnTo>
                    <a:pt x="1869440" y="546100"/>
                  </a:lnTo>
                  <a:lnTo>
                    <a:pt x="90931" y="546100"/>
                  </a:lnTo>
                  <a:lnTo>
                    <a:pt x="55506" y="538944"/>
                  </a:lnTo>
                  <a:lnTo>
                    <a:pt x="26606" y="519429"/>
                  </a:lnTo>
                  <a:lnTo>
                    <a:pt x="7135" y="490485"/>
                  </a:lnTo>
                  <a:lnTo>
                    <a:pt x="0" y="455040"/>
                  </a:lnTo>
                  <a:lnTo>
                    <a:pt x="0" y="91059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02143" y="1481708"/>
            <a:ext cx="1325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Полярный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892" y="306781"/>
            <a:ext cx="7805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18155" algn="l"/>
              </a:tabLst>
            </a:pPr>
            <a:r>
              <a:rPr sz="4000" spc="-25" dirty="0"/>
              <a:t>Переходные	</a:t>
            </a:r>
            <a:r>
              <a:rPr sz="4000" spc="-5" dirty="0"/>
              <a:t>климатические</a:t>
            </a:r>
            <a:r>
              <a:rPr sz="4000" spc="-55" dirty="0"/>
              <a:t> </a:t>
            </a:r>
            <a:r>
              <a:rPr sz="4000" spc="-10" dirty="0"/>
              <a:t>пояса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54025" y="1131950"/>
            <a:ext cx="2837180" cy="558800"/>
            <a:chOff x="454025" y="1131950"/>
            <a:chExt cx="2837180" cy="558800"/>
          </a:xfrm>
        </p:grpSpPr>
        <p:sp>
          <p:nvSpPr>
            <p:cNvPr id="4" name="object 4"/>
            <p:cNvSpPr/>
            <p:nvPr/>
          </p:nvSpPr>
          <p:spPr>
            <a:xfrm>
              <a:off x="460375" y="1138300"/>
              <a:ext cx="2824480" cy="546100"/>
            </a:xfrm>
            <a:custGeom>
              <a:avLst/>
              <a:gdLst/>
              <a:ahLst/>
              <a:cxnLst/>
              <a:rect l="l" t="t" r="r" b="b"/>
              <a:pathLst>
                <a:path w="2824479" h="546100">
                  <a:moveTo>
                    <a:pt x="2733167" y="0"/>
                  </a:moveTo>
                  <a:lnTo>
                    <a:pt x="91020" y="0"/>
                  </a:lnTo>
                  <a:lnTo>
                    <a:pt x="55592" y="7135"/>
                  </a:lnTo>
                  <a:lnTo>
                    <a:pt x="26660" y="26606"/>
                  </a:lnTo>
                  <a:lnTo>
                    <a:pt x="7153" y="55506"/>
                  </a:lnTo>
                  <a:lnTo>
                    <a:pt x="0" y="90932"/>
                  </a:lnTo>
                  <a:lnTo>
                    <a:pt x="0" y="455040"/>
                  </a:lnTo>
                  <a:lnTo>
                    <a:pt x="7153" y="490485"/>
                  </a:lnTo>
                  <a:lnTo>
                    <a:pt x="26660" y="519429"/>
                  </a:lnTo>
                  <a:lnTo>
                    <a:pt x="55592" y="538944"/>
                  </a:lnTo>
                  <a:lnTo>
                    <a:pt x="91020" y="546100"/>
                  </a:lnTo>
                  <a:lnTo>
                    <a:pt x="2733167" y="546100"/>
                  </a:lnTo>
                  <a:lnTo>
                    <a:pt x="2768611" y="538944"/>
                  </a:lnTo>
                  <a:lnTo>
                    <a:pt x="2797555" y="519430"/>
                  </a:lnTo>
                  <a:lnTo>
                    <a:pt x="2817070" y="490485"/>
                  </a:lnTo>
                  <a:lnTo>
                    <a:pt x="2824226" y="455040"/>
                  </a:lnTo>
                  <a:lnTo>
                    <a:pt x="2824226" y="90932"/>
                  </a:lnTo>
                  <a:lnTo>
                    <a:pt x="2817070" y="55506"/>
                  </a:lnTo>
                  <a:lnTo>
                    <a:pt x="2797555" y="26606"/>
                  </a:lnTo>
                  <a:lnTo>
                    <a:pt x="2768611" y="7135"/>
                  </a:lnTo>
                  <a:lnTo>
                    <a:pt x="27331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0375" y="1138300"/>
              <a:ext cx="2824480" cy="546100"/>
            </a:xfrm>
            <a:custGeom>
              <a:avLst/>
              <a:gdLst/>
              <a:ahLst/>
              <a:cxnLst/>
              <a:rect l="l" t="t" r="r" b="b"/>
              <a:pathLst>
                <a:path w="2824479" h="546100">
                  <a:moveTo>
                    <a:pt x="0" y="90932"/>
                  </a:moveTo>
                  <a:lnTo>
                    <a:pt x="7153" y="55506"/>
                  </a:lnTo>
                  <a:lnTo>
                    <a:pt x="26660" y="26606"/>
                  </a:lnTo>
                  <a:lnTo>
                    <a:pt x="55592" y="7135"/>
                  </a:lnTo>
                  <a:lnTo>
                    <a:pt x="91020" y="0"/>
                  </a:lnTo>
                  <a:lnTo>
                    <a:pt x="2733167" y="0"/>
                  </a:lnTo>
                  <a:lnTo>
                    <a:pt x="2768611" y="7135"/>
                  </a:lnTo>
                  <a:lnTo>
                    <a:pt x="2797555" y="26606"/>
                  </a:lnTo>
                  <a:lnTo>
                    <a:pt x="2817070" y="55506"/>
                  </a:lnTo>
                  <a:lnTo>
                    <a:pt x="2824226" y="90932"/>
                  </a:lnTo>
                  <a:lnTo>
                    <a:pt x="2824226" y="455040"/>
                  </a:lnTo>
                  <a:lnTo>
                    <a:pt x="2817070" y="490485"/>
                  </a:lnTo>
                  <a:lnTo>
                    <a:pt x="2797555" y="519430"/>
                  </a:lnTo>
                  <a:lnTo>
                    <a:pt x="2768611" y="538944"/>
                  </a:lnTo>
                  <a:lnTo>
                    <a:pt x="2733167" y="546100"/>
                  </a:lnTo>
                  <a:lnTo>
                    <a:pt x="91020" y="546100"/>
                  </a:lnTo>
                  <a:lnTo>
                    <a:pt x="55592" y="538944"/>
                  </a:lnTo>
                  <a:lnTo>
                    <a:pt x="26660" y="519429"/>
                  </a:lnTo>
                  <a:lnTo>
                    <a:pt x="7153" y="490485"/>
                  </a:lnTo>
                  <a:lnTo>
                    <a:pt x="0" y="455040"/>
                  </a:lnTo>
                  <a:lnTo>
                    <a:pt x="0" y="90932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4215" y="1238757"/>
            <a:ext cx="25361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Субэкваториальный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61050" y="1004950"/>
            <a:ext cx="2400300" cy="558800"/>
            <a:chOff x="5861050" y="1004950"/>
            <a:chExt cx="2400300" cy="558800"/>
          </a:xfrm>
        </p:grpSpPr>
        <p:sp>
          <p:nvSpPr>
            <p:cNvPr id="8" name="object 8"/>
            <p:cNvSpPr/>
            <p:nvPr/>
          </p:nvSpPr>
          <p:spPr>
            <a:xfrm>
              <a:off x="5867400" y="1011300"/>
              <a:ext cx="2387600" cy="546100"/>
            </a:xfrm>
            <a:custGeom>
              <a:avLst/>
              <a:gdLst/>
              <a:ahLst/>
              <a:cxnLst/>
              <a:rect l="l" t="t" r="r" b="b"/>
              <a:pathLst>
                <a:path w="2387600" h="546100">
                  <a:moveTo>
                    <a:pt x="2296541" y="0"/>
                  </a:moveTo>
                  <a:lnTo>
                    <a:pt x="91059" y="0"/>
                  </a:lnTo>
                  <a:lnTo>
                    <a:pt x="55614" y="7135"/>
                  </a:lnTo>
                  <a:lnTo>
                    <a:pt x="26670" y="26606"/>
                  </a:lnTo>
                  <a:lnTo>
                    <a:pt x="7155" y="55506"/>
                  </a:lnTo>
                  <a:lnTo>
                    <a:pt x="0" y="90932"/>
                  </a:lnTo>
                  <a:lnTo>
                    <a:pt x="0" y="455040"/>
                  </a:lnTo>
                  <a:lnTo>
                    <a:pt x="7155" y="490485"/>
                  </a:lnTo>
                  <a:lnTo>
                    <a:pt x="26669" y="519429"/>
                  </a:lnTo>
                  <a:lnTo>
                    <a:pt x="55614" y="538944"/>
                  </a:lnTo>
                  <a:lnTo>
                    <a:pt x="91059" y="546100"/>
                  </a:lnTo>
                  <a:lnTo>
                    <a:pt x="2296541" y="546100"/>
                  </a:lnTo>
                  <a:lnTo>
                    <a:pt x="2331985" y="538944"/>
                  </a:lnTo>
                  <a:lnTo>
                    <a:pt x="2360929" y="519430"/>
                  </a:lnTo>
                  <a:lnTo>
                    <a:pt x="2380444" y="490485"/>
                  </a:lnTo>
                  <a:lnTo>
                    <a:pt x="2387600" y="455040"/>
                  </a:lnTo>
                  <a:lnTo>
                    <a:pt x="2387600" y="90932"/>
                  </a:lnTo>
                  <a:lnTo>
                    <a:pt x="2380444" y="55506"/>
                  </a:lnTo>
                  <a:lnTo>
                    <a:pt x="2360929" y="26606"/>
                  </a:lnTo>
                  <a:lnTo>
                    <a:pt x="2331985" y="7135"/>
                  </a:lnTo>
                  <a:lnTo>
                    <a:pt x="229654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7400" y="1011300"/>
              <a:ext cx="2387600" cy="546100"/>
            </a:xfrm>
            <a:custGeom>
              <a:avLst/>
              <a:gdLst/>
              <a:ahLst/>
              <a:cxnLst/>
              <a:rect l="l" t="t" r="r" b="b"/>
              <a:pathLst>
                <a:path w="2387600" h="546100">
                  <a:moveTo>
                    <a:pt x="0" y="90932"/>
                  </a:moveTo>
                  <a:lnTo>
                    <a:pt x="7155" y="55506"/>
                  </a:lnTo>
                  <a:lnTo>
                    <a:pt x="26670" y="26606"/>
                  </a:lnTo>
                  <a:lnTo>
                    <a:pt x="55614" y="7135"/>
                  </a:lnTo>
                  <a:lnTo>
                    <a:pt x="91059" y="0"/>
                  </a:lnTo>
                  <a:lnTo>
                    <a:pt x="2296541" y="0"/>
                  </a:lnTo>
                  <a:lnTo>
                    <a:pt x="2331985" y="7135"/>
                  </a:lnTo>
                  <a:lnTo>
                    <a:pt x="2360929" y="26606"/>
                  </a:lnTo>
                  <a:lnTo>
                    <a:pt x="2380444" y="55506"/>
                  </a:lnTo>
                  <a:lnTo>
                    <a:pt x="2387600" y="90932"/>
                  </a:lnTo>
                  <a:lnTo>
                    <a:pt x="2387600" y="455040"/>
                  </a:lnTo>
                  <a:lnTo>
                    <a:pt x="2380444" y="490485"/>
                  </a:lnTo>
                  <a:lnTo>
                    <a:pt x="2360929" y="519430"/>
                  </a:lnTo>
                  <a:lnTo>
                    <a:pt x="2331985" y="538944"/>
                  </a:lnTo>
                  <a:lnTo>
                    <a:pt x="2296541" y="546100"/>
                  </a:lnTo>
                  <a:lnTo>
                    <a:pt x="91059" y="546100"/>
                  </a:lnTo>
                  <a:lnTo>
                    <a:pt x="55614" y="538944"/>
                  </a:lnTo>
                  <a:lnTo>
                    <a:pt x="26669" y="519429"/>
                  </a:lnTo>
                  <a:lnTo>
                    <a:pt x="7155" y="490485"/>
                  </a:lnTo>
                  <a:lnTo>
                    <a:pt x="0" y="455040"/>
                  </a:lnTo>
                  <a:lnTo>
                    <a:pt x="0" y="90932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30214" y="1111707"/>
            <a:ext cx="2063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b="1" spc="-30" dirty="0">
                <a:solidFill>
                  <a:srgbClr val="FFFFFF"/>
                </a:solidFill>
                <a:latin typeface="Cambria"/>
                <a:cs typeface="Cambria"/>
              </a:rPr>
              <a:t>б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тро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п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ическ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й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36255" y="4579773"/>
            <a:ext cx="3101340" cy="1919605"/>
            <a:chOff x="5436255" y="4579773"/>
            <a:chExt cx="3101340" cy="1919605"/>
          </a:xfrm>
        </p:grpSpPr>
        <p:sp>
          <p:nvSpPr>
            <p:cNvPr id="12" name="object 12"/>
            <p:cNvSpPr/>
            <p:nvPr/>
          </p:nvSpPr>
          <p:spPr>
            <a:xfrm>
              <a:off x="5487483" y="6074885"/>
              <a:ext cx="499745" cy="0"/>
            </a:xfrm>
            <a:custGeom>
              <a:avLst/>
              <a:gdLst/>
              <a:ahLst/>
              <a:cxnLst/>
              <a:rect l="l" t="t" r="r" b="b"/>
              <a:pathLst>
                <a:path w="499745">
                  <a:moveTo>
                    <a:pt x="0" y="0"/>
                  </a:moveTo>
                  <a:lnTo>
                    <a:pt x="4993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87483" y="5702330"/>
              <a:ext cx="996315" cy="0"/>
            </a:xfrm>
            <a:custGeom>
              <a:avLst/>
              <a:gdLst/>
              <a:ahLst/>
              <a:cxnLst/>
              <a:rect l="l" t="t" r="r" b="b"/>
              <a:pathLst>
                <a:path w="996314">
                  <a:moveTo>
                    <a:pt x="0" y="0"/>
                  </a:moveTo>
                  <a:lnTo>
                    <a:pt x="9961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90408" y="5702015"/>
              <a:ext cx="996315" cy="635"/>
            </a:xfrm>
            <a:custGeom>
              <a:avLst/>
              <a:gdLst/>
              <a:ahLst/>
              <a:cxnLst/>
              <a:rect l="l" t="t" r="r" b="b"/>
              <a:pathLst>
                <a:path w="996315" h="635">
                  <a:moveTo>
                    <a:pt x="0" y="629"/>
                  </a:moveTo>
                  <a:lnTo>
                    <a:pt x="995877" y="629"/>
                  </a:lnTo>
                </a:path>
                <a:path w="996315" h="635">
                  <a:moveTo>
                    <a:pt x="0" y="0"/>
                  </a:moveTo>
                  <a:lnTo>
                    <a:pt x="9958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87483" y="5329550"/>
              <a:ext cx="2999105" cy="0"/>
            </a:xfrm>
            <a:custGeom>
              <a:avLst/>
              <a:gdLst/>
              <a:ahLst/>
              <a:cxnLst/>
              <a:rect l="l" t="t" r="r" b="b"/>
              <a:pathLst>
                <a:path w="2999104">
                  <a:moveTo>
                    <a:pt x="0" y="0"/>
                  </a:moveTo>
                  <a:lnTo>
                    <a:pt x="1503369" y="0"/>
                  </a:lnTo>
                </a:path>
                <a:path w="2999104">
                  <a:moveTo>
                    <a:pt x="1747760" y="0"/>
                  </a:moveTo>
                  <a:lnTo>
                    <a:pt x="29988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87483" y="4583901"/>
              <a:ext cx="2999105" cy="373380"/>
            </a:xfrm>
            <a:custGeom>
              <a:avLst/>
              <a:gdLst/>
              <a:ahLst/>
              <a:cxnLst/>
              <a:rect l="l" t="t" r="r" b="b"/>
              <a:pathLst>
                <a:path w="2999104" h="373379">
                  <a:moveTo>
                    <a:pt x="0" y="372779"/>
                  </a:moveTo>
                  <a:lnTo>
                    <a:pt x="2998802" y="372779"/>
                  </a:lnTo>
                </a:path>
                <a:path w="2999104" h="373379">
                  <a:moveTo>
                    <a:pt x="0" y="0"/>
                  </a:moveTo>
                  <a:lnTo>
                    <a:pt x="29988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42423" y="4583901"/>
              <a:ext cx="996315" cy="1864360"/>
            </a:xfrm>
            <a:custGeom>
              <a:avLst/>
              <a:gdLst/>
              <a:ahLst/>
              <a:cxnLst/>
              <a:rect l="l" t="t" r="r" b="b"/>
              <a:pathLst>
                <a:path w="996315" h="1864360">
                  <a:moveTo>
                    <a:pt x="0" y="0"/>
                  </a:moveTo>
                  <a:lnTo>
                    <a:pt x="0" y="1863772"/>
                  </a:lnTo>
                </a:path>
                <a:path w="996315" h="1864360">
                  <a:moveTo>
                    <a:pt x="244381" y="0"/>
                  </a:moveTo>
                  <a:lnTo>
                    <a:pt x="244381" y="1863772"/>
                  </a:lnTo>
                </a:path>
                <a:path w="996315" h="1864360">
                  <a:moveTo>
                    <a:pt x="496852" y="0"/>
                  </a:moveTo>
                  <a:lnTo>
                    <a:pt x="496852" y="1863772"/>
                  </a:lnTo>
                </a:path>
                <a:path w="996315" h="1864360">
                  <a:moveTo>
                    <a:pt x="741243" y="0"/>
                  </a:moveTo>
                  <a:lnTo>
                    <a:pt x="741243" y="1863772"/>
                  </a:lnTo>
                </a:path>
                <a:path w="996315" h="1864360">
                  <a:moveTo>
                    <a:pt x="996138" y="0"/>
                  </a:moveTo>
                  <a:lnTo>
                    <a:pt x="996138" y="18637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90853" y="4583901"/>
              <a:ext cx="0" cy="1864360"/>
            </a:xfrm>
            <a:custGeom>
              <a:avLst/>
              <a:gdLst/>
              <a:ahLst/>
              <a:cxnLst/>
              <a:rect l="l" t="t" r="r" b="b"/>
              <a:pathLst>
                <a:path h="1864360">
                  <a:moveTo>
                    <a:pt x="0" y="1831916"/>
                  </a:moveTo>
                  <a:lnTo>
                    <a:pt x="0" y="1863772"/>
                  </a:lnTo>
                </a:path>
                <a:path h="1864360">
                  <a:moveTo>
                    <a:pt x="0" y="0"/>
                  </a:moveTo>
                  <a:lnTo>
                    <a:pt x="0" y="1608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35244" y="4583901"/>
              <a:ext cx="1251585" cy="1864360"/>
            </a:xfrm>
            <a:custGeom>
              <a:avLst/>
              <a:gdLst/>
              <a:ahLst/>
              <a:cxnLst/>
              <a:rect l="l" t="t" r="r" b="b"/>
              <a:pathLst>
                <a:path w="1251584" h="1864360">
                  <a:moveTo>
                    <a:pt x="0" y="0"/>
                  </a:moveTo>
                  <a:lnTo>
                    <a:pt x="0" y="1863772"/>
                  </a:lnTo>
                </a:path>
                <a:path w="1251584" h="1864360">
                  <a:moveTo>
                    <a:pt x="255164" y="0"/>
                  </a:moveTo>
                  <a:lnTo>
                    <a:pt x="255164" y="1863772"/>
                  </a:lnTo>
                </a:path>
                <a:path w="1251584" h="1864360">
                  <a:moveTo>
                    <a:pt x="499465" y="0"/>
                  </a:moveTo>
                  <a:lnTo>
                    <a:pt x="499465" y="1863772"/>
                  </a:lnTo>
                </a:path>
                <a:path w="1251584" h="1864360">
                  <a:moveTo>
                    <a:pt x="751756" y="0"/>
                  </a:moveTo>
                  <a:lnTo>
                    <a:pt x="751756" y="1863772"/>
                  </a:lnTo>
                </a:path>
                <a:path w="1251584" h="1864360">
                  <a:moveTo>
                    <a:pt x="998750" y="0"/>
                  </a:moveTo>
                  <a:lnTo>
                    <a:pt x="998750" y="1863772"/>
                  </a:lnTo>
                </a:path>
                <a:path w="1251584" h="1864360">
                  <a:moveTo>
                    <a:pt x="1251042" y="0"/>
                  </a:moveTo>
                  <a:lnTo>
                    <a:pt x="1251042" y="18637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87483" y="4583901"/>
              <a:ext cx="2999105" cy="1864360"/>
            </a:xfrm>
            <a:custGeom>
              <a:avLst/>
              <a:gdLst/>
              <a:ahLst/>
              <a:cxnLst/>
              <a:rect l="l" t="t" r="r" b="b"/>
              <a:pathLst>
                <a:path w="2999104" h="1864360">
                  <a:moveTo>
                    <a:pt x="0" y="0"/>
                  </a:moveTo>
                  <a:lnTo>
                    <a:pt x="2998802" y="0"/>
                  </a:lnTo>
                </a:path>
                <a:path w="2999104" h="1864360">
                  <a:moveTo>
                    <a:pt x="2998802" y="0"/>
                  </a:moveTo>
                  <a:lnTo>
                    <a:pt x="2998802" y="1863772"/>
                  </a:lnTo>
                </a:path>
              </a:pathLst>
            </a:custGeom>
            <a:ln w="7959">
              <a:solidFill>
                <a:srgbClr val="82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87483" y="6445682"/>
              <a:ext cx="255270" cy="0"/>
            </a:xfrm>
            <a:custGeom>
              <a:avLst/>
              <a:gdLst/>
              <a:ahLst/>
              <a:cxnLst/>
              <a:rect l="l" t="t" r="r" b="b"/>
              <a:pathLst>
                <a:path w="255270">
                  <a:moveTo>
                    <a:pt x="0" y="0"/>
                  </a:moveTo>
                  <a:lnTo>
                    <a:pt x="254940" y="0"/>
                  </a:lnTo>
                </a:path>
              </a:pathLst>
            </a:custGeom>
            <a:ln w="3982">
              <a:solidFill>
                <a:srgbClr val="82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87483" y="6449665"/>
              <a:ext cx="2999105" cy="0"/>
            </a:xfrm>
            <a:custGeom>
              <a:avLst/>
              <a:gdLst/>
              <a:ahLst/>
              <a:cxnLst/>
              <a:rect l="l" t="t" r="r" b="b"/>
              <a:pathLst>
                <a:path w="2999104">
                  <a:moveTo>
                    <a:pt x="0" y="0"/>
                  </a:moveTo>
                  <a:lnTo>
                    <a:pt x="2998802" y="0"/>
                  </a:lnTo>
                </a:path>
              </a:pathLst>
            </a:custGeom>
            <a:ln w="3982">
              <a:solidFill>
                <a:srgbClr val="82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87483" y="4583901"/>
              <a:ext cx="0" cy="1864360"/>
            </a:xfrm>
            <a:custGeom>
              <a:avLst/>
              <a:gdLst/>
              <a:ahLst/>
              <a:cxnLst/>
              <a:rect l="l" t="t" r="r" b="b"/>
              <a:pathLst>
                <a:path h="1864360">
                  <a:moveTo>
                    <a:pt x="0" y="1863772"/>
                  </a:moveTo>
                  <a:lnTo>
                    <a:pt x="0" y="0"/>
                  </a:lnTo>
                </a:path>
              </a:pathLst>
            </a:custGeom>
            <a:ln w="7953">
              <a:solidFill>
                <a:srgbClr val="82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7483" y="6093686"/>
              <a:ext cx="255270" cy="354330"/>
            </a:xfrm>
            <a:custGeom>
              <a:avLst/>
              <a:gdLst/>
              <a:ahLst/>
              <a:cxnLst/>
              <a:rect l="l" t="t" r="r" b="b"/>
              <a:pathLst>
                <a:path w="255270" h="354329">
                  <a:moveTo>
                    <a:pt x="0" y="0"/>
                  </a:moveTo>
                  <a:lnTo>
                    <a:pt x="254940" y="0"/>
                  </a:lnTo>
                  <a:lnTo>
                    <a:pt x="254940" y="353987"/>
                  </a:lnTo>
                  <a:lnTo>
                    <a:pt x="0" y="35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7483" y="6093685"/>
              <a:ext cx="255270" cy="354330"/>
            </a:xfrm>
            <a:custGeom>
              <a:avLst/>
              <a:gdLst/>
              <a:ahLst/>
              <a:cxnLst/>
              <a:rect l="l" t="t" r="r" b="b"/>
              <a:pathLst>
                <a:path w="255270" h="354329">
                  <a:moveTo>
                    <a:pt x="0" y="0"/>
                  </a:moveTo>
                  <a:lnTo>
                    <a:pt x="254940" y="0"/>
                  </a:lnTo>
                  <a:lnTo>
                    <a:pt x="254940" y="353987"/>
                  </a:lnTo>
                  <a:lnTo>
                    <a:pt x="0" y="353987"/>
                  </a:lnTo>
                  <a:lnTo>
                    <a:pt x="0" y="0"/>
                  </a:lnTo>
                  <a:close/>
                </a:path>
              </a:pathLst>
            </a:custGeom>
            <a:ln w="79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42423" y="6093686"/>
              <a:ext cx="244475" cy="354330"/>
            </a:xfrm>
            <a:custGeom>
              <a:avLst/>
              <a:gdLst/>
              <a:ahLst/>
              <a:cxnLst/>
              <a:rect l="l" t="t" r="r" b="b"/>
              <a:pathLst>
                <a:path w="244475" h="354329">
                  <a:moveTo>
                    <a:pt x="0" y="0"/>
                  </a:moveTo>
                  <a:lnTo>
                    <a:pt x="244381" y="0"/>
                  </a:lnTo>
                  <a:lnTo>
                    <a:pt x="244381" y="353987"/>
                  </a:lnTo>
                  <a:lnTo>
                    <a:pt x="0" y="35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42423" y="6093685"/>
              <a:ext cx="244475" cy="354330"/>
            </a:xfrm>
            <a:custGeom>
              <a:avLst/>
              <a:gdLst/>
              <a:ahLst/>
              <a:cxnLst/>
              <a:rect l="l" t="t" r="r" b="b"/>
              <a:pathLst>
                <a:path w="244475" h="354329">
                  <a:moveTo>
                    <a:pt x="0" y="0"/>
                  </a:moveTo>
                  <a:lnTo>
                    <a:pt x="244381" y="0"/>
                  </a:lnTo>
                  <a:lnTo>
                    <a:pt x="244381" y="353987"/>
                  </a:lnTo>
                  <a:lnTo>
                    <a:pt x="0" y="353987"/>
                  </a:lnTo>
                  <a:lnTo>
                    <a:pt x="0" y="0"/>
                  </a:lnTo>
                  <a:close/>
                </a:path>
              </a:pathLst>
            </a:custGeom>
            <a:ln w="7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86805" y="6043019"/>
              <a:ext cx="252729" cy="405130"/>
            </a:xfrm>
            <a:custGeom>
              <a:avLst/>
              <a:gdLst/>
              <a:ahLst/>
              <a:cxnLst/>
              <a:rect l="l" t="t" r="r" b="b"/>
              <a:pathLst>
                <a:path w="252729" h="405129">
                  <a:moveTo>
                    <a:pt x="0" y="0"/>
                  </a:moveTo>
                  <a:lnTo>
                    <a:pt x="252471" y="0"/>
                  </a:lnTo>
                  <a:lnTo>
                    <a:pt x="252471" y="404653"/>
                  </a:lnTo>
                  <a:lnTo>
                    <a:pt x="0" y="40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86805" y="6043019"/>
              <a:ext cx="252729" cy="405130"/>
            </a:xfrm>
            <a:custGeom>
              <a:avLst/>
              <a:gdLst/>
              <a:ahLst/>
              <a:cxnLst/>
              <a:rect l="l" t="t" r="r" b="b"/>
              <a:pathLst>
                <a:path w="252729" h="405129">
                  <a:moveTo>
                    <a:pt x="0" y="0"/>
                  </a:moveTo>
                  <a:lnTo>
                    <a:pt x="252471" y="0"/>
                  </a:lnTo>
                  <a:lnTo>
                    <a:pt x="252471" y="404653"/>
                  </a:lnTo>
                  <a:lnTo>
                    <a:pt x="0" y="404653"/>
                  </a:lnTo>
                  <a:lnTo>
                    <a:pt x="0" y="0"/>
                  </a:lnTo>
                  <a:close/>
                </a:path>
              </a:pathLst>
            </a:custGeom>
            <a:ln w="7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39276" y="5760683"/>
              <a:ext cx="244475" cy="687070"/>
            </a:xfrm>
            <a:custGeom>
              <a:avLst/>
              <a:gdLst/>
              <a:ahLst/>
              <a:cxnLst/>
              <a:rect l="l" t="t" r="r" b="b"/>
              <a:pathLst>
                <a:path w="244475" h="687070">
                  <a:moveTo>
                    <a:pt x="0" y="0"/>
                  </a:moveTo>
                  <a:lnTo>
                    <a:pt x="244390" y="0"/>
                  </a:lnTo>
                  <a:lnTo>
                    <a:pt x="244390" y="686989"/>
                  </a:lnTo>
                  <a:lnTo>
                    <a:pt x="0" y="68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39276" y="5760683"/>
              <a:ext cx="244475" cy="687070"/>
            </a:xfrm>
            <a:custGeom>
              <a:avLst/>
              <a:gdLst/>
              <a:ahLst/>
              <a:cxnLst/>
              <a:rect l="l" t="t" r="r" b="b"/>
              <a:pathLst>
                <a:path w="244475" h="687070">
                  <a:moveTo>
                    <a:pt x="0" y="0"/>
                  </a:moveTo>
                  <a:lnTo>
                    <a:pt x="244390" y="0"/>
                  </a:lnTo>
                  <a:lnTo>
                    <a:pt x="244390" y="686989"/>
                  </a:lnTo>
                  <a:lnTo>
                    <a:pt x="0" y="686989"/>
                  </a:lnTo>
                  <a:lnTo>
                    <a:pt x="0" y="0"/>
                  </a:lnTo>
                  <a:close/>
                </a:path>
              </a:pathLst>
            </a:custGeom>
            <a:ln w="7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83666" y="5387904"/>
              <a:ext cx="255270" cy="1059815"/>
            </a:xfrm>
            <a:custGeom>
              <a:avLst/>
              <a:gdLst/>
              <a:ahLst/>
              <a:cxnLst/>
              <a:rect l="l" t="t" r="r" b="b"/>
              <a:pathLst>
                <a:path w="255270" h="1059814">
                  <a:moveTo>
                    <a:pt x="0" y="0"/>
                  </a:moveTo>
                  <a:lnTo>
                    <a:pt x="254895" y="0"/>
                  </a:lnTo>
                  <a:lnTo>
                    <a:pt x="254895" y="1059769"/>
                  </a:lnTo>
                  <a:lnTo>
                    <a:pt x="0" y="1059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83666" y="5387904"/>
              <a:ext cx="255270" cy="1059815"/>
            </a:xfrm>
            <a:custGeom>
              <a:avLst/>
              <a:gdLst/>
              <a:ahLst/>
              <a:cxnLst/>
              <a:rect l="l" t="t" r="r" b="b"/>
              <a:pathLst>
                <a:path w="255270" h="1059814">
                  <a:moveTo>
                    <a:pt x="0" y="0"/>
                  </a:moveTo>
                  <a:lnTo>
                    <a:pt x="254895" y="0"/>
                  </a:lnTo>
                  <a:lnTo>
                    <a:pt x="254895" y="1059769"/>
                  </a:lnTo>
                  <a:lnTo>
                    <a:pt x="0" y="1059769"/>
                  </a:lnTo>
                  <a:lnTo>
                    <a:pt x="0" y="0"/>
                  </a:lnTo>
                  <a:close/>
                </a:path>
              </a:pathLst>
            </a:custGeom>
            <a:ln w="7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38562" y="5478626"/>
              <a:ext cx="252729" cy="969644"/>
            </a:xfrm>
            <a:custGeom>
              <a:avLst/>
              <a:gdLst/>
              <a:ahLst/>
              <a:cxnLst/>
              <a:rect l="l" t="t" r="r" b="b"/>
              <a:pathLst>
                <a:path w="252729" h="969645">
                  <a:moveTo>
                    <a:pt x="0" y="0"/>
                  </a:moveTo>
                  <a:lnTo>
                    <a:pt x="252291" y="0"/>
                  </a:lnTo>
                  <a:lnTo>
                    <a:pt x="252291" y="969047"/>
                  </a:lnTo>
                  <a:lnTo>
                    <a:pt x="0" y="969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738562" y="5478626"/>
              <a:ext cx="252729" cy="969644"/>
            </a:xfrm>
            <a:custGeom>
              <a:avLst/>
              <a:gdLst/>
              <a:ahLst/>
              <a:cxnLst/>
              <a:rect l="l" t="t" r="r" b="b"/>
              <a:pathLst>
                <a:path w="252729" h="969645">
                  <a:moveTo>
                    <a:pt x="0" y="0"/>
                  </a:moveTo>
                  <a:lnTo>
                    <a:pt x="252291" y="0"/>
                  </a:lnTo>
                  <a:lnTo>
                    <a:pt x="252291" y="969047"/>
                  </a:lnTo>
                  <a:lnTo>
                    <a:pt x="0" y="969047"/>
                  </a:lnTo>
                  <a:lnTo>
                    <a:pt x="0" y="0"/>
                  </a:lnTo>
                  <a:close/>
                </a:path>
              </a:pathLst>
            </a:custGeom>
            <a:ln w="7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90853" y="5222913"/>
              <a:ext cx="244475" cy="1224915"/>
            </a:xfrm>
            <a:custGeom>
              <a:avLst/>
              <a:gdLst/>
              <a:ahLst/>
              <a:cxnLst/>
              <a:rect l="l" t="t" r="r" b="b"/>
              <a:pathLst>
                <a:path w="244475" h="1224914">
                  <a:moveTo>
                    <a:pt x="0" y="0"/>
                  </a:moveTo>
                  <a:lnTo>
                    <a:pt x="244390" y="0"/>
                  </a:lnTo>
                  <a:lnTo>
                    <a:pt x="244390" y="1224760"/>
                  </a:lnTo>
                  <a:lnTo>
                    <a:pt x="0" y="1224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90853" y="5222913"/>
              <a:ext cx="244475" cy="1224915"/>
            </a:xfrm>
            <a:custGeom>
              <a:avLst/>
              <a:gdLst/>
              <a:ahLst/>
              <a:cxnLst/>
              <a:rect l="l" t="t" r="r" b="b"/>
              <a:pathLst>
                <a:path w="244475" h="1224914">
                  <a:moveTo>
                    <a:pt x="0" y="0"/>
                  </a:moveTo>
                  <a:lnTo>
                    <a:pt x="244390" y="0"/>
                  </a:lnTo>
                  <a:lnTo>
                    <a:pt x="244390" y="1224760"/>
                  </a:lnTo>
                  <a:lnTo>
                    <a:pt x="0" y="1224760"/>
                  </a:lnTo>
                  <a:lnTo>
                    <a:pt x="0" y="0"/>
                  </a:lnTo>
                  <a:close/>
                </a:path>
              </a:pathLst>
            </a:custGeom>
            <a:ln w="7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35244" y="5494541"/>
              <a:ext cx="255270" cy="953135"/>
            </a:xfrm>
            <a:custGeom>
              <a:avLst/>
              <a:gdLst/>
              <a:ahLst/>
              <a:cxnLst/>
              <a:rect l="l" t="t" r="r" b="b"/>
              <a:pathLst>
                <a:path w="255270" h="953135">
                  <a:moveTo>
                    <a:pt x="0" y="0"/>
                  </a:moveTo>
                  <a:lnTo>
                    <a:pt x="255164" y="0"/>
                  </a:lnTo>
                  <a:lnTo>
                    <a:pt x="255164" y="953132"/>
                  </a:lnTo>
                  <a:lnTo>
                    <a:pt x="0" y="95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35244" y="5494541"/>
              <a:ext cx="255270" cy="953135"/>
            </a:xfrm>
            <a:custGeom>
              <a:avLst/>
              <a:gdLst/>
              <a:ahLst/>
              <a:cxnLst/>
              <a:rect l="l" t="t" r="r" b="b"/>
              <a:pathLst>
                <a:path w="255270" h="953135">
                  <a:moveTo>
                    <a:pt x="0" y="0"/>
                  </a:moveTo>
                  <a:lnTo>
                    <a:pt x="255164" y="0"/>
                  </a:lnTo>
                  <a:lnTo>
                    <a:pt x="255164" y="953132"/>
                  </a:lnTo>
                  <a:lnTo>
                    <a:pt x="0" y="953132"/>
                  </a:lnTo>
                  <a:lnTo>
                    <a:pt x="0" y="0"/>
                  </a:lnTo>
                  <a:close/>
                </a:path>
              </a:pathLst>
            </a:custGeom>
            <a:ln w="7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90408" y="5702330"/>
              <a:ext cx="244475" cy="745490"/>
            </a:xfrm>
            <a:custGeom>
              <a:avLst/>
              <a:gdLst/>
              <a:ahLst/>
              <a:cxnLst/>
              <a:rect l="l" t="t" r="r" b="b"/>
              <a:pathLst>
                <a:path w="244475" h="745489">
                  <a:moveTo>
                    <a:pt x="0" y="0"/>
                  </a:moveTo>
                  <a:lnTo>
                    <a:pt x="244300" y="0"/>
                  </a:lnTo>
                  <a:lnTo>
                    <a:pt x="244300" y="745343"/>
                  </a:lnTo>
                  <a:lnTo>
                    <a:pt x="0" y="745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90408" y="5702330"/>
              <a:ext cx="244475" cy="745490"/>
            </a:xfrm>
            <a:custGeom>
              <a:avLst/>
              <a:gdLst/>
              <a:ahLst/>
              <a:cxnLst/>
              <a:rect l="l" t="t" r="r" b="b"/>
              <a:pathLst>
                <a:path w="244475" h="745489">
                  <a:moveTo>
                    <a:pt x="0" y="0"/>
                  </a:moveTo>
                  <a:lnTo>
                    <a:pt x="244300" y="0"/>
                  </a:lnTo>
                  <a:lnTo>
                    <a:pt x="244300" y="745343"/>
                  </a:lnTo>
                  <a:lnTo>
                    <a:pt x="0" y="745343"/>
                  </a:lnTo>
                  <a:lnTo>
                    <a:pt x="0" y="0"/>
                  </a:lnTo>
                  <a:close/>
                </a:path>
              </a:pathLst>
            </a:custGeom>
            <a:ln w="7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34709" y="5744769"/>
              <a:ext cx="252729" cy="702945"/>
            </a:xfrm>
            <a:custGeom>
              <a:avLst/>
              <a:gdLst/>
              <a:ahLst/>
              <a:cxnLst/>
              <a:rect l="l" t="t" r="r" b="b"/>
              <a:pathLst>
                <a:path w="252729" h="702945">
                  <a:moveTo>
                    <a:pt x="0" y="0"/>
                  </a:moveTo>
                  <a:lnTo>
                    <a:pt x="252291" y="0"/>
                  </a:lnTo>
                  <a:lnTo>
                    <a:pt x="252291" y="702904"/>
                  </a:lnTo>
                  <a:lnTo>
                    <a:pt x="0" y="702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34709" y="5744769"/>
              <a:ext cx="252729" cy="702945"/>
            </a:xfrm>
            <a:custGeom>
              <a:avLst/>
              <a:gdLst/>
              <a:ahLst/>
              <a:cxnLst/>
              <a:rect l="l" t="t" r="r" b="b"/>
              <a:pathLst>
                <a:path w="252729" h="702945">
                  <a:moveTo>
                    <a:pt x="0" y="0"/>
                  </a:moveTo>
                  <a:lnTo>
                    <a:pt x="252291" y="0"/>
                  </a:lnTo>
                  <a:lnTo>
                    <a:pt x="252291" y="702904"/>
                  </a:lnTo>
                  <a:lnTo>
                    <a:pt x="0" y="702904"/>
                  </a:lnTo>
                  <a:lnTo>
                    <a:pt x="0" y="0"/>
                  </a:lnTo>
                  <a:close/>
                </a:path>
              </a:pathLst>
            </a:custGeom>
            <a:ln w="7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87000" y="6019094"/>
              <a:ext cx="247015" cy="428625"/>
            </a:xfrm>
            <a:custGeom>
              <a:avLst/>
              <a:gdLst/>
              <a:ahLst/>
              <a:cxnLst/>
              <a:rect l="l" t="t" r="r" b="b"/>
              <a:pathLst>
                <a:path w="247015" h="428625">
                  <a:moveTo>
                    <a:pt x="0" y="0"/>
                  </a:moveTo>
                  <a:lnTo>
                    <a:pt x="246994" y="0"/>
                  </a:lnTo>
                  <a:lnTo>
                    <a:pt x="246994" y="428579"/>
                  </a:lnTo>
                  <a:lnTo>
                    <a:pt x="0" y="428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87000" y="6019094"/>
              <a:ext cx="247015" cy="428625"/>
            </a:xfrm>
            <a:custGeom>
              <a:avLst/>
              <a:gdLst/>
              <a:ahLst/>
              <a:cxnLst/>
              <a:rect l="l" t="t" r="r" b="b"/>
              <a:pathLst>
                <a:path w="247015" h="428625">
                  <a:moveTo>
                    <a:pt x="0" y="0"/>
                  </a:moveTo>
                  <a:lnTo>
                    <a:pt x="246994" y="0"/>
                  </a:lnTo>
                  <a:lnTo>
                    <a:pt x="246994" y="428579"/>
                  </a:lnTo>
                  <a:lnTo>
                    <a:pt x="0" y="428579"/>
                  </a:lnTo>
                  <a:lnTo>
                    <a:pt x="0" y="0"/>
                  </a:lnTo>
                  <a:close/>
                </a:path>
              </a:pathLst>
            </a:custGeom>
            <a:ln w="7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233995" y="5984387"/>
              <a:ext cx="252729" cy="463550"/>
            </a:xfrm>
            <a:custGeom>
              <a:avLst/>
              <a:gdLst/>
              <a:ahLst/>
              <a:cxnLst/>
              <a:rect l="l" t="t" r="r" b="b"/>
              <a:pathLst>
                <a:path w="252729" h="463550">
                  <a:moveTo>
                    <a:pt x="0" y="0"/>
                  </a:moveTo>
                  <a:lnTo>
                    <a:pt x="252291" y="0"/>
                  </a:lnTo>
                  <a:lnTo>
                    <a:pt x="252291" y="463286"/>
                  </a:lnTo>
                  <a:lnTo>
                    <a:pt x="0" y="463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33995" y="5984387"/>
              <a:ext cx="252729" cy="463550"/>
            </a:xfrm>
            <a:custGeom>
              <a:avLst/>
              <a:gdLst/>
              <a:ahLst/>
              <a:cxnLst/>
              <a:rect l="l" t="t" r="r" b="b"/>
              <a:pathLst>
                <a:path w="252729" h="463550">
                  <a:moveTo>
                    <a:pt x="0" y="0"/>
                  </a:moveTo>
                  <a:lnTo>
                    <a:pt x="252291" y="0"/>
                  </a:lnTo>
                  <a:lnTo>
                    <a:pt x="252291" y="463286"/>
                  </a:lnTo>
                  <a:lnTo>
                    <a:pt x="0" y="463286"/>
                  </a:lnTo>
                  <a:lnTo>
                    <a:pt x="0" y="0"/>
                  </a:lnTo>
                  <a:close/>
                </a:path>
              </a:pathLst>
            </a:custGeom>
            <a:ln w="7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36890" y="4583901"/>
              <a:ext cx="3049905" cy="1914525"/>
            </a:xfrm>
            <a:custGeom>
              <a:avLst/>
              <a:gdLst/>
              <a:ahLst/>
              <a:cxnLst/>
              <a:rect l="l" t="t" r="r" b="b"/>
              <a:pathLst>
                <a:path w="3049904" h="1914525">
                  <a:moveTo>
                    <a:pt x="50592" y="0"/>
                  </a:moveTo>
                  <a:lnTo>
                    <a:pt x="50592" y="1863772"/>
                  </a:lnTo>
                </a:path>
                <a:path w="3049904" h="1914525">
                  <a:moveTo>
                    <a:pt x="0" y="1863772"/>
                  </a:moveTo>
                  <a:lnTo>
                    <a:pt x="100961" y="1863772"/>
                  </a:lnTo>
                </a:path>
                <a:path w="3049904" h="1914525">
                  <a:moveTo>
                    <a:pt x="0" y="1490983"/>
                  </a:moveTo>
                  <a:lnTo>
                    <a:pt x="100961" y="1490983"/>
                  </a:lnTo>
                </a:path>
                <a:path w="3049904" h="1914525">
                  <a:moveTo>
                    <a:pt x="0" y="1118428"/>
                  </a:moveTo>
                  <a:lnTo>
                    <a:pt x="100961" y="1118428"/>
                  </a:lnTo>
                </a:path>
                <a:path w="3049904" h="1914525">
                  <a:moveTo>
                    <a:pt x="0" y="745649"/>
                  </a:moveTo>
                  <a:lnTo>
                    <a:pt x="100961" y="745649"/>
                  </a:lnTo>
                </a:path>
                <a:path w="3049904" h="1914525">
                  <a:moveTo>
                    <a:pt x="0" y="372779"/>
                  </a:moveTo>
                  <a:lnTo>
                    <a:pt x="100961" y="372779"/>
                  </a:lnTo>
                </a:path>
                <a:path w="3049904" h="1914525">
                  <a:moveTo>
                    <a:pt x="0" y="0"/>
                  </a:moveTo>
                  <a:lnTo>
                    <a:pt x="100961" y="0"/>
                  </a:lnTo>
                </a:path>
                <a:path w="3049904" h="1914525">
                  <a:moveTo>
                    <a:pt x="50592" y="1863772"/>
                  </a:moveTo>
                  <a:lnTo>
                    <a:pt x="3049395" y="1863772"/>
                  </a:lnTo>
                </a:path>
                <a:path w="3049904" h="1914525">
                  <a:moveTo>
                    <a:pt x="50592" y="1914438"/>
                  </a:moveTo>
                  <a:lnTo>
                    <a:pt x="50592" y="1815983"/>
                  </a:lnTo>
                </a:path>
                <a:path w="3049904" h="1914525">
                  <a:moveTo>
                    <a:pt x="305533" y="1914438"/>
                  </a:moveTo>
                  <a:lnTo>
                    <a:pt x="305533" y="1815983"/>
                  </a:lnTo>
                </a:path>
                <a:path w="3049904" h="1914525">
                  <a:moveTo>
                    <a:pt x="549914" y="1914438"/>
                  </a:moveTo>
                  <a:lnTo>
                    <a:pt x="549914" y="1815983"/>
                  </a:lnTo>
                </a:path>
                <a:path w="3049904" h="1914525">
                  <a:moveTo>
                    <a:pt x="802385" y="1914438"/>
                  </a:moveTo>
                  <a:lnTo>
                    <a:pt x="802385" y="1815983"/>
                  </a:lnTo>
                </a:path>
                <a:path w="3049904" h="1914525">
                  <a:moveTo>
                    <a:pt x="1046776" y="1914438"/>
                  </a:moveTo>
                  <a:lnTo>
                    <a:pt x="1046776" y="1815983"/>
                  </a:lnTo>
                </a:path>
                <a:path w="3049904" h="1914525">
                  <a:moveTo>
                    <a:pt x="1301671" y="1914438"/>
                  </a:moveTo>
                  <a:lnTo>
                    <a:pt x="1301671" y="18159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90853" y="6415817"/>
              <a:ext cx="0" cy="82550"/>
            </a:xfrm>
            <a:custGeom>
              <a:avLst/>
              <a:gdLst/>
              <a:ahLst/>
              <a:cxnLst/>
              <a:rect l="l" t="t" r="r" b="b"/>
              <a:pathLst>
                <a:path h="82550">
                  <a:moveTo>
                    <a:pt x="0" y="0"/>
                  </a:moveTo>
                  <a:lnTo>
                    <a:pt x="0" y="825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35244" y="4583901"/>
              <a:ext cx="1301750" cy="1914525"/>
            </a:xfrm>
            <a:custGeom>
              <a:avLst/>
              <a:gdLst/>
              <a:ahLst/>
              <a:cxnLst/>
              <a:rect l="l" t="t" r="r" b="b"/>
              <a:pathLst>
                <a:path w="1301750" h="1914525">
                  <a:moveTo>
                    <a:pt x="0" y="1914438"/>
                  </a:moveTo>
                  <a:lnTo>
                    <a:pt x="0" y="1815983"/>
                  </a:lnTo>
                </a:path>
                <a:path w="1301750" h="1914525">
                  <a:moveTo>
                    <a:pt x="255164" y="1914438"/>
                  </a:moveTo>
                  <a:lnTo>
                    <a:pt x="255164" y="1815983"/>
                  </a:lnTo>
                </a:path>
                <a:path w="1301750" h="1914525">
                  <a:moveTo>
                    <a:pt x="499465" y="1914438"/>
                  </a:moveTo>
                  <a:lnTo>
                    <a:pt x="499465" y="1815983"/>
                  </a:lnTo>
                </a:path>
                <a:path w="1301750" h="1914525">
                  <a:moveTo>
                    <a:pt x="751756" y="1914438"/>
                  </a:moveTo>
                  <a:lnTo>
                    <a:pt x="751756" y="1815983"/>
                  </a:lnTo>
                </a:path>
                <a:path w="1301750" h="1914525">
                  <a:moveTo>
                    <a:pt x="998750" y="1914438"/>
                  </a:moveTo>
                  <a:lnTo>
                    <a:pt x="998750" y="1815983"/>
                  </a:lnTo>
                </a:path>
                <a:path w="1301750" h="1914525">
                  <a:moveTo>
                    <a:pt x="1251042" y="1914438"/>
                  </a:moveTo>
                  <a:lnTo>
                    <a:pt x="1251042" y="1815983"/>
                  </a:lnTo>
                </a:path>
                <a:path w="1301750" h="1914525">
                  <a:moveTo>
                    <a:pt x="1251042" y="0"/>
                  </a:moveTo>
                  <a:lnTo>
                    <a:pt x="1251042" y="1863772"/>
                  </a:lnTo>
                </a:path>
                <a:path w="1301750" h="1914525">
                  <a:moveTo>
                    <a:pt x="1200673" y="1863772"/>
                  </a:moveTo>
                  <a:lnTo>
                    <a:pt x="1301680" y="1863772"/>
                  </a:lnTo>
                </a:path>
                <a:path w="1301750" h="1914525">
                  <a:moveTo>
                    <a:pt x="1200673" y="1490983"/>
                  </a:moveTo>
                  <a:lnTo>
                    <a:pt x="1301680" y="1490983"/>
                  </a:lnTo>
                </a:path>
                <a:path w="1301750" h="1914525">
                  <a:moveTo>
                    <a:pt x="1200673" y="1118428"/>
                  </a:moveTo>
                  <a:lnTo>
                    <a:pt x="1301680" y="1118428"/>
                  </a:lnTo>
                </a:path>
                <a:path w="1301750" h="1914525">
                  <a:moveTo>
                    <a:pt x="1200673" y="745649"/>
                  </a:moveTo>
                  <a:lnTo>
                    <a:pt x="1301680" y="745649"/>
                  </a:lnTo>
                </a:path>
                <a:path w="1301750" h="1914525">
                  <a:moveTo>
                    <a:pt x="1200673" y="372779"/>
                  </a:moveTo>
                  <a:lnTo>
                    <a:pt x="1301680" y="372779"/>
                  </a:lnTo>
                </a:path>
                <a:path w="1301750" h="1914525">
                  <a:moveTo>
                    <a:pt x="1200673" y="0"/>
                  </a:moveTo>
                  <a:lnTo>
                    <a:pt x="13016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14949" y="4799602"/>
              <a:ext cx="244475" cy="16510"/>
            </a:xfrm>
            <a:custGeom>
              <a:avLst/>
              <a:gdLst/>
              <a:ahLst/>
              <a:cxnLst/>
              <a:rect l="l" t="t" r="r" b="b"/>
              <a:pathLst>
                <a:path w="244475" h="16510">
                  <a:moveTo>
                    <a:pt x="-9292" y="8002"/>
                  </a:moveTo>
                  <a:lnTo>
                    <a:pt x="253655" y="8002"/>
                  </a:lnTo>
                </a:path>
              </a:pathLst>
            </a:custGeom>
            <a:ln w="34588">
              <a:solidFill>
                <a:srgbClr val="343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59312" y="4799602"/>
              <a:ext cx="2499995" cy="820419"/>
            </a:xfrm>
            <a:custGeom>
              <a:avLst/>
              <a:gdLst/>
              <a:ahLst/>
              <a:cxnLst/>
              <a:rect l="l" t="t" r="r" b="b"/>
              <a:pathLst>
                <a:path w="2499995" h="820420">
                  <a:moveTo>
                    <a:pt x="0" y="0"/>
                  </a:moveTo>
                  <a:lnTo>
                    <a:pt x="252291" y="149165"/>
                  </a:lnTo>
                </a:path>
                <a:path w="2499995" h="820420">
                  <a:moveTo>
                    <a:pt x="252291" y="149165"/>
                  </a:moveTo>
                  <a:lnTo>
                    <a:pt x="507455" y="380781"/>
                  </a:lnTo>
                </a:path>
                <a:path w="2499995" h="820420">
                  <a:moveTo>
                    <a:pt x="507455" y="380781"/>
                  </a:moveTo>
                  <a:lnTo>
                    <a:pt x="751756" y="596483"/>
                  </a:lnTo>
                </a:path>
                <a:path w="2499995" h="820420">
                  <a:moveTo>
                    <a:pt x="751756" y="596483"/>
                  </a:moveTo>
                  <a:lnTo>
                    <a:pt x="1006741" y="777478"/>
                  </a:lnTo>
                </a:path>
                <a:path w="2499995" h="820420">
                  <a:moveTo>
                    <a:pt x="1006741" y="777478"/>
                  </a:moveTo>
                  <a:lnTo>
                    <a:pt x="1251042" y="819917"/>
                  </a:lnTo>
                </a:path>
                <a:path w="2499995" h="820420">
                  <a:moveTo>
                    <a:pt x="1251042" y="819917"/>
                  </a:moveTo>
                  <a:lnTo>
                    <a:pt x="1503603" y="761563"/>
                  </a:lnTo>
                </a:path>
                <a:path w="2499995" h="820420">
                  <a:moveTo>
                    <a:pt x="1503603" y="761563"/>
                  </a:moveTo>
                  <a:lnTo>
                    <a:pt x="1747903" y="646924"/>
                  </a:lnTo>
                </a:path>
                <a:path w="2499995" h="820420">
                  <a:moveTo>
                    <a:pt x="1747903" y="646924"/>
                  </a:moveTo>
                  <a:lnTo>
                    <a:pt x="2002888" y="471324"/>
                  </a:lnTo>
                </a:path>
                <a:path w="2499995" h="820420">
                  <a:moveTo>
                    <a:pt x="2002888" y="471324"/>
                  </a:moveTo>
                  <a:lnTo>
                    <a:pt x="2255180" y="290329"/>
                  </a:lnTo>
                </a:path>
                <a:path w="2499995" h="820420">
                  <a:moveTo>
                    <a:pt x="2255180" y="290329"/>
                  </a:moveTo>
                  <a:lnTo>
                    <a:pt x="2499481" y="141163"/>
                  </a:lnTo>
                </a:path>
              </a:pathLst>
            </a:custGeom>
            <a:ln w="18570">
              <a:solidFill>
                <a:srgbClr val="343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96400" y="4799602"/>
              <a:ext cx="34925" cy="32384"/>
            </a:xfrm>
            <a:custGeom>
              <a:avLst/>
              <a:gdLst/>
              <a:ahLst/>
              <a:cxnLst/>
              <a:rect l="l" t="t" r="r" b="b"/>
              <a:pathLst>
                <a:path w="34925" h="32385">
                  <a:moveTo>
                    <a:pt x="18549" y="0"/>
                  </a:moveTo>
                  <a:lnTo>
                    <a:pt x="0" y="16004"/>
                  </a:lnTo>
                  <a:lnTo>
                    <a:pt x="18549" y="31919"/>
                  </a:lnTo>
                  <a:lnTo>
                    <a:pt x="34458" y="16004"/>
                  </a:lnTo>
                  <a:lnTo>
                    <a:pt x="18549" y="0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43409" y="4783696"/>
              <a:ext cx="2534285" cy="852169"/>
            </a:xfrm>
            <a:custGeom>
              <a:avLst/>
              <a:gdLst/>
              <a:ahLst/>
              <a:cxnLst/>
              <a:rect l="l" t="t" r="r" b="b"/>
              <a:pathLst>
                <a:path w="2534284" h="852170">
                  <a:moveTo>
                    <a:pt x="31788" y="15913"/>
                  </a:moveTo>
                  <a:lnTo>
                    <a:pt x="15900" y="0"/>
                  </a:lnTo>
                  <a:lnTo>
                    <a:pt x="0" y="15913"/>
                  </a:lnTo>
                  <a:lnTo>
                    <a:pt x="15900" y="31915"/>
                  </a:lnTo>
                  <a:lnTo>
                    <a:pt x="31788" y="15913"/>
                  </a:lnTo>
                  <a:close/>
                </a:path>
                <a:path w="2534284" h="852170">
                  <a:moveTo>
                    <a:pt x="286956" y="165074"/>
                  </a:moveTo>
                  <a:lnTo>
                    <a:pt x="268185" y="149161"/>
                  </a:lnTo>
                  <a:lnTo>
                    <a:pt x="252298" y="165074"/>
                  </a:lnTo>
                  <a:lnTo>
                    <a:pt x="268185" y="180987"/>
                  </a:lnTo>
                  <a:lnTo>
                    <a:pt x="286956" y="165074"/>
                  </a:lnTo>
                  <a:close/>
                </a:path>
                <a:path w="2534284" h="852170">
                  <a:moveTo>
                    <a:pt x="539242" y="396697"/>
                  </a:moveTo>
                  <a:lnTo>
                    <a:pt x="523354" y="380784"/>
                  </a:lnTo>
                  <a:lnTo>
                    <a:pt x="507466" y="396697"/>
                  </a:lnTo>
                  <a:lnTo>
                    <a:pt x="523354" y="412610"/>
                  </a:lnTo>
                  <a:lnTo>
                    <a:pt x="539242" y="396697"/>
                  </a:lnTo>
                  <a:close/>
                </a:path>
                <a:path w="2534284" h="852170">
                  <a:moveTo>
                    <a:pt x="783539" y="612394"/>
                  </a:moveTo>
                  <a:lnTo>
                    <a:pt x="767651" y="596303"/>
                  </a:lnTo>
                  <a:lnTo>
                    <a:pt x="751763" y="612394"/>
                  </a:lnTo>
                  <a:lnTo>
                    <a:pt x="767651" y="628307"/>
                  </a:lnTo>
                  <a:lnTo>
                    <a:pt x="783539" y="612394"/>
                  </a:lnTo>
                  <a:close/>
                </a:path>
                <a:path w="2534284" h="852170">
                  <a:moveTo>
                    <a:pt x="1038529" y="793394"/>
                  </a:moveTo>
                  <a:lnTo>
                    <a:pt x="1022642" y="777481"/>
                  </a:lnTo>
                  <a:lnTo>
                    <a:pt x="1004049" y="793394"/>
                  </a:lnTo>
                  <a:lnTo>
                    <a:pt x="1022642" y="811999"/>
                  </a:lnTo>
                  <a:lnTo>
                    <a:pt x="1038529" y="793394"/>
                  </a:lnTo>
                  <a:close/>
                </a:path>
                <a:path w="2534284" h="852170">
                  <a:moveTo>
                    <a:pt x="1282915" y="835825"/>
                  </a:moveTo>
                  <a:lnTo>
                    <a:pt x="1266939" y="819912"/>
                  </a:lnTo>
                  <a:lnTo>
                    <a:pt x="1248448" y="835825"/>
                  </a:lnTo>
                  <a:lnTo>
                    <a:pt x="1266939" y="852017"/>
                  </a:lnTo>
                  <a:lnTo>
                    <a:pt x="1282915" y="835825"/>
                  </a:lnTo>
                  <a:close/>
                </a:path>
                <a:path w="2534284" h="852170">
                  <a:moveTo>
                    <a:pt x="1538084" y="777481"/>
                  </a:moveTo>
                  <a:lnTo>
                    <a:pt x="1519504" y="761568"/>
                  </a:lnTo>
                  <a:lnTo>
                    <a:pt x="1503337" y="777481"/>
                  </a:lnTo>
                  <a:lnTo>
                    <a:pt x="1519504" y="793394"/>
                  </a:lnTo>
                  <a:lnTo>
                    <a:pt x="1538084" y="777481"/>
                  </a:lnTo>
                  <a:close/>
                </a:path>
                <a:path w="2534284" h="852170">
                  <a:moveTo>
                    <a:pt x="1782381" y="662838"/>
                  </a:moveTo>
                  <a:lnTo>
                    <a:pt x="1763801" y="644321"/>
                  </a:lnTo>
                  <a:lnTo>
                    <a:pt x="1747913" y="662838"/>
                  </a:lnTo>
                  <a:lnTo>
                    <a:pt x="1763801" y="678751"/>
                  </a:lnTo>
                  <a:lnTo>
                    <a:pt x="1782381" y="662838"/>
                  </a:lnTo>
                  <a:close/>
                </a:path>
                <a:path w="2534284" h="852170">
                  <a:moveTo>
                    <a:pt x="2034679" y="487235"/>
                  </a:moveTo>
                  <a:lnTo>
                    <a:pt x="2018792" y="471233"/>
                  </a:lnTo>
                  <a:lnTo>
                    <a:pt x="2000199" y="487235"/>
                  </a:lnTo>
                  <a:lnTo>
                    <a:pt x="2018792" y="505764"/>
                  </a:lnTo>
                  <a:lnTo>
                    <a:pt x="2034679" y="487235"/>
                  </a:lnTo>
                  <a:close/>
                </a:path>
                <a:path w="2534284" h="852170">
                  <a:moveTo>
                    <a:pt x="2289657" y="306247"/>
                  </a:moveTo>
                  <a:lnTo>
                    <a:pt x="2271077" y="290055"/>
                  </a:lnTo>
                  <a:lnTo>
                    <a:pt x="2255189" y="306247"/>
                  </a:lnTo>
                  <a:lnTo>
                    <a:pt x="2271077" y="322160"/>
                  </a:lnTo>
                  <a:lnTo>
                    <a:pt x="2289657" y="306247"/>
                  </a:lnTo>
                  <a:close/>
                </a:path>
                <a:path w="2534284" h="852170">
                  <a:moveTo>
                    <a:pt x="2534234" y="157073"/>
                  </a:moveTo>
                  <a:lnTo>
                    <a:pt x="2515374" y="141160"/>
                  </a:lnTo>
                  <a:lnTo>
                    <a:pt x="2499487" y="157073"/>
                  </a:lnTo>
                  <a:lnTo>
                    <a:pt x="2515374" y="172986"/>
                  </a:lnTo>
                  <a:lnTo>
                    <a:pt x="2534234" y="157073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23586" y="6192140"/>
              <a:ext cx="287020" cy="224154"/>
            </a:xfrm>
            <a:custGeom>
              <a:avLst/>
              <a:gdLst/>
              <a:ahLst/>
              <a:cxnLst/>
              <a:rect l="l" t="t" r="r" b="b"/>
              <a:pathLst>
                <a:path w="287020" h="224154">
                  <a:moveTo>
                    <a:pt x="286759" y="0"/>
                  </a:moveTo>
                  <a:lnTo>
                    <a:pt x="0" y="0"/>
                  </a:lnTo>
                  <a:lnTo>
                    <a:pt x="0" y="223676"/>
                  </a:lnTo>
                  <a:lnTo>
                    <a:pt x="286759" y="223676"/>
                  </a:lnTo>
                  <a:lnTo>
                    <a:pt x="28675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852277" y="6192055"/>
            <a:ext cx="25654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25" dirty="0">
                <a:latin typeface="Times New Roman"/>
                <a:cs typeface="Times New Roman"/>
              </a:rPr>
              <a:t>449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551216" y="6575462"/>
            <a:ext cx="287972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920" algn="l"/>
                <a:tab pos="763905" algn="l"/>
                <a:tab pos="1262380" algn="l"/>
                <a:tab pos="1507490" algn="l"/>
                <a:tab pos="1760855" algn="l"/>
                <a:tab pos="2005964" algn="l"/>
                <a:tab pos="2251075" algn="l"/>
                <a:tab pos="2512695" algn="l"/>
                <a:tab pos="2757805" algn="l"/>
              </a:tabLst>
            </a:pPr>
            <a:r>
              <a:rPr sz="1250" dirty="0">
                <a:latin typeface="Times New Roman"/>
                <a:cs typeface="Times New Roman"/>
              </a:rPr>
              <a:t>Я	Ф   М	А  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М	И	И	А	С	О	Н	Д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290970" y="6330989"/>
            <a:ext cx="10541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90970" y="5957760"/>
            <a:ext cx="10541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dirty="0">
                <a:latin typeface="Times New Roman"/>
                <a:cs typeface="Times New Roman"/>
              </a:rPr>
              <a:t>5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14977" y="5584773"/>
            <a:ext cx="18097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30" dirty="0">
                <a:latin typeface="Times New Roman"/>
                <a:cs typeface="Times New Roman"/>
              </a:rPr>
              <a:t>1</a:t>
            </a:r>
            <a:r>
              <a:rPr sz="125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214977" y="5211724"/>
            <a:ext cx="18097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30" dirty="0">
                <a:latin typeface="Times New Roman"/>
                <a:cs typeface="Times New Roman"/>
              </a:rPr>
              <a:t>1</a:t>
            </a:r>
            <a:r>
              <a:rPr sz="1250" dirty="0">
                <a:latin typeface="Times New Roman"/>
                <a:cs typeface="Times New Roman"/>
              </a:rPr>
              <a:t>5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14977" y="4838674"/>
            <a:ext cx="18097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30" dirty="0">
                <a:latin typeface="Times New Roman"/>
                <a:cs typeface="Times New Roman"/>
              </a:rPr>
              <a:t>2</a:t>
            </a:r>
            <a:r>
              <a:rPr sz="125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214977" y="4465715"/>
            <a:ext cx="18097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30" dirty="0">
                <a:latin typeface="Times New Roman"/>
                <a:cs typeface="Times New Roman"/>
              </a:rPr>
              <a:t>2</a:t>
            </a:r>
            <a:r>
              <a:rPr sz="1250" dirty="0">
                <a:latin typeface="Times New Roman"/>
                <a:cs typeface="Times New Roman"/>
              </a:rPr>
              <a:t>5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23004" y="4274290"/>
            <a:ext cx="32639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i="1" spc="-10" dirty="0">
                <a:latin typeface="Times New Roman"/>
                <a:cs typeface="Times New Roman"/>
              </a:rPr>
              <a:t>t,</a:t>
            </a:r>
            <a:r>
              <a:rPr sz="1250" i="1" spc="-40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°C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982291" y="4270576"/>
            <a:ext cx="82169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i="1" spc="10" dirty="0">
                <a:latin typeface="Times New Roman"/>
                <a:cs typeface="Times New Roman"/>
              </a:rPr>
              <a:t>Осадки,</a:t>
            </a:r>
            <a:r>
              <a:rPr sz="1250" i="1" spc="-45" dirty="0">
                <a:latin typeface="Times New Roman"/>
                <a:cs typeface="Times New Roman"/>
              </a:rPr>
              <a:t> </a:t>
            </a:r>
            <a:r>
              <a:rPr sz="1250" i="1" dirty="0">
                <a:latin typeface="Times New Roman"/>
                <a:cs typeface="Times New Roman"/>
              </a:rPr>
              <a:t>мм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66602" y="6330989"/>
            <a:ext cx="10541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566602" y="5957760"/>
            <a:ext cx="18097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30" dirty="0">
                <a:latin typeface="Times New Roman"/>
                <a:cs typeface="Times New Roman"/>
              </a:rPr>
              <a:t>2</a:t>
            </a:r>
            <a:r>
              <a:rPr sz="125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566602" y="5584773"/>
            <a:ext cx="18097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30" dirty="0">
                <a:latin typeface="Times New Roman"/>
                <a:cs typeface="Times New Roman"/>
              </a:rPr>
              <a:t>4</a:t>
            </a:r>
            <a:r>
              <a:rPr sz="125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566602" y="5211724"/>
            <a:ext cx="18097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30" dirty="0">
                <a:latin typeface="Times New Roman"/>
                <a:cs typeface="Times New Roman"/>
              </a:rPr>
              <a:t>6</a:t>
            </a:r>
            <a:r>
              <a:rPr sz="125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566602" y="4838674"/>
            <a:ext cx="18097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30" dirty="0">
                <a:latin typeface="Times New Roman"/>
                <a:cs typeface="Times New Roman"/>
              </a:rPr>
              <a:t>8</a:t>
            </a:r>
            <a:r>
              <a:rPr sz="125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566602" y="4465715"/>
            <a:ext cx="25717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20" dirty="0">
                <a:latin typeface="Times New Roman"/>
                <a:cs typeface="Times New Roman"/>
              </a:rPr>
              <a:t>1</a:t>
            </a:r>
            <a:r>
              <a:rPr sz="1250" spc="-35" dirty="0">
                <a:latin typeface="Times New Roman"/>
                <a:cs typeface="Times New Roman"/>
              </a:rPr>
              <a:t>0</a:t>
            </a:r>
            <a:r>
              <a:rPr sz="125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458917" y="1973854"/>
            <a:ext cx="3001645" cy="1864995"/>
            <a:chOff x="5458917" y="1973854"/>
            <a:chExt cx="3001645" cy="1864995"/>
          </a:xfrm>
        </p:grpSpPr>
        <p:sp>
          <p:nvSpPr>
            <p:cNvPr id="73" name="object 73"/>
            <p:cNvSpPr/>
            <p:nvPr/>
          </p:nvSpPr>
          <p:spPr>
            <a:xfrm>
              <a:off x="6476756" y="3186042"/>
              <a:ext cx="1211580" cy="299085"/>
            </a:xfrm>
            <a:custGeom>
              <a:avLst/>
              <a:gdLst/>
              <a:ahLst/>
              <a:cxnLst/>
              <a:rect l="l" t="t" r="r" b="b"/>
              <a:pathLst>
                <a:path w="1211579" h="299085">
                  <a:moveTo>
                    <a:pt x="245704" y="298664"/>
                  </a:moveTo>
                  <a:lnTo>
                    <a:pt x="965767" y="298664"/>
                  </a:lnTo>
                </a:path>
                <a:path w="1211579" h="299085">
                  <a:moveTo>
                    <a:pt x="0" y="0"/>
                  </a:moveTo>
                  <a:lnTo>
                    <a:pt x="12111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753976" y="2887212"/>
              <a:ext cx="1934210" cy="1270"/>
            </a:xfrm>
            <a:custGeom>
              <a:avLst/>
              <a:gdLst/>
              <a:ahLst/>
              <a:cxnLst/>
              <a:rect l="l" t="t" r="r" b="b"/>
              <a:pathLst>
                <a:path w="1934209" h="1269">
                  <a:moveTo>
                    <a:pt x="0" y="641"/>
                  </a:moveTo>
                  <a:lnTo>
                    <a:pt x="1933978" y="641"/>
                  </a:lnTo>
                </a:path>
                <a:path w="1934209" h="1269">
                  <a:moveTo>
                    <a:pt x="0" y="0"/>
                  </a:moveTo>
                  <a:lnTo>
                    <a:pt x="1933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11244" y="2279423"/>
              <a:ext cx="2654935" cy="299085"/>
            </a:xfrm>
            <a:custGeom>
              <a:avLst/>
              <a:gdLst/>
              <a:ahLst/>
              <a:cxnLst/>
              <a:rect l="l" t="t" r="r" b="b"/>
              <a:pathLst>
                <a:path w="2654934" h="299085">
                  <a:moveTo>
                    <a:pt x="242731" y="298600"/>
                  </a:moveTo>
                  <a:lnTo>
                    <a:pt x="2419679" y="298600"/>
                  </a:lnTo>
                </a:path>
                <a:path w="2654934" h="299085">
                  <a:moveTo>
                    <a:pt x="0" y="0"/>
                  </a:moveTo>
                  <a:lnTo>
                    <a:pt x="26543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511244" y="1977981"/>
              <a:ext cx="2900045" cy="0"/>
            </a:xfrm>
            <a:custGeom>
              <a:avLst/>
              <a:gdLst/>
              <a:ahLst/>
              <a:cxnLst/>
              <a:rect l="l" t="t" r="r" b="b"/>
              <a:pathLst>
                <a:path w="2900045">
                  <a:moveTo>
                    <a:pt x="0" y="0"/>
                  </a:moveTo>
                  <a:lnTo>
                    <a:pt x="28997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753976" y="1977981"/>
              <a:ext cx="480695" cy="1808480"/>
            </a:xfrm>
            <a:custGeom>
              <a:avLst/>
              <a:gdLst/>
              <a:ahLst/>
              <a:cxnLst/>
              <a:rect l="l" t="t" r="r" b="b"/>
              <a:pathLst>
                <a:path w="480695" h="1808479">
                  <a:moveTo>
                    <a:pt x="0" y="0"/>
                  </a:moveTo>
                  <a:lnTo>
                    <a:pt x="0" y="1808111"/>
                  </a:lnTo>
                </a:path>
                <a:path w="480695" h="1808479">
                  <a:moveTo>
                    <a:pt x="245412" y="0"/>
                  </a:moveTo>
                  <a:lnTo>
                    <a:pt x="245412" y="1808111"/>
                  </a:lnTo>
                </a:path>
                <a:path w="480695" h="1808479">
                  <a:moveTo>
                    <a:pt x="480084" y="0"/>
                  </a:moveTo>
                  <a:lnTo>
                    <a:pt x="480084" y="18081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476756" y="1977981"/>
              <a:ext cx="0" cy="1808480"/>
            </a:xfrm>
            <a:custGeom>
              <a:avLst/>
              <a:gdLst/>
              <a:ahLst/>
              <a:cxnLst/>
              <a:rect l="l" t="t" r="r" b="b"/>
              <a:pathLst>
                <a:path h="1808479">
                  <a:moveTo>
                    <a:pt x="0" y="1688781"/>
                  </a:moveTo>
                  <a:lnTo>
                    <a:pt x="0" y="1808111"/>
                  </a:lnTo>
                </a:path>
                <a:path h="1808479">
                  <a:moveTo>
                    <a:pt x="0" y="0"/>
                  </a:moveTo>
                  <a:lnTo>
                    <a:pt x="0" y="14144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22461" y="1977981"/>
              <a:ext cx="1689100" cy="1808480"/>
            </a:xfrm>
            <a:custGeom>
              <a:avLst/>
              <a:gdLst/>
              <a:ahLst/>
              <a:cxnLst/>
              <a:rect l="l" t="t" r="r" b="b"/>
              <a:pathLst>
                <a:path w="1689100" h="1808479">
                  <a:moveTo>
                    <a:pt x="0" y="0"/>
                  </a:moveTo>
                  <a:lnTo>
                    <a:pt x="0" y="1808111"/>
                  </a:lnTo>
                </a:path>
                <a:path w="1689100" h="1808479">
                  <a:moveTo>
                    <a:pt x="242695" y="0"/>
                  </a:moveTo>
                  <a:lnTo>
                    <a:pt x="242695" y="1808111"/>
                  </a:lnTo>
                </a:path>
                <a:path w="1689100" h="1808479">
                  <a:moveTo>
                    <a:pt x="477368" y="0"/>
                  </a:moveTo>
                  <a:lnTo>
                    <a:pt x="477368" y="1808111"/>
                  </a:lnTo>
                </a:path>
                <a:path w="1689100" h="1808479">
                  <a:moveTo>
                    <a:pt x="720063" y="0"/>
                  </a:moveTo>
                  <a:lnTo>
                    <a:pt x="720063" y="1808111"/>
                  </a:lnTo>
                </a:path>
                <a:path w="1689100" h="1808479">
                  <a:moveTo>
                    <a:pt x="965494" y="0"/>
                  </a:moveTo>
                  <a:lnTo>
                    <a:pt x="965494" y="1808111"/>
                  </a:lnTo>
                </a:path>
                <a:path w="1689100" h="1808479">
                  <a:moveTo>
                    <a:pt x="1208463" y="0"/>
                  </a:moveTo>
                  <a:lnTo>
                    <a:pt x="1208463" y="1808111"/>
                  </a:lnTo>
                </a:path>
                <a:path w="1689100" h="1808479">
                  <a:moveTo>
                    <a:pt x="1443135" y="0"/>
                  </a:moveTo>
                  <a:lnTo>
                    <a:pt x="1443135" y="1808111"/>
                  </a:lnTo>
                </a:path>
                <a:path w="1689100" h="1808479">
                  <a:moveTo>
                    <a:pt x="1688566" y="0"/>
                  </a:moveTo>
                  <a:lnTo>
                    <a:pt x="1688566" y="18081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511244" y="1977981"/>
              <a:ext cx="2900045" cy="1808480"/>
            </a:xfrm>
            <a:custGeom>
              <a:avLst/>
              <a:gdLst/>
              <a:ahLst/>
              <a:cxnLst/>
              <a:rect l="l" t="t" r="r" b="b"/>
              <a:pathLst>
                <a:path w="2900045" h="1808479">
                  <a:moveTo>
                    <a:pt x="0" y="0"/>
                  </a:moveTo>
                  <a:lnTo>
                    <a:pt x="2899782" y="0"/>
                  </a:lnTo>
                </a:path>
                <a:path w="2900045" h="1808479">
                  <a:moveTo>
                    <a:pt x="2899782" y="0"/>
                  </a:moveTo>
                  <a:lnTo>
                    <a:pt x="2899782" y="1808111"/>
                  </a:lnTo>
                </a:path>
              </a:pathLst>
            </a:custGeom>
            <a:ln w="8098">
              <a:solidFill>
                <a:srgbClr val="82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511244" y="3784063"/>
              <a:ext cx="2900045" cy="4445"/>
            </a:xfrm>
            <a:custGeom>
              <a:avLst/>
              <a:gdLst/>
              <a:ahLst/>
              <a:cxnLst/>
              <a:rect l="l" t="t" r="r" b="b"/>
              <a:pathLst>
                <a:path w="2900045" h="4445">
                  <a:moveTo>
                    <a:pt x="0" y="0"/>
                  </a:moveTo>
                  <a:lnTo>
                    <a:pt x="242731" y="0"/>
                  </a:lnTo>
                </a:path>
                <a:path w="2900045" h="4445">
                  <a:moveTo>
                    <a:pt x="1453912" y="0"/>
                  </a:moveTo>
                  <a:lnTo>
                    <a:pt x="1688584" y="0"/>
                  </a:lnTo>
                </a:path>
                <a:path w="2900045" h="4445">
                  <a:moveTo>
                    <a:pt x="0" y="4060"/>
                  </a:moveTo>
                  <a:lnTo>
                    <a:pt x="2899782" y="4060"/>
                  </a:lnTo>
                </a:path>
              </a:pathLst>
            </a:custGeom>
            <a:ln w="4060">
              <a:solidFill>
                <a:srgbClr val="82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511244" y="1977981"/>
              <a:ext cx="0" cy="1808480"/>
            </a:xfrm>
            <a:custGeom>
              <a:avLst/>
              <a:gdLst/>
              <a:ahLst/>
              <a:cxnLst/>
              <a:rect l="l" t="t" r="r" b="b"/>
              <a:pathLst>
                <a:path h="1808479">
                  <a:moveTo>
                    <a:pt x="0" y="1808111"/>
                  </a:moveTo>
                  <a:lnTo>
                    <a:pt x="0" y="0"/>
                  </a:lnTo>
                </a:path>
              </a:pathLst>
            </a:custGeom>
            <a:ln w="8076">
              <a:solidFill>
                <a:srgbClr val="82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511244" y="2450405"/>
              <a:ext cx="243204" cy="1336040"/>
            </a:xfrm>
            <a:custGeom>
              <a:avLst/>
              <a:gdLst/>
              <a:ahLst/>
              <a:cxnLst/>
              <a:rect l="l" t="t" r="r" b="b"/>
              <a:pathLst>
                <a:path w="243204" h="1336039">
                  <a:moveTo>
                    <a:pt x="0" y="0"/>
                  </a:moveTo>
                  <a:lnTo>
                    <a:pt x="242731" y="0"/>
                  </a:lnTo>
                  <a:lnTo>
                    <a:pt x="242731" y="1335687"/>
                  </a:lnTo>
                  <a:lnTo>
                    <a:pt x="0" y="1335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511244" y="2450406"/>
              <a:ext cx="243204" cy="1336040"/>
            </a:xfrm>
            <a:custGeom>
              <a:avLst/>
              <a:gdLst/>
              <a:ahLst/>
              <a:cxnLst/>
              <a:rect l="l" t="t" r="r" b="b"/>
              <a:pathLst>
                <a:path w="243204" h="1336039">
                  <a:moveTo>
                    <a:pt x="0" y="0"/>
                  </a:moveTo>
                  <a:lnTo>
                    <a:pt x="242731" y="0"/>
                  </a:lnTo>
                  <a:lnTo>
                    <a:pt x="242731" y="1335687"/>
                  </a:lnTo>
                  <a:lnTo>
                    <a:pt x="0" y="1335687"/>
                  </a:lnTo>
                  <a:lnTo>
                    <a:pt x="0" y="0"/>
                  </a:lnTo>
                  <a:close/>
                </a:path>
              </a:pathLst>
            </a:custGeom>
            <a:ln w="8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753976" y="2887533"/>
              <a:ext cx="245745" cy="899160"/>
            </a:xfrm>
            <a:custGeom>
              <a:avLst/>
              <a:gdLst/>
              <a:ahLst/>
              <a:cxnLst/>
              <a:rect l="l" t="t" r="r" b="b"/>
              <a:pathLst>
                <a:path w="245745" h="899160">
                  <a:moveTo>
                    <a:pt x="0" y="0"/>
                  </a:moveTo>
                  <a:lnTo>
                    <a:pt x="245412" y="0"/>
                  </a:lnTo>
                  <a:lnTo>
                    <a:pt x="245412" y="898559"/>
                  </a:lnTo>
                  <a:lnTo>
                    <a:pt x="0" y="898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753976" y="2887533"/>
              <a:ext cx="245745" cy="899160"/>
            </a:xfrm>
            <a:custGeom>
              <a:avLst/>
              <a:gdLst/>
              <a:ahLst/>
              <a:cxnLst/>
              <a:rect l="l" t="t" r="r" b="b"/>
              <a:pathLst>
                <a:path w="245745" h="899160">
                  <a:moveTo>
                    <a:pt x="0" y="0"/>
                  </a:moveTo>
                  <a:lnTo>
                    <a:pt x="245412" y="0"/>
                  </a:lnTo>
                  <a:lnTo>
                    <a:pt x="245412" y="898559"/>
                  </a:lnTo>
                  <a:lnTo>
                    <a:pt x="0" y="898559"/>
                  </a:lnTo>
                  <a:lnTo>
                    <a:pt x="0" y="0"/>
                  </a:lnTo>
                  <a:close/>
                </a:path>
              </a:pathLst>
            </a:custGeom>
            <a:ln w="8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999388" y="3150837"/>
              <a:ext cx="234950" cy="635635"/>
            </a:xfrm>
            <a:custGeom>
              <a:avLst/>
              <a:gdLst/>
              <a:ahLst/>
              <a:cxnLst/>
              <a:rect l="l" t="t" r="r" b="b"/>
              <a:pathLst>
                <a:path w="234950" h="635635">
                  <a:moveTo>
                    <a:pt x="0" y="0"/>
                  </a:moveTo>
                  <a:lnTo>
                    <a:pt x="234672" y="0"/>
                  </a:lnTo>
                  <a:lnTo>
                    <a:pt x="234672" y="635256"/>
                  </a:lnTo>
                  <a:lnTo>
                    <a:pt x="0" y="635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999388" y="3150837"/>
              <a:ext cx="234950" cy="635635"/>
            </a:xfrm>
            <a:custGeom>
              <a:avLst/>
              <a:gdLst/>
              <a:ahLst/>
              <a:cxnLst/>
              <a:rect l="l" t="t" r="r" b="b"/>
              <a:pathLst>
                <a:path w="234950" h="635635">
                  <a:moveTo>
                    <a:pt x="0" y="0"/>
                  </a:moveTo>
                  <a:lnTo>
                    <a:pt x="234672" y="0"/>
                  </a:lnTo>
                  <a:lnTo>
                    <a:pt x="234672" y="635256"/>
                  </a:lnTo>
                  <a:lnTo>
                    <a:pt x="0" y="635256"/>
                  </a:lnTo>
                  <a:lnTo>
                    <a:pt x="0" y="0"/>
                  </a:lnTo>
                  <a:close/>
                </a:path>
              </a:pathLst>
            </a:custGeom>
            <a:ln w="80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234061" y="2971695"/>
              <a:ext cx="243204" cy="814705"/>
            </a:xfrm>
            <a:custGeom>
              <a:avLst/>
              <a:gdLst/>
              <a:ahLst/>
              <a:cxnLst/>
              <a:rect l="l" t="t" r="r" b="b"/>
              <a:pathLst>
                <a:path w="243204" h="814704">
                  <a:moveTo>
                    <a:pt x="0" y="0"/>
                  </a:moveTo>
                  <a:lnTo>
                    <a:pt x="242695" y="0"/>
                  </a:lnTo>
                  <a:lnTo>
                    <a:pt x="242695" y="814398"/>
                  </a:lnTo>
                  <a:lnTo>
                    <a:pt x="0" y="814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234061" y="2971695"/>
              <a:ext cx="243204" cy="814705"/>
            </a:xfrm>
            <a:custGeom>
              <a:avLst/>
              <a:gdLst/>
              <a:ahLst/>
              <a:cxnLst/>
              <a:rect l="l" t="t" r="r" b="b"/>
              <a:pathLst>
                <a:path w="243204" h="814704">
                  <a:moveTo>
                    <a:pt x="0" y="0"/>
                  </a:moveTo>
                  <a:lnTo>
                    <a:pt x="242695" y="0"/>
                  </a:lnTo>
                  <a:lnTo>
                    <a:pt x="242695" y="814398"/>
                  </a:lnTo>
                  <a:lnTo>
                    <a:pt x="0" y="814398"/>
                  </a:lnTo>
                  <a:lnTo>
                    <a:pt x="0" y="0"/>
                  </a:lnTo>
                  <a:close/>
                </a:path>
              </a:pathLst>
            </a:custGeom>
            <a:ln w="8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476756" y="3229589"/>
              <a:ext cx="245745" cy="556895"/>
            </a:xfrm>
            <a:custGeom>
              <a:avLst/>
              <a:gdLst/>
              <a:ahLst/>
              <a:cxnLst/>
              <a:rect l="l" t="t" r="r" b="b"/>
              <a:pathLst>
                <a:path w="245745" h="556895">
                  <a:moveTo>
                    <a:pt x="0" y="0"/>
                  </a:moveTo>
                  <a:lnTo>
                    <a:pt x="245704" y="0"/>
                  </a:lnTo>
                  <a:lnTo>
                    <a:pt x="245704" y="556503"/>
                  </a:lnTo>
                  <a:lnTo>
                    <a:pt x="0" y="556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476756" y="3229589"/>
              <a:ext cx="245745" cy="556895"/>
            </a:xfrm>
            <a:custGeom>
              <a:avLst/>
              <a:gdLst/>
              <a:ahLst/>
              <a:cxnLst/>
              <a:rect l="l" t="t" r="r" b="b"/>
              <a:pathLst>
                <a:path w="245745" h="556895">
                  <a:moveTo>
                    <a:pt x="0" y="0"/>
                  </a:moveTo>
                  <a:lnTo>
                    <a:pt x="245704" y="0"/>
                  </a:lnTo>
                  <a:lnTo>
                    <a:pt x="245704" y="556503"/>
                  </a:lnTo>
                  <a:lnTo>
                    <a:pt x="0" y="556503"/>
                  </a:lnTo>
                  <a:lnTo>
                    <a:pt x="0" y="0"/>
                  </a:lnTo>
                  <a:close/>
                </a:path>
              </a:pathLst>
            </a:custGeom>
            <a:ln w="80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722461" y="3588029"/>
              <a:ext cx="243204" cy="198120"/>
            </a:xfrm>
            <a:custGeom>
              <a:avLst/>
              <a:gdLst/>
              <a:ahLst/>
              <a:cxnLst/>
              <a:rect l="l" t="t" r="r" b="b"/>
              <a:pathLst>
                <a:path w="243204" h="198120">
                  <a:moveTo>
                    <a:pt x="0" y="0"/>
                  </a:moveTo>
                  <a:lnTo>
                    <a:pt x="242695" y="0"/>
                  </a:lnTo>
                  <a:lnTo>
                    <a:pt x="242695" y="198064"/>
                  </a:lnTo>
                  <a:lnTo>
                    <a:pt x="0" y="198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722461" y="3588029"/>
              <a:ext cx="243204" cy="198120"/>
            </a:xfrm>
            <a:custGeom>
              <a:avLst/>
              <a:gdLst/>
              <a:ahLst/>
              <a:cxnLst/>
              <a:rect l="l" t="t" r="r" b="b"/>
              <a:pathLst>
                <a:path w="243204" h="198120">
                  <a:moveTo>
                    <a:pt x="0" y="0"/>
                  </a:moveTo>
                  <a:lnTo>
                    <a:pt x="242695" y="0"/>
                  </a:lnTo>
                  <a:lnTo>
                    <a:pt x="242695" y="198064"/>
                  </a:lnTo>
                  <a:lnTo>
                    <a:pt x="0" y="198064"/>
                  </a:lnTo>
                  <a:lnTo>
                    <a:pt x="0" y="0"/>
                  </a:lnTo>
                  <a:close/>
                </a:path>
              </a:pathLst>
            </a:custGeom>
            <a:ln w="8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965156" y="3750906"/>
              <a:ext cx="234950" cy="35560"/>
            </a:xfrm>
            <a:custGeom>
              <a:avLst/>
              <a:gdLst/>
              <a:ahLst/>
              <a:cxnLst/>
              <a:rect l="l" t="t" r="r" b="b"/>
              <a:pathLst>
                <a:path w="234950" h="35560">
                  <a:moveTo>
                    <a:pt x="0" y="0"/>
                  </a:moveTo>
                  <a:lnTo>
                    <a:pt x="234672" y="0"/>
                  </a:lnTo>
                  <a:lnTo>
                    <a:pt x="234672" y="35186"/>
                  </a:lnTo>
                  <a:lnTo>
                    <a:pt x="0" y="35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65156" y="3750906"/>
              <a:ext cx="234950" cy="35560"/>
            </a:xfrm>
            <a:custGeom>
              <a:avLst/>
              <a:gdLst/>
              <a:ahLst/>
              <a:cxnLst/>
              <a:rect l="l" t="t" r="r" b="b"/>
              <a:pathLst>
                <a:path w="234950" h="35560">
                  <a:moveTo>
                    <a:pt x="0" y="0"/>
                  </a:moveTo>
                  <a:lnTo>
                    <a:pt x="234672" y="0"/>
                  </a:lnTo>
                  <a:lnTo>
                    <a:pt x="234672" y="35186"/>
                  </a:lnTo>
                  <a:lnTo>
                    <a:pt x="0" y="35186"/>
                  </a:lnTo>
                  <a:lnTo>
                    <a:pt x="0" y="0"/>
                  </a:lnTo>
                  <a:close/>
                </a:path>
              </a:pathLst>
            </a:custGeom>
            <a:ln w="81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199829" y="3691122"/>
              <a:ext cx="243204" cy="95250"/>
            </a:xfrm>
            <a:custGeom>
              <a:avLst/>
              <a:gdLst/>
              <a:ahLst/>
              <a:cxnLst/>
              <a:rect l="l" t="t" r="r" b="b"/>
              <a:pathLst>
                <a:path w="243204" h="95250">
                  <a:moveTo>
                    <a:pt x="0" y="0"/>
                  </a:moveTo>
                  <a:lnTo>
                    <a:pt x="242695" y="0"/>
                  </a:lnTo>
                  <a:lnTo>
                    <a:pt x="242695" y="94970"/>
                  </a:lnTo>
                  <a:lnTo>
                    <a:pt x="0" y="94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199829" y="3691122"/>
              <a:ext cx="243204" cy="95250"/>
            </a:xfrm>
            <a:custGeom>
              <a:avLst/>
              <a:gdLst/>
              <a:ahLst/>
              <a:cxnLst/>
              <a:rect l="l" t="t" r="r" b="b"/>
              <a:pathLst>
                <a:path w="243204" h="95250">
                  <a:moveTo>
                    <a:pt x="0" y="0"/>
                  </a:moveTo>
                  <a:lnTo>
                    <a:pt x="242695" y="0"/>
                  </a:lnTo>
                  <a:lnTo>
                    <a:pt x="242695" y="94970"/>
                  </a:lnTo>
                  <a:lnTo>
                    <a:pt x="0" y="94970"/>
                  </a:lnTo>
                  <a:lnTo>
                    <a:pt x="0" y="0"/>
                  </a:lnTo>
                  <a:close/>
                </a:path>
              </a:pathLst>
            </a:custGeom>
            <a:ln w="8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442524" y="3452224"/>
              <a:ext cx="245745" cy="334010"/>
            </a:xfrm>
            <a:custGeom>
              <a:avLst/>
              <a:gdLst/>
              <a:ahLst/>
              <a:cxnLst/>
              <a:rect l="l" t="t" r="r" b="b"/>
              <a:pathLst>
                <a:path w="245745" h="334010">
                  <a:moveTo>
                    <a:pt x="0" y="0"/>
                  </a:moveTo>
                  <a:lnTo>
                    <a:pt x="245430" y="0"/>
                  </a:lnTo>
                  <a:lnTo>
                    <a:pt x="245430" y="333869"/>
                  </a:lnTo>
                  <a:lnTo>
                    <a:pt x="0" y="333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442524" y="3452224"/>
              <a:ext cx="245745" cy="334010"/>
            </a:xfrm>
            <a:custGeom>
              <a:avLst/>
              <a:gdLst/>
              <a:ahLst/>
              <a:cxnLst/>
              <a:rect l="l" t="t" r="r" b="b"/>
              <a:pathLst>
                <a:path w="245745" h="334010">
                  <a:moveTo>
                    <a:pt x="0" y="0"/>
                  </a:moveTo>
                  <a:lnTo>
                    <a:pt x="245430" y="0"/>
                  </a:lnTo>
                  <a:lnTo>
                    <a:pt x="245430" y="333869"/>
                  </a:lnTo>
                  <a:lnTo>
                    <a:pt x="0" y="333869"/>
                  </a:lnTo>
                  <a:lnTo>
                    <a:pt x="0" y="0"/>
                  </a:lnTo>
                  <a:close/>
                </a:path>
              </a:pathLst>
            </a:custGeom>
            <a:ln w="8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687955" y="2776143"/>
              <a:ext cx="243204" cy="1010285"/>
            </a:xfrm>
            <a:custGeom>
              <a:avLst/>
              <a:gdLst/>
              <a:ahLst/>
              <a:cxnLst/>
              <a:rect l="l" t="t" r="r" b="b"/>
              <a:pathLst>
                <a:path w="243204" h="1010285">
                  <a:moveTo>
                    <a:pt x="0" y="0"/>
                  </a:moveTo>
                  <a:lnTo>
                    <a:pt x="242969" y="0"/>
                  </a:lnTo>
                  <a:lnTo>
                    <a:pt x="242969" y="1009950"/>
                  </a:lnTo>
                  <a:lnTo>
                    <a:pt x="0" y="1009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687955" y="2776143"/>
              <a:ext cx="243204" cy="1010285"/>
            </a:xfrm>
            <a:custGeom>
              <a:avLst/>
              <a:gdLst/>
              <a:ahLst/>
              <a:cxnLst/>
              <a:rect l="l" t="t" r="r" b="b"/>
              <a:pathLst>
                <a:path w="243204" h="1010285">
                  <a:moveTo>
                    <a:pt x="0" y="0"/>
                  </a:moveTo>
                  <a:lnTo>
                    <a:pt x="242969" y="0"/>
                  </a:lnTo>
                  <a:lnTo>
                    <a:pt x="242969" y="1009950"/>
                  </a:lnTo>
                  <a:lnTo>
                    <a:pt x="0" y="1009950"/>
                  </a:lnTo>
                  <a:lnTo>
                    <a:pt x="0" y="0"/>
                  </a:lnTo>
                  <a:close/>
                </a:path>
              </a:pathLst>
            </a:custGeom>
            <a:ln w="8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930924" y="2493953"/>
              <a:ext cx="234950" cy="1292225"/>
            </a:xfrm>
            <a:custGeom>
              <a:avLst/>
              <a:gdLst/>
              <a:ahLst/>
              <a:cxnLst/>
              <a:rect l="l" t="t" r="r" b="b"/>
              <a:pathLst>
                <a:path w="234950" h="1292225">
                  <a:moveTo>
                    <a:pt x="0" y="0"/>
                  </a:moveTo>
                  <a:lnTo>
                    <a:pt x="234672" y="0"/>
                  </a:lnTo>
                  <a:lnTo>
                    <a:pt x="234672" y="1292139"/>
                  </a:lnTo>
                  <a:lnTo>
                    <a:pt x="0" y="1292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930924" y="2493953"/>
              <a:ext cx="234950" cy="1292225"/>
            </a:xfrm>
            <a:custGeom>
              <a:avLst/>
              <a:gdLst/>
              <a:ahLst/>
              <a:cxnLst/>
              <a:rect l="l" t="t" r="r" b="b"/>
              <a:pathLst>
                <a:path w="234950" h="1292225">
                  <a:moveTo>
                    <a:pt x="0" y="0"/>
                  </a:moveTo>
                  <a:lnTo>
                    <a:pt x="234672" y="0"/>
                  </a:lnTo>
                  <a:lnTo>
                    <a:pt x="234672" y="1292139"/>
                  </a:lnTo>
                  <a:lnTo>
                    <a:pt x="0" y="1292139"/>
                  </a:lnTo>
                  <a:lnTo>
                    <a:pt x="0" y="0"/>
                  </a:lnTo>
                  <a:close/>
                </a:path>
              </a:pathLst>
            </a:custGeom>
            <a:ln w="8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165596" y="2140895"/>
              <a:ext cx="245745" cy="1645285"/>
            </a:xfrm>
            <a:custGeom>
              <a:avLst/>
              <a:gdLst/>
              <a:ahLst/>
              <a:cxnLst/>
              <a:rect l="l" t="t" r="r" b="b"/>
              <a:pathLst>
                <a:path w="245745" h="1645285">
                  <a:moveTo>
                    <a:pt x="0" y="0"/>
                  </a:moveTo>
                  <a:lnTo>
                    <a:pt x="245430" y="0"/>
                  </a:lnTo>
                  <a:lnTo>
                    <a:pt x="245430" y="1645197"/>
                  </a:lnTo>
                  <a:lnTo>
                    <a:pt x="0" y="1645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165596" y="2140896"/>
              <a:ext cx="245745" cy="1645285"/>
            </a:xfrm>
            <a:custGeom>
              <a:avLst/>
              <a:gdLst/>
              <a:ahLst/>
              <a:cxnLst/>
              <a:rect l="l" t="t" r="r" b="b"/>
              <a:pathLst>
                <a:path w="245745" h="1645285">
                  <a:moveTo>
                    <a:pt x="0" y="0"/>
                  </a:moveTo>
                  <a:lnTo>
                    <a:pt x="245430" y="0"/>
                  </a:lnTo>
                  <a:lnTo>
                    <a:pt x="245430" y="1645197"/>
                  </a:lnTo>
                  <a:lnTo>
                    <a:pt x="0" y="1645197"/>
                  </a:lnTo>
                  <a:lnTo>
                    <a:pt x="0" y="0"/>
                  </a:lnTo>
                  <a:close/>
                </a:path>
              </a:pathLst>
            </a:custGeom>
            <a:ln w="8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459870" y="1977981"/>
              <a:ext cx="2999740" cy="1859914"/>
            </a:xfrm>
            <a:custGeom>
              <a:avLst/>
              <a:gdLst/>
              <a:ahLst/>
              <a:cxnLst/>
              <a:rect l="l" t="t" r="r" b="b"/>
              <a:pathLst>
                <a:path w="2999740" h="1859914">
                  <a:moveTo>
                    <a:pt x="51374" y="0"/>
                  </a:moveTo>
                  <a:lnTo>
                    <a:pt x="51374" y="1808111"/>
                  </a:lnTo>
                </a:path>
                <a:path w="2999740" h="1859914">
                  <a:moveTo>
                    <a:pt x="0" y="1808111"/>
                  </a:moveTo>
                  <a:lnTo>
                    <a:pt x="102521" y="1808111"/>
                  </a:lnTo>
                </a:path>
                <a:path w="2999740" h="1859914">
                  <a:moveTo>
                    <a:pt x="0" y="1506724"/>
                  </a:moveTo>
                  <a:lnTo>
                    <a:pt x="102521" y="1506724"/>
                  </a:lnTo>
                </a:path>
                <a:path w="2999740" h="1859914">
                  <a:moveTo>
                    <a:pt x="0" y="1208060"/>
                  </a:moveTo>
                  <a:lnTo>
                    <a:pt x="102521" y="1208060"/>
                  </a:lnTo>
                </a:path>
                <a:path w="2999740" h="1859914">
                  <a:moveTo>
                    <a:pt x="0" y="909552"/>
                  </a:moveTo>
                  <a:lnTo>
                    <a:pt x="102521" y="909552"/>
                  </a:lnTo>
                </a:path>
                <a:path w="2999740" h="1859914">
                  <a:moveTo>
                    <a:pt x="0" y="600042"/>
                  </a:moveTo>
                  <a:lnTo>
                    <a:pt x="102521" y="600042"/>
                  </a:lnTo>
                </a:path>
                <a:path w="2999740" h="1859914">
                  <a:moveTo>
                    <a:pt x="0" y="301442"/>
                  </a:moveTo>
                  <a:lnTo>
                    <a:pt x="102521" y="301442"/>
                  </a:lnTo>
                </a:path>
                <a:path w="2999740" h="1859914">
                  <a:moveTo>
                    <a:pt x="0" y="0"/>
                  </a:moveTo>
                  <a:lnTo>
                    <a:pt x="102521" y="0"/>
                  </a:lnTo>
                </a:path>
                <a:path w="2999740" h="1859914">
                  <a:moveTo>
                    <a:pt x="51374" y="1808111"/>
                  </a:moveTo>
                  <a:lnTo>
                    <a:pt x="2951157" y="1808111"/>
                  </a:lnTo>
                </a:path>
                <a:path w="2999740" h="1859914">
                  <a:moveTo>
                    <a:pt x="51374" y="1859773"/>
                  </a:moveTo>
                  <a:lnTo>
                    <a:pt x="51374" y="1756679"/>
                  </a:lnTo>
                </a:path>
                <a:path w="2999740" h="1859914">
                  <a:moveTo>
                    <a:pt x="294106" y="1859773"/>
                  </a:moveTo>
                  <a:lnTo>
                    <a:pt x="294106" y="1756679"/>
                  </a:lnTo>
                </a:path>
                <a:path w="2999740" h="1859914">
                  <a:moveTo>
                    <a:pt x="539518" y="1859773"/>
                  </a:moveTo>
                  <a:lnTo>
                    <a:pt x="539518" y="1756679"/>
                  </a:lnTo>
                </a:path>
                <a:path w="2999740" h="1859914">
                  <a:moveTo>
                    <a:pt x="774191" y="1859773"/>
                  </a:moveTo>
                  <a:lnTo>
                    <a:pt x="774191" y="1756679"/>
                  </a:lnTo>
                </a:path>
                <a:path w="2999740" h="1859914">
                  <a:moveTo>
                    <a:pt x="1016886" y="1859773"/>
                  </a:moveTo>
                  <a:lnTo>
                    <a:pt x="1016886" y="1756679"/>
                  </a:lnTo>
                </a:path>
                <a:path w="2999740" h="1859914">
                  <a:moveTo>
                    <a:pt x="1262591" y="1859773"/>
                  </a:moveTo>
                  <a:lnTo>
                    <a:pt x="1262591" y="1756679"/>
                  </a:lnTo>
                </a:path>
                <a:path w="2999740" h="1859914">
                  <a:moveTo>
                    <a:pt x="1505286" y="1859773"/>
                  </a:moveTo>
                  <a:lnTo>
                    <a:pt x="1505286" y="1756679"/>
                  </a:lnTo>
                </a:path>
                <a:path w="2999740" h="1859914">
                  <a:moveTo>
                    <a:pt x="1739959" y="1859773"/>
                  </a:moveTo>
                  <a:lnTo>
                    <a:pt x="1739959" y="1756679"/>
                  </a:lnTo>
                </a:path>
                <a:path w="2999740" h="1859914">
                  <a:moveTo>
                    <a:pt x="1982654" y="1859773"/>
                  </a:moveTo>
                  <a:lnTo>
                    <a:pt x="1982654" y="1756679"/>
                  </a:lnTo>
                </a:path>
                <a:path w="2999740" h="1859914">
                  <a:moveTo>
                    <a:pt x="2228085" y="1859773"/>
                  </a:moveTo>
                  <a:lnTo>
                    <a:pt x="2228085" y="1756679"/>
                  </a:lnTo>
                </a:path>
                <a:path w="2999740" h="1859914">
                  <a:moveTo>
                    <a:pt x="2471054" y="1859773"/>
                  </a:moveTo>
                  <a:lnTo>
                    <a:pt x="2471054" y="1756679"/>
                  </a:lnTo>
                </a:path>
                <a:path w="2999740" h="1859914">
                  <a:moveTo>
                    <a:pt x="2705726" y="1859773"/>
                  </a:moveTo>
                  <a:lnTo>
                    <a:pt x="2705726" y="1756679"/>
                  </a:lnTo>
                </a:path>
                <a:path w="2999740" h="1859914">
                  <a:moveTo>
                    <a:pt x="2951157" y="1859773"/>
                  </a:moveTo>
                  <a:lnTo>
                    <a:pt x="2951157" y="1756679"/>
                  </a:lnTo>
                </a:path>
                <a:path w="2999740" h="1859914">
                  <a:moveTo>
                    <a:pt x="2951157" y="0"/>
                  </a:moveTo>
                  <a:lnTo>
                    <a:pt x="2951157" y="1808111"/>
                  </a:lnTo>
                </a:path>
                <a:path w="2999740" h="1859914">
                  <a:moveTo>
                    <a:pt x="2900010" y="1808111"/>
                  </a:moveTo>
                  <a:lnTo>
                    <a:pt x="2999568" y="1808111"/>
                  </a:lnTo>
                </a:path>
                <a:path w="2999740" h="1859914">
                  <a:moveTo>
                    <a:pt x="2900010" y="1506724"/>
                  </a:moveTo>
                  <a:lnTo>
                    <a:pt x="2999568" y="1506724"/>
                  </a:lnTo>
                </a:path>
                <a:path w="2999740" h="1859914">
                  <a:moveTo>
                    <a:pt x="2900010" y="1208060"/>
                  </a:moveTo>
                  <a:lnTo>
                    <a:pt x="2999568" y="1208060"/>
                  </a:lnTo>
                </a:path>
                <a:path w="2999740" h="1859914">
                  <a:moveTo>
                    <a:pt x="2900010" y="909552"/>
                  </a:moveTo>
                  <a:lnTo>
                    <a:pt x="2999568" y="909552"/>
                  </a:lnTo>
                </a:path>
                <a:path w="2999740" h="1859914">
                  <a:moveTo>
                    <a:pt x="2900010" y="600042"/>
                  </a:moveTo>
                  <a:lnTo>
                    <a:pt x="2999568" y="600042"/>
                  </a:lnTo>
                </a:path>
                <a:path w="2999740" h="1859914">
                  <a:moveTo>
                    <a:pt x="2900010" y="301442"/>
                  </a:moveTo>
                  <a:lnTo>
                    <a:pt x="2999568" y="301442"/>
                  </a:lnTo>
                </a:path>
                <a:path w="2999740" h="1859914">
                  <a:moveTo>
                    <a:pt x="2900010" y="0"/>
                  </a:moveTo>
                  <a:lnTo>
                    <a:pt x="29995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629921" y="2252103"/>
              <a:ext cx="1451610" cy="890905"/>
            </a:xfrm>
            <a:custGeom>
              <a:avLst/>
              <a:gdLst/>
              <a:ahLst/>
              <a:cxnLst/>
              <a:rect l="l" t="t" r="r" b="b"/>
              <a:pathLst>
                <a:path w="1451609" h="890905">
                  <a:moveTo>
                    <a:pt x="0" y="890574"/>
                  </a:moveTo>
                  <a:lnTo>
                    <a:pt x="242741" y="814572"/>
                  </a:lnTo>
                </a:path>
                <a:path w="1451609" h="890905">
                  <a:moveTo>
                    <a:pt x="242741" y="814572"/>
                  </a:moveTo>
                  <a:lnTo>
                    <a:pt x="485436" y="695022"/>
                  </a:lnTo>
                </a:path>
                <a:path w="1451609" h="890905">
                  <a:moveTo>
                    <a:pt x="485436" y="695022"/>
                  </a:moveTo>
                  <a:lnTo>
                    <a:pt x="730867" y="608201"/>
                  </a:lnTo>
                </a:path>
                <a:path w="1451609" h="890905">
                  <a:moveTo>
                    <a:pt x="730867" y="608201"/>
                  </a:moveTo>
                  <a:lnTo>
                    <a:pt x="965722" y="429059"/>
                  </a:lnTo>
                </a:path>
                <a:path w="1451609" h="890905">
                  <a:moveTo>
                    <a:pt x="965722" y="429059"/>
                  </a:moveTo>
                  <a:lnTo>
                    <a:pt x="1208508" y="206370"/>
                  </a:lnTo>
                </a:path>
                <a:path w="1451609" h="890905">
                  <a:moveTo>
                    <a:pt x="1208508" y="206370"/>
                  </a:moveTo>
                  <a:lnTo>
                    <a:pt x="1451204" y="0"/>
                  </a:lnTo>
                </a:path>
              </a:pathLst>
            </a:custGeom>
            <a:ln w="18896">
              <a:solidFill>
                <a:srgbClr val="343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081125" y="2235876"/>
              <a:ext cx="245745" cy="16510"/>
            </a:xfrm>
            <a:custGeom>
              <a:avLst/>
              <a:gdLst/>
              <a:ahLst/>
              <a:cxnLst/>
              <a:rect l="l" t="t" r="r" b="b"/>
              <a:pathLst>
                <a:path w="245745" h="16510">
                  <a:moveTo>
                    <a:pt x="-9474" y="8113"/>
                  </a:moveTo>
                  <a:lnTo>
                    <a:pt x="254905" y="8113"/>
                  </a:lnTo>
                </a:path>
              </a:pathLst>
            </a:custGeom>
            <a:ln w="35176">
              <a:solidFill>
                <a:srgbClr val="343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326556" y="2235876"/>
              <a:ext cx="965835" cy="831215"/>
            </a:xfrm>
            <a:custGeom>
              <a:avLst/>
              <a:gdLst/>
              <a:ahLst/>
              <a:cxnLst/>
              <a:rect l="l" t="t" r="r" b="b"/>
              <a:pathLst>
                <a:path w="965834" h="831214">
                  <a:moveTo>
                    <a:pt x="0" y="0"/>
                  </a:moveTo>
                  <a:lnTo>
                    <a:pt x="234672" y="135777"/>
                  </a:lnTo>
                </a:path>
                <a:path w="965834" h="831214">
                  <a:moveTo>
                    <a:pt x="234672" y="135777"/>
                  </a:moveTo>
                  <a:lnTo>
                    <a:pt x="477368" y="401739"/>
                  </a:lnTo>
                </a:path>
                <a:path w="965834" h="831214">
                  <a:moveTo>
                    <a:pt x="477368" y="401739"/>
                  </a:moveTo>
                  <a:lnTo>
                    <a:pt x="723072" y="667976"/>
                  </a:lnTo>
                </a:path>
                <a:path w="965834" h="831214">
                  <a:moveTo>
                    <a:pt x="723072" y="667976"/>
                  </a:moveTo>
                  <a:lnTo>
                    <a:pt x="965767" y="830799"/>
                  </a:lnTo>
                </a:path>
              </a:pathLst>
            </a:custGeom>
            <a:ln w="18896">
              <a:solidFill>
                <a:srgbClr val="343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11076" y="3126450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18844" y="0"/>
                  </a:moveTo>
                  <a:lnTo>
                    <a:pt x="0" y="16227"/>
                  </a:lnTo>
                  <a:lnTo>
                    <a:pt x="18844" y="35204"/>
                  </a:lnTo>
                  <a:lnTo>
                    <a:pt x="34991" y="16227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856516" y="2219654"/>
              <a:ext cx="2452370" cy="863600"/>
            </a:xfrm>
            <a:custGeom>
              <a:avLst/>
              <a:gdLst/>
              <a:ahLst/>
              <a:cxnLst/>
              <a:rect l="l" t="t" r="r" b="b"/>
              <a:pathLst>
                <a:path w="2452370" h="863600">
                  <a:moveTo>
                    <a:pt x="32270" y="847026"/>
                  </a:moveTo>
                  <a:lnTo>
                    <a:pt x="16141" y="830795"/>
                  </a:lnTo>
                  <a:lnTo>
                    <a:pt x="0" y="847026"/>
                  </a:lnTo>
                  <a:lnTo>
                    <a:pt x="16141" y="863257"/>
                  </a:lnTo>
                  <a:lnTo>
                    <a:pt x="32270" y="847026"/>
                  </a:lnTo>
                  <a:close/>
                </a:path>
                <a:path w="2452370" h="863600">
                  <a:moveTo>
                    <a:pt x="277710" y="727481"/>
                  </a:moveTo>
                  <a:lnTo>
                    <a:pt x="258838" y="708494"/>
                  </a:lnTo>
                  <a:lnTo>
                    <a:pt x="242697" y="727481"/>
                  </a:lnTo>
                  <a:lnTo>
                    <a:pt x="258838" y="743978"/>
                  </a:lnTo>
                  <a:lnTo>
                    <a:pt x="277710" y="727481"/>
                  </a:lnTo>
                  <a:close/>
                </a:path>
                <a:path w="2452370" h="863600">
                  <a:moveTo>
                    <a:pt x="520674" y="640651"/>
                  </a:moveTo>
                  <a:lnTo>
                    <a:pt x="504266" y="624433"/>
                  </a:lnTo>
                  <a:lnTo>
                    <a:pt x="485394" y="640651"/>
                  </a:lnTo>
                  <a:lnTo>
                    <a:pt x="504266" y="656882"/>
                  </a:lnTo>
                  <a:lnTo>
                    <a:pt x="520674" y="640651"/>
                  </a:lnTo>
                  <a:close/>
                </a:path>
                <a:path w="2452370" h="863600">
                  <a:moveTo>
                    <a:pt x="755345" y="461518"/>
                  </a:moveTo>
                  <a:lnTo>
                    <a:pt x="739114" y="445287"/>
                  </a:lnTo>
                  <a:lnTo>
                    <a:pt x="722795" y="461518"/>
                  </a:lnTo>
                  <a:lnTo>
                    <a:pt x="739114" y="477735"/>
                  </a:lnTo>
                  <a:lnTo>
                    <a:pt x="755345" y="461518"/>
                  </a:lnTo>
                  <a:close/>
                </a:path>
                <a:path w="2452370" h="863600">
                  <a:moveTo>
                    <a:pt x="998042" y="238823"/>
                  </a:moveTo>
                  <a:lnTo>
                    <a:pt x="981913" y="222592"/>
                  </a:lnTo>
                  <a:lnTo>
                    <a:pt x="965771" y="238823"/>
                  </a:lnTo>
                  <a:lnTo>
                    <a:pt x="981913" y="255054"/>
                  </a:lnTo>
                  <a:lnTo>
                    <a:pt x="998042" y="238823"/>
                  </a:lnTo>
                  <a:close/>
                </a:path>
                <a:path w="2452370" h="863600">
                  <a:moveTo>
                    <a:pt x="1243469" y="32448"/>
                  </a:moveTo>
                  <a:lnTo>
                    <a:pt x="1224597" y="16230"/>
                  </a:lnTo>
                  <a:lnTo>
                    <a:pt x="1208468" y="32448"/>
                  </a:lnTo>
                  <a:lnTo>
                    <a:pt x="1224597" y="51612"/>
                  </a:lnTo>
                  <a:lnTo>
                    <a:pt x="1243469" y="32448"/>
                  </a:lnTo>
                  <a:close/>
                </a:path>
                <a:path w="2452370" h="863600">
                  <a:moveTo>
                    <a:pt x="1486166" y="16230"/>
                  </a:moveTo>
                  <a:lnTo>
                    <a:pt x="1470037" y="0"/>
                  </a:lnTo>
                  <a:lnTo>
                    <a:pt x="1453896" y="16230"/>
                  </a:lnTo>
                  <a:lnTo>
                    <a:pt x="1470037" y="32448"/>
                  </a:lnTo>
                  <a:lnTo>
                    <a:pt x="1486166" y="16230"/>
                  </a:lnTo>
                  <a:close/>
                </a:path>
                <a:path w="2452370" h="863600">
                  <a:moveTo>
                    <a:pt x="1720837" y="152006"/>
                  </a:moveTo>
                  <a:lnTo>
                    <a:pt x="1704708" y="135775"/>
                  </a:lnTo>
                  <a:lnTo>
                    <a:pt x="1688566" y="152006"/>
                  </a:lnTo>
                  <a:lnTo>
                    <a:pt x="1704708" y="170980"/>
                  </a:lnTo>
                  <a:lnTo>
                    <a:pt x="1720837" y="152006"/>
                  </a:lnTo>
                  <a:close/>
                </a:path>
                <a:path w="2452370" h="863600">
                  <a:moveTo>
                    <a:pt x="1966544" y="417969"/>
                  </a:moveTo>
                  <a:lnTo>
                    <a:pt x="1947405" y="401739"/>
                  </a:lnTo>
                  <a:lnTo>
                    <a:pt x="1931263" y="417969"/>
                  </a:lnTo>
                  <a:lnTo>
                    <a:pt x="1947405" y="437134"/>
                  </a:lnTo>
                  <a:lnTo>
                    <a:pt x="1966544" y="417969"/>
                  </a:lnTo>
                  <a:close/>
                </a:path>
                <a:path w="2452370" h="863600">
                  <a:moveTo>
                    <a:pt x="2209241" y="684199"/>
                  </a:moveTo>
                  <a:lnTo>
                    <a:pt x="2193099" y="667880"/>
                  </a:lnTo>
                  <a:lnTo>
                    <a:pt x="2174227" y="684199"/>
                  </a:lnTo>
                  <a:lnTo>
                    <a:pt x="2193099" y="700430"/>
                  </a:lnTo>
                  <a:lnTo>
                    <a:pt x="2209241" y="684199"/>
                  </a:lnTo>
                  <a:close/>
                </a:path>
                <a:path w="2452370" h="863600">
                  <a:moveTo>
                    <a:pt x="2451938" y="847026"/>
                  </a:moveTo>
                  <a:lnTo>
                    <a:pt x="2435796" y="830795"/>
                  </a:lnTo>
                  <a:lnTo>
                    <a:pt x="2419667" y="847026"/>
                  </a:lnTo>
                  <a:lnTo>
                    <a:pt x="2435796" y="863257"/>
                  </a:lnTo>
                  <a:lnTo>
                    <a:pt x="2451938" y="847026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377198" y="3392449"/>
              <a:ext cx="286385" cy="274320"/>
            </a:xfrm>
            <a:custGeom>
              <a:avLst/>
              <a:gdLst/>
              <a:ahLst/>
              <a:cxnLst/>
              <a:rect l="l" t="t" r="r" b="b"/>
              <a:pathLst>
                <a:path w="286384" h="274320">
                  <a:moveTo>
                    <a:pt x="285800" y="0"/>
                  </a:moveTo>
                  <a:lnTo>
                    <a:pt x="0" y="0"/>
                  </a:lnTo>
                  <a:lnTo>
                    <a:pt x="0" y="274314"/>
                  </a:lnTo>
                  <a:lnTo>
                    <a:pt x="285800" y="274314"/>
                  </a:lnTo>
                  <a:lnTo>
                    <a:pt x="2858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6406163" y="3404787"/>
            <a:ext cx="252095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latin typeface="Times New Roman"/>
                <a:cs typeface="Times New Roman"/>
              </a:rPr>
              <a:t>598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534079" y="1759595"/>
            <a:ext cx="257810" cy="213106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250" spc="-40" dirty="0">
                <a:latin typeface="Times New Roman"/>
                <a:cs typeface="Times New Roman"/>
              </a:rPr>
              <a:t>1</a:t>
            </a:r>
            <a:r>
              <a:rPr sz="1250" spc="-35" dirty="0">
                <a:latin typeface="Times New Roman"/>
                <a:cs typeface="Times New Roman"/>
              </a:rPr>
              <a:t>2</a:t>
            </a:r>
            <a:r>
              <a:rPr sz="1250" spc="5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50" spc="-35" dirty="0">
                <a:latin typeface="Times New Roman"/>
                <a:cs typeface="Times New Roman"/>
              </a:rPr>
              <a:t>1</a:t>
            </a:r>
            <a:r>
              <a:rPr sz="1250" spc="-30" dirty="0">
                <a:latin typeface="Times New Roman"/>
                <a:cs typeface="Times New Roman"/>
              </a:rPr>
              <a:t>0</a:t>
            </a:r>
            <a:r>
              <a:rPr sz="1250" spc="1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50" spc="-15" dirty="0">
                <a:latin typeface="Times New Roman"/>
                <a:cs typeface="Times New Roman"/>
              </a:rPr>
              <a:t>80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250" spc="-15" dirty="0">
                <a:latin typeface="Times New Roman"/>
                <a:cs typeface="Times New Roman"/>
              </a:rPr>
              <a:t>60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50" spc="-10" dirty="0">
                <a:latin typeface="Times New Roman"/>
                <a:cs typeface="Times New Roman"/>
              </a:rPr>
              <a:t>40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50" spc="-10" dirty="0">
                <a:latin typeface="Times New Roman"/>
                <a:cs typeface="Times New Roman"/>
              </a:rPr>
              <a:t>20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50" spc="1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566065" y="3918678"/>
            <a:ext cx="2798445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7650" algn="l"/>
                <a:tab pos="1465580" algn="l"/>
                <a:tab pos="1709420" algn="l"/>
                <a:tab pos="2179955" algn="l"/>
                <a:tab pos="2432050" algn="l"/>
                <a:tab pos="2675255" algn="l"/>
              </a:tabLst>
            </a:pPr>
            <a:r>
              <a:rPr sz="1250" spc="10" dirty="0">
                <a:latin typeface="Times New Roman"/>
                <a:cs typeface="Times New Roman"/>
              </a:rPr>
              <a:t>Я	Ф  </a:t>
            </a:r>
            <a:r>
              <a:rPr sz="1250" spc="-9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М</a:t>
            </a:r>
            <a:r>
              <a:rPr sz="1250" dirty="0">
                <a:latin typeface="Times New Roman"/>
                <a:cs typeface="Times New Roman"/>
              </a:rPr>
              <a:t>  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А</a:t>
            </a:r>
            <a:r>
              <a:rPr sz="1250" dirty="0">
                <a:latin typeface="Times New Roman"/>
                <a:cs typeface="Times New Roman"/>
              </a:rPr>
              <a:t>  </a:t>
            </a:r>
            <a:r>
              <a:rPr sz="1250" spc="-13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М</a:t>
            </a:r>
            <a:r>
              <a:rPr sz="1250" dirty="0">
                <a:latin typeface="Times New Roman"/>
                <a:cs typeface="Times New Roman"/>
              </a:rPr>
              <a:t>  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И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10" dirty="0">
                <a:latin typeface="Times New Roman"/>
                <a:cs typeface="Times New Roman"/>
              </a:rPr>
              <a:t>И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10" dirty="0">
                <a:latin typeface="Times New Roman"/>
                <a:cs typeface="Times New Roman"/>
              </a:rPr>
              <a:t>А</a:t>
            </a:r>
            <a:r>
              <a:rPr sz="1250" dirty="0">
                <a:latin typeface="Times New Roman"/>
                <a:cs typeface="Times New Roman"/>
              </a:rPr>
              <a:t>  </a:t>
            </a:r>
            <a:r>
              <a:rPr sz="1250" spc="-5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С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10" dirty="0">
                <a:latin typeface="Times New Roman"/>
                <a:cs typeface="Times New Roman"/>
              </a:rPr>
              <a:t>О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10" dirty="0">
                <a:latin typeface="Times New Roman"/>
                <a:cs typeface="Times New Roman"/>
              </a:rPr>
              <a:t>Н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10" dirty="0">
                <a:latin typeface="Times New Roman"/>
                <a:cs typeface="Times New Roman"/>
              </a:rPr>
              <a:t>Д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243021" y="1759595"/>
            <a:ext cx="182245" cy="213106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250" spc="-35" dirty="0">
                <a:latin typeface="Times New Roman"/>
                <a:cs typeface="Times New Roman"/>
              </a:rPr>
              <a:t>3</a:t>
            </a:r>
            <a:r>
              <a:rPr sz="1250" spc="5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50" spc="-30" dirty="0">
                <a:latin typeface="Times New Roman"/>
                <a:cs typeface="Times New Roman"/>
              </a:rPr>
              <a:t>2</a:t>
            </a:r>
            <a:r>
              <a:rPr sz="1250" spc="10" dirty="0">
                <a:latin typeface="Times New Roman"/>
                <a:cs typeface="Times New Roman"/>
              </a:rPr>
              <a:t>5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50" spc="-35" dirty="0">
                <a:latin typeface="Times New Roman"/>
                <a:cs typeface="Times New Roman"/>
              </a:rPr>
              <a:t>2</a:t>
            </a:r>
            <a:r>
              <a:rPr sz="1250" spc="5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250" spc="-35" dirty="0">
                <a:latin typeface="Times New Roman"/>
                <a:cs typeface="Times New Roman"/>
              </a:rPr>
              <a:t>1</a:t>
            </a:r>
            <a:r>
              <a:rPr sz="1250" spc="5" dirty="0">
                <a:latin typeface="Times New Roman"/>
                <a:cs typeface="Times New Roman"/>
              </a:rPr>
              <a:t>5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50" spc="-30" dirty="0">
                <a:latin typeface="Times New Roman"/>
                <a:cs typeface="Times New Roman"/>
              </a:rPr>
              <a:t>1</a:t>
            </a:r>
            <a:r>
              <a:rPr sz="1250" spc="1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860"/>
              </a:spcBef>
            </a:pPr>
            <a:r>
              <a:rPr sz="1250" spc="10" dirty="0">
                <a:latin typeface="Times New Roman"/>
                <a:cs typeface="Times New Roman"/>
              </a:rPr>
              <a:t>5</a:t>
            </a:r>
            <a:endParaRPr sz="12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860"/>
              </a:spcBef>
            </a:pPr>
            <a:r>
              <a:rPr sz="1250" spc="1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339041" y="1650160"/>
            <a:ext cx="32639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i="1" spc="-10" dirty="0">
                <a:latin typeface="Times New Roman"/>
                <a:cs typeface="Times New Roman"/>
              </a:rPr>
              <a:t>t,</a:t>
            </a:r>
            <a:r>
              <a:rPr sz="1250" i="1" spc="-45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°C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962168" y="1651499"/>
            <a:ext cx="83375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i="1" spc="20" dirty="0">
                <a:latin typeface="Times New Roman"/>
                <a:cs typeface="Times New Roman"/>
              </a:rPr>
              <a:t>Осадки,</a:t>
            </a:r>
            <a:r>
              <a:rPr sz="1250" i="1" spc="-40" dirty="0">
                <a:latin typeface="Times New Roman"/>
                <a:cs typeface="Times New Roman"/>
              </a:rPr>
              <a:t> </a:t>
            </a:r>
            <a:r>
              <a:rPr sz="1250" i="1" spc="10" dirty="0">
                <a:latin typeface="Times New Roman"/>
                <a:cs typeface="Times New Roman"/>
              </a:rPr>
              <a:t>мм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455612" y="1887526"/>
            <a:ext cx="3470275" cy="4582160"/>
            <a:chOff x="455612" y="1887526"/>
            <a:chExt cx="3470275" cy="4582160"/>
          </a:xfrm>
        </p:grpSpPr>
        <p:pic>
          <p:nvPicPr>
            <p:cNvPr id="121" name="object 1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612" y="1887526"/>
              <a:ext cx="3248025" cy="222239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45227" y="4886145"/>
              <a:ext cx="3027045" cy="1144270"/>
            </a:xfrm>
            <a:custGeom>
              <a:avLst/>
              <a:gdLst/>
              <a:ahLst/>
              <a:cxnLst/>
              <a:rect l="l" t="t" r="r" b="b"/>
              <a:pathLst>
                <a:path w="3027045" h="1144270">
                  <a:moveTo>
                    <a:pt x="556620" y="1143856"/>
                  </a:moveTo>
                  <a:lnTo>
                    <a:pt x="1234804" y="1143856"/>
                  </a:lnTo>
                </a:path>
                <a:path w="3027045" h="1144270">
                  <a:moveTo>
                    <a:pt x="1605139" y="1143856"/>
                  </a:moveTo>
                  <a:lnTo>
                    <a:pt x="2480669" y="1143856"/>
                  </a:lnTo>
                </a:path>
                <a:path w="3027045" h="1144270">
                  <a:moveTo>
                    <a:pt x="556620" y="766236"/>
                  </a:moveTo>
                  <a:lnTo>
                    <a:pt x="2753458" y="766236"/>
                  </a:lnTo>
                </a:path>
                <a:path w="3027045" h="1144270">
                  <a:moveTo>
                    <a:pt x="556620" y="377872"/>
                  </a:moveTo>
                  <a:lnTo>
                    <a:pt x="3026522" y="377872"/>
                  </a:lnTo>
                </a:path>
                <a:path w="3027045" h="1144270">
                  <a:moveTo>
                    <a:pt x="0" y="0"/>
                  </a:moveTo>
                  <a:lnTo>
                    <a:pt x="30265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72191" y="4500404"/>
              <a:ext cx="3300095" cy="0"/>
            </a:xfrm>
            <a:custGeom>
              <a:avLst/>
              <a:gdLst/>
              <a:ahLst/>
              <a:cxnLst/>
              <a:rect l="l" t="t" r="r" b="b"/>
              <a:pathLst>
                <a:path w="3300095">
                  <a:moveTo>
                    <a:pt x="0" y="0"/>
                  </a:moveTo>
                  <a:lnTo>
                    <a:pt x="32995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45227" y="4500404"/>
              <a:ext cx="1102995" cy="1918335"/>
            </a:xfrm>
            <a:custGeom>
              <a:avLst/>
              <a:gdLst/>
              <a:ahLst/>
              <a:cxnLst/>
              <a:rect l="l" t="t" r="r" b="b"/>
              <a:pathLst>
                <a:path w="1102995" h="1918335">
                  <a:moveTo>
                    <a:pt x="0" y="0"/>
                  </a:moveTo>
                  <a:lnTo>
                    <a:pt x="0" y="1918169"/>
                  </a:lnTo>
                </a:path>
                <a:path w="1102995" h="1918335">
                  <a:moveTo>
                    <a:pt x="272807" y="0"/>
                  </a:moveTo>
                  <a:lnTo>
                    <a:pt x="272807" y="1918169"/>
                  </a:lnTo>
                </a:path>
                <a:path w="1102995" h="1918335">
                  <a:moveTo>
                    <a:pt x="556620" y="0"/>
                  </a:moveTo>
                  <a:lnTo>
                    <a:pt x="556620" y="1918169"/>
                  </a:lnTo>
                </a:path>
                <a:path w="1102995" h="1918335">
                  <a:moveTo>
                    <a:pt x="829684" y="0"/>
                  </a:moveTo>
                  <a:lnTo>
                    <a:pt x="829684" y="1918169"/>
                  </a:lnTo>
                </a:path>
                <a:path w="1102995" h="1918335">
                  <a:moveTo>
                    <a:pt x="1102473" y="0"/>
                  </a:moveTo>
                  <a:lnTo>
                    <a:pt x="1102473" y="19181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223413" y="4500404"/>
              <a:ext cx="0" cy="1918335"/>
            </a:xfrm>
            <a:custGeom>
              <a:avLst/>
              <a:gdLst/>
              <a:ahLst/>
              <a:cxnLst/>
              <a:rect l="l" t="t" r="r" b="b"/>
              <a:pathLst>
                <a:path h="1918335">
                  <a:moveTo>
                    <a:pt x="0" y="1786864"/>
                  </a:moveTo>
                  <a:lnTo>
                    <a:pt x="0" y="1918169"/>
                  </a:lnTo>
                </a:path>
                <a:path h="1918335">
                  <a:moveTo>
                    <a:pt x="0" y="0"/>
                  </a:moveTo>
                  <a:lnTo>
                    <a:pt x="0" y="14788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496203" y="4500404"/>
              <a:ext cx="1376045" cy="1918335"/>
            </a:xfrm>
            <a:custGeom>
              <a:avLst/>
              <a:gdLst/>
              <a:ahLst/>
              <a:cxnLst/>
              <a:rect l="l" t="t" r="r" b="b"/>
              <a:pathLst>
                <a:path w="1376045" h="1918335">
                  <a:moveTo>
                    <a:pt x="0" y="0"/>
                  </a:moveTo>
                  <a:lnTo>
                    <a:pt x="0" y="1918169"/>
                  </a:lnTo>
                </a:path>
                <a:path w="1376045" h="1918335">
                  <a:moveTo>
                    <a:pt x="273063" y="0"/>
                  </a:moveTo>
                  <a:lnTo>
                    <a:pt x="273063" y="1918169"/>
                  </a:lnTo>
                </a:path>
                <a:path w="1376045" h="1918335">
                  <a:moveTo>
                    <a:pt x="553981" y="0"/>
                  </a:moveTo>
                  <a:lnTo>
                    <a:pt x="553981" y="1918169"/>
                  </a:lnTo>
                </a:path>
                <a:path w="1376045" h="1918335">
                  <a:moveTo>
                    <a:pt x="829693" y="0"/>
                  </a:moveTo>
                  <a:lnTo>
                    <a:pt x="829693" y="1918169"/>
                  </a:lnTo>
                </a:path>
                <a:path w="1376045" h="1918335">
                  <a:moveTo>
                    <a:pt x="1102483" y="0"/>
                  </a:moveTo>
                  <a:lnTo>
                    <a:pt x="1102483" y="1918169"/>
                  </a:lnTo>
                </a:path>
                <a:path w="1376045" h="1918335">
                  <a:moveTo>
                    <a:pt x="1375546" y="0"/>
                  </a:moveTo>
                  <a:lnTo>
                    <a:pt x="1375546" y="19181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2191" y="4500404"/>
              <a:ext cx="3300095" cy="1918335"/>
            </a:xfrm>
            <a:custGeom>
              <a:avLst/>
              <a:gdLst/>
              <a:ahLst/>
              <a:cxnLst/>
              <a:rect l="l" t="t" r="r" b="b"/>
              <a:pathLst>
                <a:path w="3300095" h="1918335">
                  <a:moveTo>
                    <a:pt x="0" y="0"/>
                  </a:moveTo>
                  <a:lnTo>
                    <a:pt x="3299558" y="0"/>
                  </a:lnTo>
                </a:path>
                <a:path w="3300095" h="1918335">
                  <a:moveTo>
                    <a:pt x="3299558" y="0"/>
                  </a:moveTo>
                  <a:lnTo>
                    <a:pt x="3299558" y="1918169"/>
                  </a:lnTo>
                </a:path>
              </a:pathLst>
            </a:custGeom>
            <a:ln w="8050">
              <a:solidFill>
                <a:srgbClr val="82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2191" y="6416571"/>
              <a:ext cx="3300095" cy="4445"/>
            </a:xfrm>
            <a:custGeom>
              <a:avLst/>
              <a:gdLst/>
              <a:ahLst/>
              <a:cxnLst/>
              <a:rect l="l" t="t" r="r" b="b"/>
              <a:pathLst>
                <a:path w="3300095" h="4445">
                  <a:moveTo>
                    <a:pt x="0" y="0"/>
                  </a:moveTo>
                  <a:lnTo>
                    <a:pt x="273036" y="0"/>
                  </a:lnTo>
                </a:path>
                <a:path w="3300095" h="4445">
                  <a:moveTo>
                    <a:pt x="1375510" y="0"/>
                  </a:moveTo>
                  <a:lnTo>
                    <a:pt x="2197075" y="0"/>
                  </a:lnTo>
                </a:path>
                <a:path w="3300095" h="4445">
                  <a:moveTo>
                    <a:pt x="0" y="4005"/>
                  </a:moveTo>
                  <a:lnTo>
                    <a:pt x="3299558" y="4005"/>
                  </a:lnTo>
                </a:path>
              </a:pathLst>
            </a:custGeom>
            <a:ln w="4005">
              <a:solidFill>
                <a:srgbClr val="82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72191" y="4500404"/>
              <a:ext cx="0" cy="1918335"/>
            </a:xfrm>
            <a:custGeom>
              <a:avLst/>
              <a:gdLst/>
              <a:ahLst/>
              <a:cxnLst/>
              <a:rect l="l" t="t" r="r" b="b"/>
              <a:pathLst>
                <a:path h="1918335">
                  <a:moveTo>
                    <a:pt x="0" y="1918169"/>
                  </a:moveTo>
                  <a:lnTo>
                    <a:pt x="0" y="0"/>
                  </a:lnTo>
                </a:path>
              </a:pathLst>
            </a:custGeom>
            <a:ln w="8089">
              <a:solidFill>
                <a:srgbClr val="82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72191" y="4741436"/>
              <a:ext cx="273050" cy="1677670"/>
            </a:xfrm>
            <a:custGeom>
              <a:avLst/>
              <a:gdLst/>
              <a:ahLst/>
              <a:cxnLst/>
              <a:rect l="l" t="t" r="r" b="b"/>
              <a:pathLst>
                <a:path w="273050" h="1677670">
                  <a:moveTo>
                    <a:pt x="0" y="0"/>
                  </a:moveTo>
                  <a:lnTo>
                    <a:pt x="273036" y="0"/>
                  </a:lnTo>
                  <a:lnTo>
                    <a:pt x="273036" y="1677138"/>
                  </a:lnTo>
                  <a:lnTo>
                    <a:pt x="0" y="1677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72191" y="4741436"/>
              <a:ext cx="273050" cy="1677670"/>
            </a:xfrm>
            <a:custGeom>
              <a:avLst/>
              <a:gdLst/>
              <a:ahLst/>
              <a:cxnLst/>
              <a:rect l="l" t="t" r="r" b="b"/>
              <a:pathLst>
                <a:path w="273050" h="1677670">
                  <a:moveTo>
                    <a:pt x="0" y="0"/>
                  </a:moveTo>
                  <a:lnTo>
                    <a:pt x="273036" y="0"/>
                  </a:lnTo>
                  <a:lnTo>
                    <a:pt x="273036" y="1677138"/>
                  </a:lnTo>
                  <a:lnTo>
                    <a:pt x="0" y="1677138"/>
                  </a:lnTo>
                  <a:lnTo>
                    <a:pt x="0" y="0"/>
                  </a:lnTo>
                  <a:close/>
                </a:path>
              </a:pathLst>
            </a:custGeom>
            <a:ln w="80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5227" y="5143367"/>
              <a:ext cx="273050" cy="1275715"/>
            </a:xfrm>
            <a:custGeom>
              <a:avLst/>
              <a:gdLst/>
              <a:ahLst/>
              <a:cxnLst/>
              <a:rect l="l" t="t" r="r" b="b"/>
              <a:pathLst>
                <a:path w="273050" h="1275714">
                  <a:moveTo>
                    <a:pt x="0" y="0"/>
                  </a:moveTo>
                  <a:lnTo>
                    <a:pt x="272807" y="0"/>
                  </a:lnTo>
                  <a:lnTo>
                    <a:pt x="272807" y="1275207"/>
                  </a:lnTo>
                  <a:lnTo>
                    <a:pt x="0" y="1275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5227" y="5143367"/>
              <a:ext cx="273050" cy="1275715"/>
            </a:xfrm>
            <a:custGeom>
              <a:avLst/>
              <a:gdLst/>
              <a:ahLst/>
              <a:cxnLst/>
              <a:rect l="l" t="t" r="r" b="b"/>
              <a:pathLst>
                <a:path w="273050" h="1275714">
                  <a:moveTo>
                    <a:pt x="0" y="0"/>
                  </a:moveTo>
                  <a:lnTo>
                    <a:pt x="272807" y="0"/>
                  </a:lnTo>
                  <a:lnTo>
                    <a:pt x="272807" y="1275207"/>
                  </a:lnTo>
                  <a:lnTo>
                    <a:pt x="0" y="1275207"/>
                  </a:lnTo>
                  <a:lnTo>
                    <a:pt x="0" y="0"/>
                  </a:lnTo>
                  <a:close/>
                </a:path>
              </a:pathLst>
            </a:custGeom>
            <a:ln w="8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118035" y="5100406"/>
              <a:ext cx="283845" cy="1318260"/>
            </a:xfrm>
            <a:custGeom>
              <a:avLst/>
              <a:gdLst/>
              <a:ahLst/>
              <a:cxnLst/>
              <a:rect l="l" t="t" r="r" b="b"/>
              <a:pathLst>
                <a:path w="283844" h="1318260">
                  <a:moveTo>
                    <a:pt x="0" y="0"/>
                  </a:moveTo>
                  <a:lnTo>
                    <a:pt x="283812" y="0"/>
                  </a:lnTo>
                  <a:lnTo>
                    <a:pt x="283812" y="1318168"/>
                  </a:lnTo>
                  <a:lnTo>
                    <a:pt x="0" y="1318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118035" y="5100406"/>
              <a:ext cx="283845" cy="1318260"/>
            </a:xfrm>
            <a:custGeom>
              <a:avLst/>
              <a:gdLst/>
              <a:ahLst/>
              <a:cxnLst/>
              <a:rect l="l" t="t" r="r" b="b"/>
              <a:pathLst>
                <a:path w="283844" h="1318260">
                  <a:moveTo>
                    <a:pt x="0" y="0"/>
                  </a:moveTo>
                  <a:lnTo>
                    <a:pt x="283812" y="0"/>
                  </a:lnTo>
                  <a:lnTo>
                    <a:pt x="283812" y="1318168"/>
                  </a:lnTo>
                  <a:lnTo>
                    <a:pt x="0" y="1318168"/>
                  </a:lnTo>
                  <a:lnTo>
                    <a:pt x="0" y="0"/>
                  </a:lnTo>
                  <a:close/>
                </a:path>
              </a:pathLst>
            </a:custGeom>
            <a:ln w="8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401848" y="6080967"/>
              <a:ext cx="273685" cy="337820"/>
            </a:xfrm>
            <a:custGeom>
              <a:avLst/>
              <a:gdLst/>
              <a:ahLst/>
              <a:cxnLst/>
              <a:rect l="l" t="t" r="r" b="b"/>
              <a:pathLst>
                <a:path w="273685" h="337820">
                  <a:moveTo>
                    <a:pt x="0" y="0"/>
                  </a:moveTo>
                  <a:lnTo>
                    <a:pt x="273063" y="0"/>
                  </a:lnTo>
                  <a:lnTo>
                    <a:pt x="273063" y="337607"/>
                  </a:lnTo>
                  <a:lnTo>
                    <a:pt x="0" y="337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401848" y="6080967"/>
              <a:ext cx="273685" cy="337820"/>
            </a:xfrm>
            <a:custGeom>
              <a:avLst/>
              <a:gdLst/>
              <a:ahLst/>
              <a:cxnLst/>
              <a:rect l="l" t="t" r="r" b="b"/>
              <a:pathLst>
                <a:path w="273685" h="337820">
                  <a:moveTo>
                    <a:pt x="0" y="0"/>
                  </a:moveTo>
                  <a:lnTo>
                    <a:pt x="273063" y="0"/>
                  </a:lnTo>
                  <a:lnTo>
                    <a:pt x="273063" y="337607"/>
                  </a:lnTo>
                  <a:lnTo>
                    <a:pt x="0" y="337607"/>
                  </a:lnTo>
                  <a:lnTo>
                    <a:pt x="0" y="0"/>
                  </a:lnTo>
                  <a:close/>
                </a:path>
              </a:pathLst>
            </a:custGeom>
            <a:ln w="8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674912" y="6305963"/>
              <a:ext cx="273050" cy="113030"/>
            </a:xfrm>
            <a:custGeom>
              <a:avLst/>
              <a:gdLst/>
              <a:ahLst/>
              <a:cxnLst/>
              <a:rect l="l" t="t" r="r" b="b"/>
              <a:pathLst>
                <a:path w="273050" h="113029">
                  <a:moveTo>
                    <a:pt x="0" y="0"/>
                  </a:moveTo>
                  <a:lnTo>
                    <a:pt x="272789" y="0"/>
                  </a:lnTo>
                  <a:lnTo>
                    <a:pt x="272789" y="112611"/>
                  </a:lnTo>
                  <a:lnTo>
                    <a:pt x="0" y="112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74912" y="6305963"/>
              <a:ext cx="273050" cy="113030"/>
            </a:xfrm>
            <a:custGeom>
              <a:avLst/>
              <a:gdLst/>
              <a:ahLst/>
              <a:cxnLst/>
              <a:rect l="l" t="t" r="r" b="b"/>
              <a:pathLst>
                <a:path w="273050" h="113029">
                  <a:moveTo>
                    <a:pt x="0" y="0"/>
                  </a:moveTo>
                  <a:lnTo>
                    <a:pt x="272789" y="0"/>
                  </a:lnTo>
                  <a:lnTo>
                    <a:pt x="272789" y="112611"/>
                  </a:lnTo>
                  <a:lnTo>
                    <a:pt x="0" y="112611"/>
                  </a:lnTo>
                  <a:lnTo>
                    <a:pt x="0" y="0"/>
                  </a:lnTo>
                  <a:close/>
                </a:path>
              </a:pathLst>
            </a:custGeom>
            <a:ln w="80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947701" y="6407892"/>
              <a:ext cx="276225" cy="10795"/>
            </a:xfrm>
            <a:custGeom>
              <a:avLst/>
              <a:gdLst/>
              <a:ahLst/>
              <a:cxnLst/>
              <a:rect l="l" t="t" r="r" b="b"/>
              <a:pathLst>
                <a:path w="276225" h="10795">
                  <a:moveTo>
                    <a:pt x="0" y="0"/>
                  </a:moveTo>
                  <a:lnTo>
                    <a:pt x="275712" y="0"/>
                  </a:lnTo>
                  <a:lnTo>
                    <a:pt x="275712" y="10681"/>
                  </a:lnTo>
                  <a:lnTo>
                    <a:pt x="0" y="10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947701" y="6407892"/>
              <a:ext cx="276225" cy="10795"/>
            </a:xfrm>
            <a:custGeom>
              <a:avLst/>
              <a:gdLst/>
              <a:ahLst/>
              <a:cxnLst/>
              <a:rect l="l" t="t" r="r" b="b"/>
              <a:pathLst>
                <a:path w="276225" h="10795">
                  <a:moveTo>
                    <a:pt x="0" y="0"/>
                  </a:moveTo>
                  <a:lnTo>
                    <a:pt x="275712" y="0"/>
                  </a:lnTo>
                  <a:lnTo>
                    <a:pt x="275712" y="10681"/>
                  </a:lnTo>
                  <a:lnTo>
                    <a:pt x="0" y="10681"/>
                  </a:lnTo>
                  <a:lnTo>
                    <a:pt x="0" y="0"/>
                  </a:lnTo>
                  <a:close/>
                </a:path>
              </a:pathLst>
            </a:custGeom>
            <a:ln w="80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496203" y="6383635"/>
              <a:ext cx="273685" cy="35560"/>
            </a:xfrm>
            <a:custGeom>
              <a:avLst/>
              <a:gdLst/>
              <a:ahLst/>
              <a:cxnLst/>
              <a:rect l="l" t="t" r="r" b="b"/>
              <a:pathLst>
                <a:path w="273685" h="35560">
                  <a:moveTo>
                    <a:pt x="0" y="0"/>
                  </a:moveTo>
                  <a:lnTo>
                    <a:pt x="273063" y="0"/>
                  </a:lnTo>
                  <a:lnTo>
                    <a:pt x="273063" y="34938"/>
                  </a:lnTo>
                  <a:lnTo>
                    <a:pt x="0" y="34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496203" y="6383635"/>
              <a:ext cx="273685" cy="35560"/>
            </a:xfrm>
            <a:custGeom>
              <a:avLst/>
              <a:gdLst/>
              <a:ahLst/>
              <a:cxnLst/>
              <a:rect l="l" t="t" r="r" b="b"/>
              <a:pathLst>
                <a:path w="273685" h="35560">
                  <a:moveTo>
                    <a:pt x="0" y="0"/>
                  </a:moveTo>
                  <a:lnTo>
                    <a:pt x="273063" y="0"/>
                  </a:lnTo>
                  <a:lnTo>
                    <a:pt x="273063" y="34938"/>
                  </a:lnTo>
                  <a:lnTo>
                    <a:pt x="0" y="34938"/>
                  </a:lnTo>
                  <a:lnTo>
                    <a:pt x="0" y="0"/>
                  </a:lnTo>
                  <a:close/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769267" y="6332671"/>
              <a:ext cx="281305" cy="86360"/>
            </a:xfrm>
            <a:custGeom>
              <a:avLst/>
              <a:gdLst/>
              <a:ahLst/>
              <a:cxnLst/>
              <a:rect l="l" t="t" r="r" b="b"/>
              <a:pathLst>
                <a:path w="281305" h="86360">
                  <a:moveTo>
                    <a:pt x="0" y="0"/>
                  </a:moveTo>
                  <a:lnTo>
                    <a:pt x="280917" y="0"/>
                  </a:lnTo>
                  <a:lnTo>
                    <a:pt x="280917" y="85903"/>
                  </a:lnTo>
                  <a:lnTo>
                    <a:pt x="0" y="85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769267" y="6332671"/>
              <a:ext cx="281305" cy="86360"/>
            </a:xfrm>
            <a:custGeom>
              <a:avLst/>
              <a:gdLst/>
              <a:ahLst/>
              <a:cxnLst/>
              <a:rect l="l" t="t" r="r" b="b"/>
              <a:pathLst>
                <a:path w="281305" h="86360">
                  <a:moveTo>
                    <a:pt x="0" y="0"/>
                  </a:moveTo>
                  <a:lnTo>
                    <a:pt x="280917" y="0"/>
                  </a:lnTo>
                  <a:lnTo>
                    <a:pt x="280917" y="85903"/>
                  </a:lnTo>
                  <a:lnTo>
                    <a:pt x="0" y="85903"/>
                  </a:lnTo>
                  <a:lnTo>
                    <a:pt x="0" y="0"/>
                  </a:lnTo>
                  <a:close/>
                </a:path>
              </a:pathLst>
            </a:custGeom>
            <a:ln w="80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050184" y="6115688"/>
              <a:ext cx="276225" cy="302895"/>
            </a:xfrm>
            <a:custGeom>
              <a:avLst/>
              <a:gdLst/>
              <a:ahLst/>
              <a:cxnLst/>
              <a:rect l="l" t="t" r="r" b="b"/>
              <a:pathLst>
                <a:path w="276225" h="302895">
                  <a:moveTo>
                    <a:pt x="0" y="0"/>
                  </a:moveTo>
                  <a:lnTo>
                    <a:pt x="275712" y="0"/>
                  </a:lnTo>
                  <a:lnTo>
                    <a:pt x="275712" y="302886"/>
                  </a:lnTo>
                  <a:lnTo>
                    <a:pt x="0" y="302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050184" y="6115688"/>
              <a:ext cx="276225" cy="302895"/>
            </a:xfrm>
            <a:custGeom>
              <a:avLst/>
              <a:gdLst/>
              <a:ahLst/>
              <a:cxnLst/>
              <a:rect l="l" t="t" r="r" b="b"/>
              <a:pathLst>
                <a:path w="276225" h="302895">
                  <a:moveTo>
                    <a:pt x="0" y="0"/>
                  </a:moveTo>
                  <a:lnTo>
                    <a:pt x="275712" y="0"/>
                  </a:lnTo>
                  <a:lnTo>
                    <a:pt x="275712" y="302886"/>
                  </a:lnTo>
                  <a:lnTo>
                    <a:pt x="0" y="302886"/>
                  </a:lnTo>
                  <a:lnTo>
                    <a:pt x="0" y="0"/>
                  </a:lnTo>
                  <a:close/>
                </a:path>
              </a:pathLst>
            </a:custGeom>
            <a:ln w="8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325896" y="5917617"/>
              <a:ext cx="273050" cy="501015"/>
            </a:xfrm>
            <a:custGeom>
              <a:avLst/>
              <a:gdLst/>
              <a:ahLst/>
              <a:cxnLst/>
              <a:rect l="l" t="t" r="r" b="b"/>
              <a:pathLst>
                <a:path w="273050" h="501014">
                  <a:moveTo>
                    <a:pt x="0" y="0"/>
                  </a:moveTo>
                  <a:lnTo>
                    <a:pt x="272789" y="0"/>
                  </a:lnTo>
                  <a:lnTo>
                    <a:pt x="272789" y="500957"/>
                  </a:lnTo>
                  <a:lnTo>
                    <a:pt x="0" y="500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325896" y="5917617"/>
              <a:ext cx="273050" cy="501015"/>
            </a:xfrm>
            <a:custGeom>
              <a:avLst/>
              <a:gdLst/>
              <a:ahLst/>
              <a:cxnLst/>
              <a:rect l="l" t="t" r="r" b="b"/>
              <a:pathLst>
                <a:path w="273050" h="501014">
                  <a:moveTo>
                    <a:pt x="0" y="0"/>
                  </a:moveTo>
                  <a:lnTo>
                    <a:pt x="272789" y="0"/>
                  </a:lnTo>
                  <a:lnTo>
                    <a:pt x="272789" y="500957"/>
                  </a:lnTo>
                  <a:lnTo>
                    <a:pt x="0" y="500957"/>
                  </a:lnTo>
                  <a:lnTo>
                    <a:pt x="0" y="0"/>
                  </a:lnTo>
                  <a:close/>
                </a:path>
              </a:pathLst>
            </a:custGeom>
            <a:ln w="80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598686" y="5601372"/>
              <a:ext cx="273685" cy="817244"/>
            </a:xfrm>
            <a:custGeom>
              <a:avLst/>
              <a:gdLst/>
              <a:ahLst/>
              <a:cxnLst/>
              <a:rect l="l" t="t" r="r" b="b"/>
              <a:pathLst>
                <a:path w="273685" h="817245">
                  <a:moveTo>
                    <a:pt x="0" y="0"/>
                  </a:moveTo>
                  <a:lnTo>
                    <a:pt x="273063" y="0"/>
                  </a:lnTo>
                  <a:lnTo>
                    <a:pt x="273063" y="817201"/>
                  </a:lnTo>
                  <a:lnTo>
                    <a:pt x="0" y="817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598686" y="5601372"/>
              <a:ext cx="273685" cy="817244"/>
            </a:xfrm>
            <a:custGeom>
              <a:avLst/>
              <a:gdLst/>
              <a:ahLst/>
              <a:cxnLst/>
              <a:rect l="l" t="t" r="r" b="b"/>
              <a:pathLst>
                <a:path w="273685" h="817245">
                  <a:moveTo>
                    <a:pt x="0" y="0"/>
                  </a:moveTo>
                  <a:lnTo>
                    <a:pt x="273063" y="0"/>
                  </a:lnTo>
                  <a:lnTo>
                    <a:pt x="273063" y="817201"/>
                  </a:lnTo>
                  <a:lnTo>
                    <a:pt x="0" y="817201"/>
                  </a:lnTo>
                  <a:lnTo>
                    <a:pt x="0" y="0"/>
                  </a:lnTo>
                  <a:close/>
                </a:path>
              </a:pathLst>
            </a:custGeom>
            <a:ln w="80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18263" y="4500404"/>
              <a:ext cx="3407410" cy="1969135"/>
            </a:xfrm>
            <a:custGeom>
              <a:avLst/>
              <a:gdLst/>
              <a:ahLst/>
              <a:cxnLst/>
              <a:rect l="l" t="t" r="r" b="b"/>
              <a:pathLst>
                <a:path w="3407410" h="1969135">
                  <a:moveTo>
                    <a:pt x="53927" y="0"/>
                  </a:moveTo>
                  <a:lnTo>
                    <a:pt x="53927" y="1918169"/>
                  </a:lnTo>
                </a:path>
                <a:path w="3407410" h="1969135">
                  <a:moveTo>
                    <a:pt x="0" y="1918169"/>
                  </a:moveTo>
                  <a:lnTo>
                    <a:pt x="108083" y="1918169"/>
                  </a:lnTo>
                </a:path>
                <a:path w="3407410" h="1969135">
                  <a:moveTo>
                    <a:pt x="0" y="1529597"/>
                  </a:moveTo>
                  <a:lnTo>
                    <a:pt x="108083" y="1529597"/>
                  </a:lnTo>
                </a:path>
                <a:path w="3407410" h="1969135">
                  <a:moveTo>
                    <a:pt x="0" y="1151978"/>
                  </a:moveTo>
                  <a:lnTo>
                    <a:pt x="108083" y="1151978"/>
                  </a:lnTo>
                </a:path>
                <a:path w="3407410" h="1969135">
                  <a:moveTo>
                    <a:pt x="0" y="763614"/>
                  </a:moveTo>
                  <a:lnTo>
                    <a:pt x="108083" y="763614"/>
                  </a:lnTo>
                </a:path>
                <a:path w="3407410" h="1969135">
                  <a:moveTo>
                    <a:pt x="0" y="385741"/>
                  </a:moveTo>
                  <a:lnTo>
                    <a:pt x="108083" y="385741"/>
                  </a:lnTo>
                </a:path>
                <a:path w="3407410" h="1969135">
                  <a:moveTo>
                    <a:pt x="0" y="0"/>
                  </a:moveTo>
                  <a:lnTo>
                    <a:pt x="108083" y="0"/>
                  </a:lnTo>
                </a:path>
                <a:path w="3407410" h="1969135">
                  <a:moveTo>
                    <a:pt x="53927" y="1918169"/>
                  </a:moveTo>
                  <a:lnTo>
                    <a:pt x="3353486" y="1918169"/>
                  </a:lnTo>
                </a:path>
                <a:path w="3407410" h="1969135">
                  <a:moveTo>
                    <a:pt x="53927" y="1968908"/>
                  </a:moveTo>
                  <a:lnTo>
                    <a:pt x="53927" y="1864536"/>
                  </a:lnTo>
                </a:path>
                <a:path w="3407410" h="1969135">
                  <a:moveTo>
                    <a:pt x="326964" y="1968908"/>
                  </a:moveTo>
                  <a:lnTo>
                    <a:pt x="326964" y="1864536"/>
                  </a:lnTo>
                </a:path>
                <a:path w="3407410" h="1969135">
                  <a:moveTo>
                    <a:pt x="599772" y="1968908"/>
                  </a:moveTo>
                  <a:lnTo>
                    <a:pt x="599772" y="1864536"/>
                  </a:lnTo>
                </a:path>
                <a:path w="3407410" h="1969135">
                  <a:moveTo>
                    <a:pt x="883584" y="1968908"/>
                  </a:moveTo>
                  <a:lnTo>
                    <a:pt x="883584" y="1864536"/>
                  </a:lnTo>
                </a:path>
                <a:path w="3407410" h="1969135">
                  <a:moveTo>
                    <a:pt x="1156648" y="1968908"/>
                  </a:moveTo>
                  <a:lnTo>
                    <a:pt x="1156648" y="1864536"/>
                  </a:lnTo>
                </a:path>
                <a:path w="3407410" h="1969135">
                  <a:moveTo>
                    <a:pt x="1429438" y="1968908"/>
                  </a:moveTo>
                  <a:lnTo>
                    <a:pt x="1429438" y="1864536"/>
                  </a:lnTo>
                </a:path>
                <a:path w="3407410" h="1969135">
                  <a:moveTo>
                    <a:pt x="1705150" y="1968908"/>
                  </a:moveTo>
                  <a:lnTo>
                    <a:pt x="1705150" y="1864536"/>
                  </a:lnTo>
                </a:path>
                <a:path w="3407410" h="1969135">
                  <a:moveTo>
                    <a:pt x="1977939" y="1968908"/>
                  </a:moveTo>
                  <a:lnTo>
                    <a:pt x="1977939" y="1864536"/>
                  </a:lnTo>
                </a:path>
                <a:path w="3407410" h="1969135">
                  <a:moveTo>
                    <a:pt x="2251003" y="1968908"/>
                  </a:moveTo>
                  <a:lnTo>
                    <a:pt x="2251003" y="1864536"/>
                  </a:lnTo>
                </a:path>
                <a:path w="3407410" h="1969135">
                  <a:moveTo>
                    <a:pt x="2531921" y="1968908"/>
                  </a:moveTo>
                  <a:lnTo>
                    <a:pt x="2531921" y="1864536"/>
                  </a:lnTo>
                </a:path>
                <a:path w="3407410" h="1969135">
                  <a:moveTo>
                    <a:pt x="2807633" y="1968908"/>
                  </a:moveTo>
                  <a:lnTo>
                    <a:pt x="2807633" y="1864536"/>
                  </a:lnTo>
                </a:path>
                <a:path w="3407410" h="1969135">
                  <a:moveTo>
                    <a:pt x="3080422" y="1968908"/>
                  </a:moveTo>
                  <a:lnTo>
                    <a:pt x="3080422" y="1864536"/>
                  </a:lnTo>
                </a:path>
                <a:path w="3407410" h="1969135">
                  <a:moveTo>
                    <a:pt x="3353486" y="1968908"/>
                  </a:moveTo>
                  <a:lnTo>
                    <a:pt x="3353486" y="1864536"/>
                  </a:lnTo>
                </a:path>
                <a:path w="3407410" h="1969135">
                  <a:moveTo>
                    <a:pt x="3353486" y="0"/>
                  </a:moveTo>
                  <a:lnTo>
                    <a:pt x="3353486" y="1918169"/>
                  </a:lnTo>
                </a:path>
                <a:path w="3407410" h="1969135">
                  <a:moveTo>
                    <a:pt x="3299330" y="1918169"/>
                  </a:moveTo>
                  <a:lnTo>
                    <a:pt x="3407368" y="1918169"/>
                  </a:lnTo>
                </a:path>
                <a:path w="3407410" h="1969135">
                  <a:moveTo>
                    <a:pt x="3299330" y="1529597"/>
                  </a:moveTo>
                  <a:lnTo>
                    <a:pt x="3407368" y="1529597"/>
                  </a:lnTo>
                </a:path>
                <a:path w="3407410" h="1969135">
                  <a:moveTo>
                    <a:pt x="3299330" y="1151978"/>
                  </a:moveTo>
                  <a:lnTo>
                    <a:pt x="3407368" y="1151978"/>
                  </a:lnTo>
                </a:path>
                <a:path w="3407410" h="1969135">
                  <a:moveTo>
                    <a:pt x="3299330" y="763614"/>
                  </a:moveTo>
                  <a:lnTo>
                    <a:pt x="3407368" y="763614"/>
                  </a:lnTo>
                </a:path>
                <a:path w="3407410" h="1969135">
                  <a:moveTo>
                    <a:pt x="3299330" y="385741"/>
                  </a:moveTo>
                  <a:lnTo>
                    <a:pt x="3407368" y="385741"/>
                  </a:lnTo>
                </a:path>
                <a:path w="3407410" h="1969135">
                  <a:moveTo>
                    <a:pt x="3299330" y="0"/>
                  </a:moveTo>
                  <a:lnTo>
                    <a:pt x="34073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2869" y="5333388"/>
              <a:ext cx="548640" cy="8255"/>
            </a:xfrm>
            <a:custGeom>
              <a:avLst/>
              <a:gdLst/>
              <a:ahLst/>
              <a:cxnLst/>
              <a:rect l="l" t="t" r="r" b="b"/>
              <a:pathLst>
                <a:path w="548640" h="8254">
                  <a:moveTo>
                    <a:pt x="0" y="0"/>
                  </a:moveTo>
                  <a:lnTo>
                    <a:pt x="275502" y="8230"/>
                  </a:lnTo>
                </a:path>
                <a:path w="548640" h="8254">
                  <a:moveTo>
                    <a:pt x="275502" y="8230"/>
                  </a:moveTo>
                  <a:lnTo>
                    <a:pt x="548520" y="8230"/>
                  </a:lnTo>
                </a:path>
              </a:pathLst>
            </a:custGeom>
            <a:ln w="18784">
              <a:solidFill>
                <a:srgbClr val="343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261389" y="5325429"/>
              <a:ext cx="273050" cy="16510"/>
            </a:xfrm>
            <a:custGeom>
              <a:avLst/>
              <a:gdLst/>
              <a:ahLst/>
              <a:cxnLst/>
              <a:rect l="l" t="t" r="r" b="b"/>
              <a:pathLst>
                <a:path w="273050" h="16510">
                  <a:moveTo>
                    <a:pt x="-9347" y="8094"/>
                  </a:moveTo>
                  <a:lnTo>
                    <a:pt x="282136" y="8094"/>
                  </a:lnTo>
                </a:path>
              </a:pathLst>
            </a:custGeom>
            <a:ln w="34883">
              <a:solidFill>
                <a:srgbClr val="343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534179" y="5325429"/>
              <a:ext cx="546100" cy="120650"/>
            </a:xfrm>
            <a:custGeom>
              <a:avLst/>
              <a:gdLst/>
              <a:ahLst/>
              <a:cxnLst/>
              <a:rect l="l" t="t" r="r" b="b"/>
              <a:pathLst>
                <a:path w="546100" h="120650">
                  <a:moveTo>
                    <a:pt x="0" y="0"/>
                  </a:moveTo>
                  <a:lnTo>
                    <a:pt x="273063" y="50919"/>
                  </a:lnTo>
                </a:path>
                <a:path w="546100" h="120650">
                  <a:moveTo>
                    <a:pt x="273063" y="50919"/>
                  </a:moveTo>
                  <a:lnTo>
                    <a:pt x="545853" y="120651"/>
                  </a:lnTo>
                </a:path>
              </a:pathLst>
            </a:custGeom>
            <a:ln w="18784">
              <a:solidFill>
                <a:srgbClr val="343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080032" y="5446081"/>
              <a:ext cx="283845" cy="16510"/>
            </a:xfrm>
            <a:custGeom>
              <a:avLst/>
              <a:gdLst/>
              <a:ahLst/>
              <a:cxnLst/>
              <a:rect l="l" t="t" r="r" b="b"/>
              <a:pathLst>
                <a:path w="283844" h="16510">
                  <a:moveTo>
                    <a:pt x="-9347" y="8004"/>
                  </a:moveTo>
                  <a:lnTo>
                    <a:pt x="293187" y="8004"/>
                  </a:lnTo>
                </a:path>
              </a:pathLst>
            </a:custGeom>
            <a:ln w="34702">
              <a:solidFill>
                <a:srgbClr val="343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363872" y="5290699"/>
              <a:ext cx="1367790" cy="171450"/>
            </a:xfrm>
            <a:custGeom>
              <a:avLst/>
              <a:gdLst/>
              <a:ahLst/>
              <a:cxnLst/>
              <a:rect l="l" t="t" r="r" b="b"/>
              <a:pathLst>
                <a:path w="1367789" h="171450">
                  <a:moveTo>
                    <a:pt x="0" y="171390"/>
                  </a:moveTo>
                  <a:lnTo>
                    <a:pt x="272789" y="128610"/>
                  </a:lnTo>
                </a:path>
                <a:path w="1367789" h="171450">
                  <a:moveTo>
                    <a:pt x="272789" y="128610"/>
                  </a:moveTo>
                  <a:lnTo>
                    <a:pt x="545853" y="61682"/>
                  </a:lnTo>
                </a:path>
                <a:path w="1367789" h="171450">
                  <a:moveTo>
                    <a:pt x="545853" y="61682"/>
                  </a:moveTo>
                  <a:lnTo>
                    <a:pt x="818643" y="8049"/>
                  </a:lnTo>
                </a:path>
                <a:path w="1367789" h="171450">
                  <a:moveTo>
                    <a:pt x="818643" y="8049"/>
                  </a:moveTo>
                  <a:lnTo>
                    <a:pt x="1094355" y="0"/>
                  </a:lnTo>
                </a:path>
                <a:path w="1367789" h="171450">
                  <a:moveTo>
                    <a:pt x="1094355" y="0"/>
                  </a:moveTo>
                  <a:lnTo>
                    <a:pt x="1367236" y="8049"/>
                  </a:lnTo>
                </a:path>
              </a:pathLst>
            </a:custGeom>
            <a:ln w="18784">
              <a:solidFill>
                <a:srgbClr val="343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6686" y="5317380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16182" y="0"/>
                  </a:moveTo>
                  <a:lnTo>
                    <a:pt x="0" y="16008"/>
                  </a:lnTo>
                  <a:lnTo>
                    <a:pt x="16182" y="35001"/>
                  </a:lnTo>
                  <a:lnTo>
                    <a:pt x="35059" y="16008"/>
                  </a:lnTo>
                  <a:lnTo>
                    <a:pt x="16182" y="0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69492" y="5274690"/>
              <a:ext cx="2778125" cy="206375"/>
            </a:xfrm>
            <a:custGeom>
              <a:avLst/>
              <a:gdLst/>
              <a:ahLst/>
              <a:cxnLst/>
              <a:rect l="l" t="t" r="r" b="b"/>
              <a:pathLst>
                <a:path w="2778125" h="206375">
                  <a:moveTo>
                    <a:pt x="35052" y="66929"/>
                  </a:moveTo>
                  <a:lnTo>
                    <a:pt x="18872" y="50749"/>
                  </a:lnTo>
                  <a:lnTo>
                    <a:pt x="0" y="66929"/>
                  </a:lnTo>
                  <a:lnTo>
                    <a:pt x="18872" y="85661"/>
                  </a:lnTo>
                  <a:lnTo>
                    <a:pt x="35052" y="66929"/>
                  </a:lnTo>
                  <a:close/>
                </a:path>
                <a:path w="2778125" h="206375">
                  <a:moveTo>
                    <a:pt x="308051" y="66929"/>
                  </a:moveTo>
                  <a:lnTo>
                    <a:pt x="291896" y="50749"/>
                  </a:lnTo>
                  <a:lnTo>
                    <a:pt x="272986" y="66929"/>
                  </a:lnTo>
                  <a:lnTo>
                    <a:pt x="291896" y="85661"/>
                  </a:lnTo>
                  <a:lnTo>
                    <a:pt x="308051" y="66929"/>
                  </a:lnTo>
                  <a:close/>
                </a:path>
                <a:path w="2778125" h="206375">
                  <a:moveTo>
                    <a:pt x="580936" y="50749"/>
                  </a:moveTo>
                  <a:lnTo>
                    <a:pt x="564680" y="32029"/>
                  </a:lnTo>
                  <a:lnTo>
                    <a:pt x="545871" y="50749"/>
                  </a:lnTo>
                  <a:lnTo>
                    <a:pt x="564680" y="66929"/>
                  </a:lnTo>
                  <a:lnTo>
                    <a:pt x="580936" y="50749"/>
                  </a:lnTo>
                  <a:close/>
                </a:path>
                <a:path w="2778125" h="206375">
                  <a:moveTo>
                    <a:pt x="856653" y="101663"/>
                  </a:moveTo>
                  <a:lnTo>
                    <a:pt x="837742" y="85661"/>
                  </a:lnTo>
                  <a:lnTo>
                    <a:pt x="821575" y="101663"/>
                  </a:lnTo>
                  <a:lnTo>
                    <a:pt x="837742" y="120383"/>
                  </a:lnTo>
                  <a:lnTo>
                    <a:pt x="856653" y="101663"/>
                  </a:lnTo>
                  <a:close/>
                </a:path>
                <a:path w="2778125" h="206375">
                  <a:moveTo>
                    <a:pt x="1129436" y="171399"/>
                  </a:moveTo>
                  <a:lnTo>
                    <a:pt x="1110538" y="152679"/>
                  </a:lnTo>
                  <a:lnTo>
                    <a:pt x="1094371" y="171399"/>
                  </a:lnTo>
                  <a:lnTo>
                    <a:pt x="1110538" y="187401"/>
                  </a:lnTo>
                  <a:lnTo>
                    <a:pt x="1129436" y="171399"/>
                  </a:lnTo>
                  <a:close/>
                </a:path>
                <a:path w="2778125" h="206375">
                  <a:moveTo>
                    <a:pt x="1410538" y="187401"/>
                  </a:moveTo>
                  <a:lnTo>
                    <a:pt x="1394371" y="171399"/>
                  </a:lnTo>
                  <a:lnTo>
                    <a:pt x="1375473" y="187401"/>
                  </a:lnTo>
                  <a:lnTo>
                    <a:pt x="1394371" y="206311"/>
                  </a:lnTo>
                  <a:lnTo>
                    <a:pt x="1410538" y="187401"/>
                  </a:lnTo>
                  <a:close/>
                </a:path>
                <a:path w="2778125" h="206375">
                  <a:moveTo>
                    <a:pt x="1686255" y="144627"/>
                  </a:moveTo>
                  <a:lnTo>
                    <a:pt x="1667167" y="128435"/>
                  </a:lnTo>
                  <a:lnTo>
                    <a:pt x="1648345" y="144627"/>
                  </a:lnTo>
                  <a:lnTo>
                    <a:pt x="1667167" y="163347"/>
                  </a:lnTo>
                  <a:lnTo>
                    <a:pt x="1686255" y="144627"/>
                  </a:lnTo>
                  <a:close/>
                </a:path>
                <a:path w="2778125" h="206375">
                  <a:moveTo>
                    <a:pt x="1959127" y="77698"/>
                  </a:moveTo>
                  <a:lnTo>
                    <a:pt x="1940229" y="58699"/>
                  </a:lnTo>
                  <a:lnTo>
                    <a:pt x="1924062" y="77698"/>
                  </a:lnTo>
                  <a:lnTo>
                    <a:pt x="1940229" y="93700"/>
                  </a:lnTo>
                  <a:lnTo>
                    <a:pt x="1959127" y="77698"/>
                  </a:lnTo>
                  <a:close/>
                </a:path>
                <a:path w="2778125" h="206375">
                  <a:moveTo>
                    <a:pt x="2232101" y="24066"/>
                  </a:moveTo>
                  <a:lnTo>
                    <a:pt x="2213013" y="7962"/>
                  </a:lnTo>
                  <a:lnTo>
                    <a:pt x="2196846" y="24066"/>
                  </a:lnTo>
                  <a:lnTo>
                    <a:pt x="2213013" y="42697"/>
                  </a:lnTo>
                  <a:lnTo>
                    <a:pt x="2232101" y="24066"/>
                  </a:lnTo>
                  <a:close/>
                </a:path>
                <a:path w="2778125" h="206375">
                  <a:moveTo>
                    <a:pt x="2504897" y="16014"/>
                  </a:moveTo>
                  <a:lnTo>
                    <a:pt x="2488730" y="0"/>
                  </a:lnTo>
                  <a:lnTo>
                    <a:pt x="2469921" y="16014"/>
                  </a:lnTo>
                  <a:lnTo>
                    <a:pt x="2488730" y="32029"/>
                  </a:lnTo>
                  <a:lnTo>
                    <a:pt x="2504897" y="16014"/>
                  </a:lnTo>
                  <a:close/>
                </a:path>
                <a:path w="2778125" h="206375">
                  <a:moveTo>
                    <a:pt x="2777960" y="24066"/>
                  </a:moveTo>
                  <a:lnTo>
                    <a:pt x="2761615" y="7962"/>
                  </a:lnTo>
                  <a:lnTo>
                    <a:pt x="2742704" y="24066"/>
                  </a:lnTo>
                  <a:lnTo>
                    <a:pt x="2761615" y="42697"/>
                  </a:lnTo>
                  <a:lnTo>
                    <a:pt x="2777960" y="24066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3327169" y="4165219"/>
            <a:ext cx="83566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i="1" spc="20" dirty="0">
                <a:latin typeface="Times New Roman"/>
                <a:cs typeface="Times New Roman"/>
              </a:rPr>
              <a:t>Осадки,</a:t>
            </a:r>
            <a:r>
              <a:rPr sz="1250" i="1" spc="-30" dirty="0">
                <a:latin typeface="Times New Roman"/>
                <a:cs typeface="Times New Roman"/>
              </a:rPr>
              <a:t> </a:t>
            </a:r>
            <a:r>
              <a:rPr sz="1250" i="1" spc="10" dirty="0">
                <a:latin typeface="Times New Roman"/>
                <a:cs typeface="Times New Roman"/>
              </a:rPr>
              <a:t>мм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094730" y="6011522"/>
            <a:ext cx="33909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15" dirty="0">
                <a:latin typeface="Times New Roman"/>
                <a:cs typeface="Times New Roman"/>
              </a:rPr>
              <a:t>1686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48033" y="6304161"/>
            <a:ext cx="10668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65112" y="5917154"/>
            <a:ext cx="18224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15" dirty="0">
                <a:latin typeface="Times New Roman"/>
                <a:cs typeface="Times New Roman"/>
              </a:rPr>
              <a:t>10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65112" y="5538784"/>
            <a:ext cx="18224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15" dirty="0">
                <a:latin typeface="Times New Roman"/>
                <a:cs typeface="Times New Roman"/>
              </a:rPr>
              <a:t>20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65112" y="5151776"/>
            <a:ext cx="18224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15" dirty="0">
                <a:latin typeface="Times New Roman"/>
                <a:cs typeface="Times New Roman"/>
              </a:rPr>
              <a:t>30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65112" y="4773270"/>
            <a:ext cx="18224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15" dirty="0">
                <a:latin typeface="Times New Roman"/>
                <a:cs typeface="Times New Roman"/>
              </a:rPr>
              <a:t>40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265112" y="4386263"/>
            <a:ext cx="18224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15" dirty="0">
                <a:latin typeface="Times New Roman"/>
                <a:cs typeface="Times New Roman"/>
              </a:rPr>
              <a:t>50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48031" y="6553641"/>
            <a:ext cx="315341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76860" algn="l"/>
                <a:tab pos="541655" algn="l"/>
                <a:tab pos="833119" algn="l"/>
                <a:tab pos="1088390" algn="l"/>
                <a:tab pos="1379855" algn="l"/>
                <a:tab pos="1661795" algn="l"/>
                <a:tab pos="1935480" algn="l"/>
                <a:tab pos="2209165" algn="l"/>
                <a:tab pos="2473960" algn="l"/>
                <a:tab pos="2755900" algn="l"/>
                <a:tab pos="3029585" algn="l"/>
              </a:tabLst>
            </a:pPr>
            <a:r>
              <a:rPr sz="1250" spc="15" dirty="0">
                <a:latin typeface="Times New Roman"/>
                <a:cs typeface="Times New Roman"/>
              </a:rPr>
              <a:t>Я	</a:t>
            </a:r>
            <a:r>
              <a:rPr sz="1250" spc="20" dirty="0">
                <a:latin typeface="Times New Roman"/>
                <a:cs typeface="Times New Roman"/>
              </a:rPr>
              <a:t>Ф	М	</a:t>
            </a:r>
            <a:r>
              <a:rPr sz="1250" spc="15" dirty="0">
                <a:latin typeface="Times New Roman"/>
                <a:cs typeface="Times New Roman"/>
              </a:rPr>
              <a:t>А	</a:t>
            </a:r>
            <a:r>
              <a:rPr sz="1250" spc="20" dirty="0">
                <a:latin typeface="Times New Roman"/>
                <a:cs typeface="Times New Roman"/>
              </a:rPr>
              <a:t>М	</a:t>
            </a:r>
            <a:r>
              <a:rPr sz="1250" spc="15" dirty="0">
                <a:latin typeface="Times New Roman"/>
                <a:cs typeface="Times New Roman"/>
              </a:rPr>
              <a:t>И	И	А	С	О	Н	Д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3991381" y="6304161"/>
            <a:ext cx="10668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3991381" y="5917154"/>
            <a:ext cx="27241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5" dirty="0">
                <a:latin typeface="Times New Roman"/>
                <a:cs typeface="Times New Roman"/>
              </a:rPr>
              <a:t>1</a:t>
            </a:r>
            <a:r>
              <a:rPr sz="1250" spc="25" dirty="0">
                <a:latin typeface="Times New Roman"/>
                <a:cs typeface="Times New Roman"/>
              </a:rPr>
              <a:t>00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991381" y="5538784"/>
            <a:ext cx="27241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5" dirty="0">
                <a:latin typeface="Times New Roman"/>
                <a:cs typeface="Times New Roman"/>
              </a:rPr>
              <a:t>2</a:t>
            </a:r>
            <a:r>
              <a:rPr sz="1250" spc="25" dirty="0">
                <a:latin typeface="Times New Roman"/>
                <a:cs typeface="Times New Roman"/>
              </a:rPr>
              <a:t>00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991381" y="5151776"/>
            <a:ext cx="27241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5" dirty="0">
                <a:latin typeface="Times New Roman"/>
                <a:cs typeface="Times New Roman"/>
              </a:rPr>
              <a:t>3</a:t>
            </a:r>
            <a:r>
              <a:rPr sz="1250" spc="25" dirty="0">
                <a:latin typeface="Times New Roman"/>
                <a:cs typeface="Times New Roman"/>
              </a:rPr>
              <a:t>00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3991381" y="4773270"/>
            <a:ext cx="27241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5" dirty="0">
                <a:latin typeface="Times New Roman"/>
                <a:cs typeface="Times New Roman"/>
              </a:rPr>
              <a:t>4</a:t>
            </a:r>
            <a:r>
              <a:rPr sz="1250" spc="25" dirty="0">
                <a:latin typeface="Times New Roman"/>
                <a:cs typeface="Times New Roman"/>
              </a:rPr>
              <a:t>00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3991381" y="4386263"/>
            <a:ext cx="27241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5" dirty="0">
                <a:latin typeface="Times New Roman"/>
                <a:cs typeface="Times New Roman"/>
              </a:rPr>
              <a:t>5</a:t>
            </a:r>
            <a:r>
              <a:rPr sz="1250" spc="25" dirty="0">
                <a:latin typeface="Times New Roman"/>
                <a:cs typeface="Times New Roman"/>
              </a:rPr>
              <a:t>00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421288" y="4163943"/>
            <a:ext cx="3473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spc="-10" dirty="0">
                <a:latin typeface="Times New Roman"/>
                <a:cs typeface="Times New Roman"/>
              </a:rPr>
              <a:t>t,</a:t>
            </a:r>
            <a:r>
              <a:rPr sz="1350" i="1" spc="-45" dirty="0">
                <a:latin typeface="Times New Roman"/>
                <a:cs typeface="Times New Roman"/>
              </a:rPr>
              <a:t> </a:t>
            </a:r>
            <a:r>
              <a:rPr sz="1350" i="1" spc="10" dirty="0">
                <a:latin typeface="Times New Roman"/>
                <a:cs typeface="Times New Roman"/>
              </a:rPr>
              <a:t>°C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3825"/>
            <a:ext cx="805180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По </a:t>
            </a:r>
            <a:r>
              <a:rPr sz="4000" spc="-20" dirty="0"/>
              <a:t>колебанию </a:t>
            </a:r>
            <a:r>
              <a:rPr sz="4000" spc="-10" dirty="0"/>
              <a:t>температуры </a:t>
            </a:r>
            <a:r>
              <a:rPr sz="4000" spc="-15" dirty="0"/>
              <a:t>можно </a:t>
            </a:r>
            <a:r>
              <a:rPr sz="4000" spc="-10" dirty="0"/>
              <a:t> </a:t>
            </a:r>
            <a:r>
              <a:rPr sz="4000" spc="-20" dirty="0"/>
              <a:t>определить </a:t>
            </a:r>
            <a:r>
              <a:rPr sz="4000" spc="-5" dirty="0"/>
              <a:t>основной </a:t>
            </a:r>
            <a:r>
              <a:rPr sz="4000" spc="-20" dirty="0"/>
              <a:t>(переходный) </a:t>
            </a:r>
            <a:r>
              <a:rPr sz="4000" spc="-890" dirty="0"/>
              <a:t> </a:t>
            </a:r>
            <a:r>
              <a:rPr sz="4000" spc="-5" dirty="0"/>
              <a:t>климатический </a:t>
            </a:r>
            <a:r>
              <a:rPr sz="4000" spc="-10" dirty="0"/>
              <a:t>пояс: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86639" y="1869186"/>
            <a:ext cx="8636635" cy="4690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dirty="0">
                <a:latin typeface="Cambria"/>
                <a:cs typeface="Cambria"/>
              </a:rPr>
              <a:t>если</a:t>
            </a:r>
            <a:r>
              <a:rPr sz="2600" spc="-10" dirty="0"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sz="26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mbria"/>
                <a:cs typeface="Cambria"/>
              </a:rPr>
              <a:t>+24</a:t>
            </a:r>
            <a:r>
              <a:rPr sz="26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mbria"/>
                <a:cs typeface="Cambria"/>
              </a:rPr>
              <a:t>- +26°С</a:t>
            </a:r>
            <a:r>
              <a:rPr sz="26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в </a:t>
            </a:r>
            <a:r>
              <a:rPr sz="2600" spc="-5" dirty="0">
                <a:latin typeface="Cambria"/>
                <a:cs typeface="Cambria"/>
              </a:rPr>
              <a:t>течении</a:t>
            </a:r>
            <a:r>
              <a:rPr sz="2600" spc="-3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всего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spc="-20" dirty="0">
                <a:latin typeface="Cambria"/>
                <a:cs typeface="Cambria"/>
              </a:rPr>
              <a:t>года</a:t>
            </a:r>
            <a:r>
              <a:rPr sz="2600" spc="2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–</a:t>
            </a:r>
            <a:r>
              <a:rPr sz="2600" spc="-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значит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spc="-15" dirty="0">
                <a:latin typeface="Cambria"/>
                <a:cs typeface="Cambria"/>
              </a:rPr>
              <a:t>это</a:t>
            </a:r>
            <a:endParaRPr sz="2600" dirty="0">
              <a:latin typeface="Cambria"/>
              <a:cs typeface="Cambria"/>
            </a:endParaRPr>
          </a:p>
          <a:p>
            <a:pPr marL="285115">
              <a:lnSpc>
                <a:spcPct val="100000"/>
              </a:lnSpc>
            </a:pPr>
            <a:r>
              <a:rPr sz="2600" b="1" spc="-10" dirty="0">
                <a:solidFill>
                  <a:srgbClr val="C00000"/>
                </a:solidFill>
                <a:latin typeface="Cambria"/>
                <a:cs typeface="Cambria"/>
              </a:rPr>
              <a:t>экваториальный</a:t>
            </a:r>
            <a:r>
              <a:rPr sz="26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mbria"/>
                <a:cs typeface="Cambria"/>
              </a:rPr>
              <a:t>пояс</a:t>
            </a:r>
            <a:r>
              <a:rPr sz="2600" dirty="0">
                <a:latin typeface="Cambria"/>
                <a:cs typeface="Cambria"/>
              </a:rPr>
              <a:t>;</a:t>
            </a:r>
          </a:p>
          <a:p>
            <a:pPr marL="285115" marR="328930" indent="-27305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dirty="0">
                <a:latin typeface="Cambria"/>
                <a:cs typeface="Cambria"/>
              </a:rPr>
              <a:t>если </a:t>
            </a:r>
            <a:r>
              <a:rPr sz="2600" spc="-20" dirty="0">
                <a:latin typeface="Cambria"/>
                <a:cs typeface="Cambria"/>
              </a:rPr>
              <a:t>амплитуда </a:t>
            </a:r>
            <a:r>
              <a:rPr sz="2600" dirty="0">
                <a:latin typeface="Cambria"/>
                <a:cs typeface="Cambria"/>
              </a:rPr>
              <a:t>t </a:t>
            </a:r>
            <a:r>
              <a:rPr sz="2600" spc="-5" dirty="0">
                <a:latin typeface="Cambria"/>
                <a:cs typeface="Cambria"/>
              </a:rPr>
              <a:t>незначительная </a:t>
            </a:r>
            <a:r>
              <a:rPr sz="2600" dirty="0">
                <a:latin typeface="Cambria"/>
                <a:cs typeface="Cambria"/>
              </a:rPr>
              <a:t>(3–7°) </a:t>
            </a:r>
            <a:r>
              <a:rPr sz="2600" spc="-5" dirty="0">
                <a:latin typeface="Cambria"/>
                <a:cs typeface="Cambria"/>
              </a:rPr>
              <a:t>выше </a:t>
            </a:r>
            <a:r>
              <a:rPr sz="2600" b="1" dirty="0">
                <a:solidFill>
                  <a:srgbClr val="C00000"/>
                </a:solidFill>
                <a:latin typeface="Cambria"/>
                <a:cs typeface="Cambria"/>
              </a:rPr>
              <a:t>+20°С</a:t>
            </a:r>
            <a:r>
              <a:rPr sz="2600" dirty="0">
                <a:latin typeface="Cambria"/>
                <a:cs typeface="Cambria"/>
              </a:rPr>
              <a:t>, </a:t>
            </a:r>
            <a:r>
              <a:rPr sz="2600" spc="-560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значит</a:t>
            </a:r>
            <a:r>
              <a:rPr sz="2600" spc="-3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–</a:t>
            </a:r>
            <a:r>
              <a:rPr sz="2600" spc="-5" dirty="0">
                <a:latin typeface="Cambria"/>
                <a:cs typeface="Cambria"/>
              </a:rPr>
              <a:t> </a:t>
            </a:r>
            <a:r>
              <a:rPr sz="2600" spc="-15" dirty="0">
                <a:latin typeface="Cambria"/>
                <a:cs typeface="Cambria"/>
              </a:rPr>
              <a:t>это</a:t>
            </a:r>
            <a:r>
              <a:rPr sz="2600" dirty="0"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ambria"/>
                <a:cs typeface="Cambria"/>
              </a:rPr>
              <a:t>субэкваториальный</a:t>
            </a:r>
            <a:r>
              <a:rPr sz="26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mbria"/>
                <a:cs typeface="Cambria"/>
              </a:rPr>
              <a:t>пояс</a:t>
            </a:r>
            <a:r>
              <a:rPr sz="2600" dirty="0">
                <a:latin typeface="Cambria"/>
                <a:cs typeface="Cambria"/>
              </a:rPr>
              <a:t>;</a:t>
            </a:r>
          </a:p>
          <a:p>
            <a:pPr marL="285115" marR="544195" indent="-27305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dirty="0">
                <a:latin typeface="Cambria"/>
                <a:cs typeface="Cambria"/>
              </a:rPr>
              <a:t>если </a:t>
            </a:r>
            <a:r>
              <a:rPr sz="2600" spc="-20" dirty="0">
                <a:latin typeface="Cambria"/>
                <a:cs typeface="Cambria"/>
              </a:rPr>
              <a:t>амплитуда </a:t>
            </a:r>
            <a:r>
              <a:rPr sz="2600" spc="-5" dirty="0">
                <a:latin typeface="Cambria"/>
                <a:cs typeface="Cambria"/>
              </a:rPr>
              <a:t>больше, </a:t>
            </a:r>
            <a:r>
              <a:rPr sz="2600" dirty="0">
                <a:latin typeface="Cambria"/>
                <a:cs typeface="Cambria"/>
              </a:rPr>
              <a:t>но зимние температуры не </a:t>
            </a:r>
            <a:r>
              <a:rPr sz="2600" spc="-560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опускаются ниже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mbria"/>
                <a:cs typeface="Cambria"/>
              </a:rPr>
              <a:t>+10°С</a:t>
            </a:r>
            <a:r>
              <a:rPr sz="2600" dirty="0">
                <a:latin typeface="Cambria"/>
                <a:cs typeface="Cambria"/>
              </a:rPr>
              <a:t>,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то</a:t>
            </a:r>
            <a:r>
              <a:rPr sz="2600" spc="-15" dirty="0">
                <a:latin typeface="Cambria"/>
                <a:cs typeface="Cambria"/>
              </a:rPr>
              <a:t> это</a:t>
            </a:r>
            <a:r>
              <a:rPr sz="2600" spc="-5" dirty="0"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mbria"/>
                <a:cs typeface="Cambria"/>
              </a:rPr>
              <a:t>тропический</a:t>
            </a:r>
            <a:r>
              <a:rPr sz="26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ambria"/>
                <a:cs typeface="Cambria"/>
              </a:rPr>
              <a:t>пояс</a:t>
            </a:r>
            <a:r>
              <a:rPr sz="2600" spc="-5" dirty="0">
                <a:latin typeface="Cambria"/>
                <a:cs typeface="Cambria"/>
              </a:rPr>
              <a:t>;</a:t>
            </a:r>
            <a:endParaRPr sz="2600" dirty="0">
              <a:latin typeface="Cambria"/>
              <a:cs typeface="Cambria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dirty="0">
                <a:latin typeface="Cambria"/>
                <a:cs typeface="Cambria"/>
              </a:rPr>
              <a:t>если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зимние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температуры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не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опускаются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ниже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ambria"/>
                <a:cs typeface="Cambria"/>
              </a:rPr>
              <a:t>0°С</a:t>
            </a:r>
            <a:r>
              <a:rPr sz="2600" spc="-5" dirty="0">
                <a:latin typeface="Cambria"/>
                <a:cs typeface="Cambria"/>
              </a:rPr>
              <a:t>,</a:t>
            </a:r>
            <a:r>
              <a:rPr sz="2600" dirty="0"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mbria"/>
                <a:cs typeface="Cambria"/>
              </a:rPr>
              <a:t>+3-</a:t>
            </a:r>
            <a:endParaRPr sz="2600" dirty="0">
              <a:latin typeface="Cambria"/>
              <a:cs typeface="Cambria"/>
            </a:endParaRPr>
          </a:p>
          <a:p>
            <a:pPr marL="285115">
              <a:lnSpc>
                <a:spcPct val="100000"/>
              </a:lnSpc>
            </a:pPr>
            <a:r>
              <a:rPr sz="2600" b="1" dirty="0">
                <a:solidFill>
                  <a:srgbClr val="C00000"/>
                </a:solidFill>
                <a:latin typeface="Cambria"/>
                <a:cs typeface="Cambria"/>
              </a:rPr>
              <a:t>+5°С</a:t>
            </a:r>
            <a:r>
              <a:rPr sz="2600" dirty="0">
                <a:latin typeface="Cambria"/>
                <a:cs typeface="Cambria"/>
              </a:rPr>
              <a:t>,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то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spc="-15" dirty="0">
                <a:latin typeface="Cambria"/>
                <a:cs typeface="Cambria"/>
              </a:rPr>
              <a:t>это</a:t>
            </a:r>
            <a:r>
              <a:rPr sz="2600" spc="-10" dirty="0"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ambria"/>
                <a:cs typeface="Cambria"/>
              </a:rPr>
              <a:t>субтропический</a:t>
            </a:r>
            <a:r>
              <a:rPr sz="26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ambria"/>
                <a:cs typeface="Cambria"/>
              </a:rPr>
              <a:t>пояс</a:t>
            </a:r>
            <a:r>
              <a:rPr sz="2600" spc="-5" dirty="0">
                <a:latin typeface="Cambria"/>
                <a:cs typeface="Cambria"/>
              </a:rPr>
              <a:t>;</a:t>
            </a:r>
            <a:endParaRPr sz="2600" dirty="0">
              <a:latin typeface="Cambria"/>
              <a:cs typeface="Cambria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dirty="0">
                <a:latin typeface="Cambria"/>
                <a:cs typeface="Cambria"/>
              </a:rPr>
              <a:t>если </a:t>
            </a:r>
            <a:r>
              <a:rPr sz="2600" spc="-10" dirty="0">
                <a:latin typeface="Cambria"/>
                <a:cs typeface="Cambria"/>
              </a:rPr>
              <a:t>появляются отрицательные </a:t>
            </a:r>
            <a:r>
              <a:rPr sz="2600" dirty="0">
                <a:latin typeface="Cambria"/>
                <a:cs typeface="Cambria"/>
              </a:rPr>
              <a:t>температуры </a:t>
            </a:r>
            <a:r>
              <a:rPr sz="2600" b="1" spc="-15" dirty="0">
                <a:solidFill>
                  <a:srgbClr val="C00000"/>
                </a:solidFill>
                <a:latin typeface="Cambria"/>
                <a:cs typeface="Cambria"/>
              </a:rPr>
              <a:t>(ниже </a:t>
            </a:r>
            <a:r>
              <a:rPr sz="26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mbria"/>
                <a:cs typeface="Cambria"/>
              </a:rPr>
              <a:t>0°С)</a:t>
            </a:r>
            <a:r>
              <a:rPr sz="2600" dirty="0">
                <a:latin typeface="Cambria"/>
                <a:cs typeface="Cambria"/>
              </a:rPr>
              <a:t>, то </a:t>
            </a:r>
            <a:r>
              <a:rPr sz="2600" spc="-15" dirty="0">
                <a:latin typeface="Cambria"/>
                <a:cs typeface="Cambria"/>
              </a:rPr>
              <a:t>это </a:t>
            </a:r>
            <a:r>
              <a:rPr sz="2600" b="1" dirty="0">
                <a:solidFill>
                  <a:srgbClr val="C00000"/>
                </a:solidFill>
                <a:latin typeface="Cambria"/>
                <a:cs typeface="Cambria"/>
              </a:rPr>
              <a:t>умеренный, </a:t>
            </a:r>
            <a:r>
              <a:rPr sz="2600" b="1" spc="-5" dirty="0">
                <a:solidFill>
                  <a:srgbClr val="C00000"/>
                </a:solidFill>
                <a:latin typeface="Cambria"/>
                <a:cs typeface="Cambria"/>
              </a:rPr>
              <a:t>субполярный </a:t>
            </a:r>
            <a:r>
              <a:rPr sz="2600" b="1" dirty="0">
                <a:solidFill>
                  <a:srgbClr val="C00000"/>
                </a:solidFill>
                <a:latin typeface="Cambria"/>
                <a:cs typeface="Cambria"/>
              </a:rPr>
              <a:t>или </a:t>
            </a:r>
            <a:r>
              <a:rPr sz="2600" b="1" spc="-5" dirty="0">
                <a:solidFill>
                  <a:srgbClr val="C00000"/>
                </a:solidFill>
                <a:latin typeface="Cambria"/>
                <a:cs typeface="Cambria"/>
              </a:rPr>
              <a:t>полярный </a:t>
            </a:r>
            <a:r>
              <a:rPr sz="2600" b="1" spc="-5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ambria"/>
                <a:cs typeface="Cambria"/>
              </a:rPr>
              <a:t>пояса.</a:t>
            </a:r>
            <a:endParaRPr sz="26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82696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4150">
              <a:lnSpc>
                <a:spcPct val="100000"/>
              </a:lnSpc>
              <a:spcBef>
                <a:spcPts val="105"/>
              </a:spcBef>
            </a:pPr>
            <a:r>
              <a:rPr sz="3200" spc="-55" dirty="0"/>
              <a:t>Тип</a:t>
            </a:r>
            <a:r>
              <a:rPr sz="3200" spc="5" dirty="0"/>
              <a:t> </a:t>
            </a:r>
            <a:r>
              <a:rPr sz="3200" spc="-5" dirty="0"/>
              <a:t>климата</a:t>
            </a:r>
            <a:r>
              <a:rPr sz="3200" spc="5" dirty="0"/>
              <a:t> </a:t>
            </a:r>
            <a:r>
              <a:rPr sz="3200" spc="-10" dirty="0"/>
              <a:t>можно</a:t>
            </a:r>
            <a:r>
              <a:rPr sz="3200" spc="5" dirty="0"/>
              <a:t> </a:t>
            </a:r>
            <a:r>
              <a:rPr sz="3200" spc="-15" dirty="0"/>
              <a:t>определить</a:t>
            </a:r>
            <a:r>
              <a:rPr sz="3200" spc="-5" dirty="0"/>
              <a:t> </a:t>
            </a:r>
            <a:r>
              <a:rPr sz="3200" spc="5" dirty="0"/>
              <a:t>не</a:t>
            </a:r>
            <a:r>
              <a:rPr sz="3200" dirty="0"/>
              <a:t> </a:t>
            </a:r>
            <a:r>
              <a:rPr sz="3200" spc="-30" dirty="0"/>
              <a:t>только</a:t>
            </a:r>
            <a:r>
              <a:rPr sz="3200" spc="25" dirty="0"/>
              <a:t> </a:t>
            </a:r>
            <a:r>
              <a:rPr sz="3200" spc="-5" dirty="0"/>
              <a:t>по </a:t>
            </a:r>
            <a:r>
              <a:rPr sz="3200" spc="-710" dirty="0"/>
              <a:t> </a:t>
            </a:r>
            <a:r>
              <a:rPr sz="3200" spc="-20" dirty="0"/>
              <a:t>амплитуде</a:t>
            </a:r>
            <a:r>
              <a:rPr sz="3200" spc="-10" dirty="0"/>
              <a:t> температур,</a:t>
            </a:r>
            <a:r>
              <a:rPr sz="3200" dirty="0"/>
              <a:t> </a:t>
            </a:r>
            <a:r>
              <a:rPr sz="3200" spc="5" dirty="0"/>
              <a:t>но</a:t>
            </a:r>
            <a:r>
              <a:rPr sz="3200" dirty="0"/>
              <a:t> и </a:t>
            </a:r>
            <a:r>
              <a:rPr sz="3200" spc="-5" dirty="0"/>
              <a:t>по</a:t>
            </a:r>
            <a:r>
              <a:rPr sz="3200" spc="-10" dirty="0"/>
              <a:t> </a:t>
            </a:r>
            <a:r>
              <a:rPr sz="3200" spc="-15" dirty="0"/>
              <a:t>количеству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939800"/>
            <a:ext cx="6010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осадков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режиму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их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выпадения: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293952"/>
            <a:ext cx="9054465" cy="552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  <a:tab pos="285750" algn="l"/>
              </a:tabLst>
            </a:pPr>
            <a:r>
              <a:rPr sz="2400" dirty="0">
                <a:latin typeface="Cambria"/>
                <a:cs typeface="Cambria"/>
              </a:rPr>
              <a:t>если</a:t>
            </a:r>
            <a:r>
              <a:rPr sz="2400" spc="-15" dirty="0">
                <a:latin typeface="Cambria"/>
                <a:cs typeface="Cambria"/>
              </a:rPr>
              <a:t> годовое</a:t>
            </a:r>
            <a:r>
              <a:rPr sz="2400" spc="-5" dirty="0">
                <a:latin typeface="Cambria"/>
                <a:cs typeface="Cambria"/>
              </a:rPr>
              <a:t> количество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осадков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более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2000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мм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это</a:t>
            </a:r>
            <a:endParaRPr sz="2400">
              <a:latin typeface="Cambria"/>
              <a:cs typeface="Cambria"/>
            </a:endParaRPr>
          </a:p>
          <a:p>
            <a:pPr marL="285115">
              <a:lnSpc>
                <a:spcPct val="100000"/>
              </a:lnSpc>
            </a:pPr>
            <a:r>
              <a:rPr sz="2400" b="1" spc="-10" dirty="0">
                <a:latin typeface="Cambria"/>
                <a:cs typeface="Cambria"/>
              </a:rPr>
              <a:t>экваториальный</a:t>
            </a:r>
            <a:r>
              <a:rPr sz="2400" b="1" spc="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или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b="1" spc="-15" dirty="0">
                <a:latin typeface="Cambria"/>
                <a:cs typeface="Cambria"/>
              </a:rPr>
              <a:t>морской </a:t>
            </a:r>
            <a:r>
              <a:rPr sz="2400" b="1" spc="-5" dirty="0">
                <a:latin typeface="Cambria"/>
                <a:cs typeface="Cambria"/>
              </a:rPr>
              <a:t>климат</a:t>
            </a:r>
            <a:r>
              <a:rPr sz="2400" spc="-5" dirty="0">
                <a:latin typeface="Cambria"/>
                <a:cs typeface="Cambria"/>
              </a:rPr>
              <a:t>;</a:t>
            </a:r>
            <a:endParaRPr sz="2400">
              <a:latin typeface="Cambria"/>
              <a:cs typeface="Cambria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  <a:tab pos="285750" algn="l"/>
              </a:tabLst>
            </a:pPr>
            <a:r>
              <a:rPr sz="2400" dirty="0">
                <a:latin typeface="Cambria"/>
                <a:cs typeface="Cambria"/>
              </a:rPr>
              <a:t>если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осадков</a:t>
            </a:r>
            <a:r>
              <a:rPr sz="2400" dirty="0">
                <a:latin typeface="Cambria"/>
                <a:cs typeface="Cambria"/>
              </a:rPr>
              <a:t> в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течении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года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также </a:t>
            </a:r>
            <a:r>
              <a:rPr sz="2400" spc="-5" dirty="0">
                <a:latin typeface="Cambria"/>
                <a:cs typeface="Cambria"/>
              </a:rPr>
              <a:t>много,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но есть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месяца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засухи </a:t>
            </a:r>
            <a:r>
              <a:rPr sz="2400" dirty="0">
                <a:latin typeface="Cambria"/>
                <a:cs typeface="Cambria"/>
              </a:rPr>
              <a:t>– </a:t>
            </a:r>
            <a:r>
              <a:rPr sz="2400" spc="-15" dirty="0">
                <a:latin typeface="Cambria"/>
                <a:cs typeface="Cambria"/>
              </a:rPr>
              <a:t>это </a:t>
            </a:r>
            <a:r>
              <a:rPr sz="2400" dirty="0">
                <a:latin typeface="Cambria"/>
                <a:cs typeface="Cambria"/>
              </a:rPr>
              <a:t>переменно-влажный климат (субэкваториальный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климат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–летний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максимум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осадков);</a:t>
            </a:r>
            <a:endParaRPr sz="2400">
              <a:latin typeface="Cambria"/>
              <a:cs typeface="Cambria"/>
            </a:endParaRPr>
          </a:p>
          <a:p>
            <a:pPr marL="285115" marR="382905" indent="-27305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  <a:tab pos="285750" algn="l"/>
              </a:tabLst>
            </a:pPr>
            <a:r>
              <a:rPr sz="2400" dirty="0">
                <a:latin typeface="Cambria"/>
                <a:cs typeface="Cambria"/>
              </a:rPr>
              <a:t>если</a:t>
            </a:r>
            <a:r>
              <a:rPr sz="2400" spc="-10" dirty="0">
                <a:latin typeface="Cambria"/>
                <a:cs typeface="Cambria"/>
              </a:rPr>
              <a:t> среднегодовое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количество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осадков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менее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150</a:t>
            </a:r>
            <a:r>
              <a:rPr sz="24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мм</a:t>
            </a:r>
            <a:r>
              <a:rPr sz="24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это </a:t>
            </a:r>
            <a:r>
              <a:rPr sz="2400" spc="-509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тропический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(пустынный)</a:t>
            </a:r>
            <a:r>
              <a:rPr sz="2400" dirty="0">
                <a:latin typeface="Cambria"/>
                <a:cs typeface="Cambria"/>
              </a:rPr>
              <a:t> климат;</a:t>
            </a:r>
            <a:endParaRPr sz="2400">
              <a:latin typeface="Cambria"/>
              <a:cs typeface="Cambria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  <a:tab pos="285750" algn="l"/>
              </a:tabLst>
            </a:pPr>
            <a:r>
              <a:rPr sz="2400" dirty="0">
                <a:latin typeface="Cambria"/>
                <a:cs typeface="Cambria"/>
              </a:rPr>
              <a:t>если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в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летнее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время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осадков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мало</a:t>
            </a:r>
            <a:r>
              <a:rPr sz="2400" spc="-5" dirty="0">
                <a:latin typeface="Cambria"/>
                <a:cs typeface="Cambria"/>
              </a:rPr>
              <a:t>,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а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зимой</a:t>
            </a:r>
            <a:r>
              <a:rPr sz="24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много</a:t>
            </a:r>
            <a:endParaRPr sz="2400">
              <a:latin typeface="Cambria"/>
              <a:cs typeface="Cambria"/>
            </a:endParaRPr>
          </a:p>
          <a:p>
            <a:pPr marL="285115">
              <a:lnSpc>
                <a:spcPct val="100000"/>
              </a:lnSpc>
            </a:pPr>
            <a:r>
              <a:rPr sz="2400" spc="-10" dirty="0">
                <a:latin typeface="Cambria"/>
                <a:cs typeface="Cambria"/>
              </a:rPr>
              <a:t>(среднегодовое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от</a:t>
            </a:r>
            <a:r>
              <a:rPr sz="2400" dirty="0">
                <a:latin typeface="Cambria"/>
                <a:cs typeface="Cambria"/>
              </a:rPr>
              <a:t> 700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до</a:t>
            </a:r>
            <a:r>
              <a:rPr sz="2400" dirty="0">
                <a:latin typeface="Cambria"/>
                <a:cs typeface="Cambria"/>
              </a:rPr>
              <a:t> 1000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мм),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то </a:t>
            </a:r>
            <a:r>
              <a:rPr sz="2400" spc="-15" dirty="0">
                <a:latin typeface="Cambria"/>
                <a:cs typeface="Cambria"/>
              </a:rPr>
              <a:t>это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субтропический</a:t>
            </a:r>
            <a:endParaRPr sz="2400">
              <a:latin typeface="Cambria"/>
              <a:cs typeface="Cambria"/>
            </a:endParaRPr>
          </a:p>
          <a:p>
            <a:pPr marL="285115">
              <a:lnSpc>
                <a:spcPct val="100000"/>
              </a:lnSpc>
            </a:pPr>
            <a:r>
              <a:rPr sz="2400" dirty="0">
                <a:latin typeface="Cambria"/>
                <a:cs typeface="Cambria"/>
              </a:rPr>
              <a:t>средиземноморский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климат;</a:t>
            </a:r>
            <a:endParaRPr sz="2400">
              <a:latin typeface="Cambria"/>
              <a:cs typeface="Cambria"/>
            </a:endParaRPr>
          </a:p>
          <a:p>
            <a:pPr marL="285115" indent="-27305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  <a:tab pos="285750" algn="l"/>
              </a:tabLst>
            </a:pPr>
            <a:r>
              <a:rPr sz="2400" spc="-5" dirty="0">
                <a:latin typeface="Cambria"/>
                <a:cs typeface="Cambria"/>
              </a:rPr>
              <a:t>Если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в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зимнее время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осадков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мало</a:t>
            </a:r>
            <a:r>
              <a:rPr sz="2400" dirty="0">
                <a:latin typeface="Cambria"/>
                <a:cs typeface="Cambria"/>
              </a:rPr>
              <a:t>,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а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2/3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осадков</a:t>
            </a:r>
            <a:r>
              <a:rPr sz="2400" dirty="0">
                <a:latin typeface="Cambria"/>
                <a:cs typeface="Cambria"/>
              </a:rPr>
              <a:t> выпадает</a:t>
            </a:r>
            <a:endParaRPr sz="2400">
              <a:latin typeface="Cambria"/>
              <a:cs typeface="Cambria"/>
            </a:endParaRPr>
          </a:p>
          <a:p>
            <a:pPr marL="285115">
              <a:lnSpc>
                <a:spcPct val="100000"/>
              </a:lnSpc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летом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2400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то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это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муссонный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климат</a:t>
            </a:r>
            <a:r>
              <a:rPr sz="2400" spc="-5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 marL="285115" marR="371475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  <a:tab pos="285750" algn="l"/>
              </a:tabLst>
            </a:pPr>
            <a:r>
              <a:rPr sz="2400" dirty="0">
                <a:latin typeface="Cambria"/>
                <a:cs typeface="Cambria"/>
              </a:rPr>
              <a:t>В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умеренном поясе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в</a:t>
            </a:r>
            <a:r>
              <a:rPr sz="2400" spc="-10" dirty="0">
                <a:latin typeface="Cambria"/>
                <a:cs typeface="Cambria"/>
              </a:rPr>
              <a:t> таком</a:t>
            </a:r>
            <a:r>
              <a:rPr sz="2400" dirty="0">
                <a:latin typeface="Cambria"/>
                <a:cs typeface="Cambria"/>
              </a:rPr>
              <a:t> климате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годовое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количество</a:t>
            </a:r>
            <a:r>
              <a:rPr sz="2400" dirty="0">
                <a:latin typeface="Cambria"/>
                <a:cs typeface="Cambria"/>
              </a:rPr>
              <a:t> не </a:t>
            </a:r>
            <a:r>
              <a:rPr sz="2400" spc="-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превышает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800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мм,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а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в </a:t>
            </a:r>
            <a:r>
              <a:rPr sz="2400" spc="-5" dirty="0">
                <a:latin typeface="Cambria"/>
                <a:cs typeface="Cambria"/>
              </a:rPr>
              <a:t>субтропиках</a:t>
            </a:r>
            <a:r>
              <a:rPr sz="2400" spc="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достигает </a:t>
            </a:r>
            <a:r>
              <a:rPr sz="2400" dirty="0">
                <a:latin typeface="Cambria"/>
                <a:cs typeface="Cambria"/>
              </a:rPr>
              <a:t>1500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мм.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325" y="66675"/>
            <a:ext cx="9020175" cy="6699250"/>
            <a:chOff x="60325" y="66675"/>
            <a:chExt cx="9020175" cy="6699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796" y="3499402"/>
              <a:ext cx="3070666" cy="27456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35451" y="3341687"/>
              <a:ext cx="5183505" cy="3419475"/>
            </a:xfrm>
            <a:custGeom>
              <a:avLst/>
              <a:gdLst/>
              <a:ahLst/>
              <a:cxnLst/>
              <a:rect l="l" t="t" r="r" b="b"/>
              <a:pathLst>
                <a:path w="5183505" h="3419475">
                  <a:moveTo>
                    <a:pt x="0" y="3419475"/>
                  </a:moveTo>
                  <a:lnTo>
                    <a:pt x="5183124" y="3419475"/>
                  </a:lnTo>
                  <a:lnTo>
                    <a:pt x="5183124" y="0"/>
                  </a:lnTo>
                  <a:lnTo>
                    <a:pt x="0" y="0"/>
                  </a:lnTo>
                  <a:lnTo>
                    <a:pt x="0" y="34194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046" y="3412274"/>
              <a:ext cx="4771771" cy="27966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33313" y="4108703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89" h="45085">
                  <a:moveTo>
                    <a:pt x="23495" y="0"/>
                  </a:moveTo>
                  <a:lnTo>
                    <a:pt x="14358" y="1760"/>
                  </a:lnTo>
                  <a:lnTo>
                    <a:pt x="6889" y="6556"/>
                  </a:lnTo>
                  <a:lnTo>
                    <a:pt x="1849" y="13662"/>
                  </a:lnTo>
                  <a:lnTo>
                    <a:pt x="0" y="22352"/>
                  </a:lnTo>
                  <a:lnTo>
                    <a:pt x="1849" y="31095"/>
                  </a:lnTo>
                  <a:lnTo>
                    <a:pt x="6889" y="38195"/>
                  </a:lnTo>
                  <a:lnTo>
                    <a:pt x="14358" y="42961"/>
                  </a:lnTo>
                  <a:lnTo>
                    <a:pt x="23495" y="44704"/>
                  </a:lnTo>
                  <a:lnTo>
                    <a:pt x="32631" y="42961"/>
                  </a:lnTo>
                  <a:lnTo>
                    <a:pt x="40100" y="38195"/>
                  </a:lnTo>
                  <a:lnTo>
                    <a:pt x="45140" y="31095"/>
                  </a:lnTo>
                  <a:lnTo>
                    <a:pt x="46989" y="22352"/>
                  </a:lnTo>
                  <a:lnTo>
                    <a:pt x="45140" y="13662"/>
                  </a:lnTo>
                  <a:lnTo>
                    <a:pt x="40100" y="6556"/>
                  </a:lnTo>
                  <a:lnTo>
                    <a:pt x="32631" y="1760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33313" y="4108703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89" h="45085">
                  <a:moveTo>
                    <a:pt x="0" y="22352"/>
                  </a:moveTo>
                  <a:lnTo>
                    <a:pt x="1849" y="13662"/>
                  </a:lnTo>
                  <a:lnTo>
                    <a:pt x="6889" y="6556"/>
                  </a:lnTo>
                  <a:lnTo>
                    <a:pt x="14358" y="1760"/>
                  </a:lnTo>
                  <a:lnTo>
                    <a:pt x="23495" y="0"/>
                  </a:lnTo>
                  <a:lnTo>
                    <a:pt x="32631" y="1760"/>
                  </a:lnTo>
                  <a:lnTo>
                    <a:pt x="40100" y="6556"/>
                  </a:lnTo>
                  <a:lnTo>
                    <a:pt x="45140" y="13662"/>
                  </a:lnTo>
                  <a:lnTo>
                    <a:pt x="46989" y="22352"/>
                  </a:lnTo>
                  <a:lnTo>
                    <a:pt x="45140" y="31095"/>
                  </a:lnTo>
                  <a:lnTo>
                    <a:pt x="40100" y="38195"/>
                  </a:lnTo>
                  <a:lnTo>
                    <a:pt x="32631" y="42961"/>
                  </a:lnTo>
                  <a:lnTo>
                    <a:pt x="23495" y="44704"/>
                  </a:lnTo>
                  <a:lnTo>
                    <a:pt x="14358" y="42961"/>
                  </a:lnTo>
                  <a:lnTo>
                    <a:pt x="6889" y="38195"/>
                  </a:lnTo>
                  <a:lnTo>
                    <a:pt x="1849" y="31095"/>
                  </a:lnTo>
                  <a:lnTo>
                    <a:pt x="0" y="223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74003" y="4027932"/>
              <a:ext cx="46355" cy="45085"/>
            </a:xfrm>
            <a:custGeom>
              <a:avLst/>
              <a:gdLst/>
              <a:ahLst/>
              <a:cxnLst/>
              <a:rect l="l" t="t" r="r" b="b"/>
              <a:pathLst>
                <a:path w="46354" h="45085">
                  <a:moveTo>
                    <a:pt x="22987" y="0"/>
                  </a:moveTo>
                  <a:lnTo>
                    <a:pt x="14037" y="1760"/>
                  </a:lnTo>
                  <a:lnTo>
                    <a:pt x="6730" y="6556"/>
                  </a:lnTo>
                  <a:lnTo>
                    <a:pt x="1805" y="13662"/>
                  </a:lnTo>
                  <a:lnTo>
                    <a:pt x="0" y="22352"/>
                  </a:lnTo>
                  <a:lnTo>
                    <a:pt x="1805" y="31041"/>
                  </a:lnTo>
                  <a:lnTo>
                    <a:pt x="6731" y="38147"/>
                  </a:lnTo>
                  <a:lnTo>
                    <a:pt x="14037" y="42943"/>
                  </a:lnTo>
                  <a:lnTo>
                    <a:pt x="22987" y="44704"/>
                  </a:lnTo>
                  <a:lnTo>
                    <a:pt x="31863" y="42943"/>
                  </a:lnTo>
                  <a:lnTo>
                    <a:pt x="39131" y="38147"/>
                  </a:lnTo>
                  <a:lnTo>
                    <a:pt x="44043" y="31041"/>
                  </a:lnTo>
                  <a:lnTo>
                    <a:pt x="45847" y="22352"/>
                  </a:lnTo>
                  <a:lnTo>
                    <a:pt x="44043" y="13662"/>
                  </a:lnTo>
                  <a:lnTo>
                    <a:pt x="39131" y="6556"/>
                  </a:lnTo>
                  <a:lnTo>
                    <a:pt x="31863" y="1760"/>
                  </a:lnTo>
                  <a:lnTo>
                    <a:pt x="22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4003" y="4027932"/>
              <a:ext cx="46355" cy="45085"/>
            </a:xfrm>
            <a:custGeom>
              <a:avLst/>
              <a:gdLst/>
              <a:ahLst/>
              <a:cxnLst/>
              <a:rect l="l" t="t" r="r" b="b"/>
              <a:pathLst>
                <a:path w="46354" h="45085">
                  <a:moveTo>
                    <a:pt x="0" y="22352"/>
                  </a:moveTo>
                  <a:lnTo>
                    <a:pt x="1805" y="13662"/>
                  </a:lnTo>
                  <a:lnTo>
                    <a:pt x="6730" y="6556"/>
                  </a:lnTo>
                  <a:lnTo>
                    <a:pt x="14037" y="1760"/>
                  </a:lnTo>
                  <a:lnTo>
                    <a:pt x="22987" y="0"/>
                  </a:lnTo>
                  <a:lnTo>
                    <a:pt x="31863" y="1760"/>
                  </a:lnTo>
                  <a:lnTo>
                    <a:pt x="39131" y="6556"/>
                  </a:lnTo>
                  <a:lnTo>
                    <a:pt x="44043" y="13662"/>
                  </a:lnTo>
                  <a:lnTo>
                    <a:pt x="45847" y="22352"/>
                  </a:lnTo>
                  <a:lnTo>
                    <a:pt x="44043" y="31041"/>
                  </a:lnTo>
                  <a:lnTo>
                    <a:pt x="39131" y="38147"/>
                  </a:lnTo>
                  <a:lnTo>
                    <a:pt x="31863" y="42943"/>
                  </a:lnTo>
                  <a:lnTo>
                    <a:pt x="22987" y="44704"/>
                  </a:lnTo>
                  <a:lnTo>
                    <a:pt x="14037" y="42943"/>
                  </a:lnTo>
                  <a:lnTo>
                    <a:pt x="6731" y="38147"/>
                  </a:lnTo>
                  <a:lnTo>
                    <a:pt x="1805" y="31041"/>
                  </a:lnTo>
                  <a:lnTo>
                    <a:pt x="0" y="223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59403" y="6381394"/>
              <a:ext cx="4537710" cy="283210"/>
            </a:xfrm>
            <a:custGeom>
              <a:avLst/>
              <a:gdLst/>
              <a:ahLst/>
              <a:cxnLst/>
              <a:rect l="l" t="t" r="r" b="b"/>
              <a:pathLst>
                <a:path w="4537709" h="283209">
                  <a:moveTo>
                    <a:pt x="4537456" y="0"/>
                  </a:moveTo>
                  <a:lnTo>
                    <a:pt x="0" y="0"/>
                  </a:lnTo>
                  <a:lnTo>
                    <a:pt x="0" y="282803"/>
                  </a:lnTo>
                  <a:lnTo>
                    <a:pt x="4537456" y="282803"/>
                  </a:lnTo>
                  <a:lnTo>
                    <a:pt x="4537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3482" y="5535167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23494" y="0"/>
                  </a:moveTo>
                  <a:lnTo>
                    <a:pt x="14358" y="1760"/>
                  </a:lnTo>
                  <a:lnTo>
                    <a:pt x="6889" y="6556"/>
                  </a:lnTo>
                  <a:lnTo>
                    <a:pt x="1849" y="13662"/>
                  </a:lnTo>
                  <a:lnTo>
                    <a:pt x="0" y="22351"/>
                  </a:lnTo>
                  <a:lnTo>
                    <a:pt x="1849" y="31041"/>
                  </a:lnTo>
                  <a:lnTo>
                    <a:pt x="6889" y="38147"/>
                  </a:lnTo>
                  <a:lnTo>
                    <a:pt x="14358" y="42943"/>
                  </a:lnTo>
                  <a:lnTo>
                    <a:pt x="23494" y="44703"/>
                  </a:lnTo>
                  <a:lnTo>
                    <a:pt x="32704" y="42943"/>
                  </a:lnTo>
                  <a:lnTo>
                    <a:pt x="40211" y="38147"/>
                  </a:lnTo>
                  <a:lnTo>
                    <a:pt x="45265" y="31041"/>
                  </a:lnTo>
                  <a:lnTo>
                    <a:pt x="47116" y="22351"/>
                  </a:lnTo>
                  <a:lnTo>
                    <a:pt x="45265" y="13662"/>
                  </a:lnTo>
                  <a:lnTo>
                    <a:pt x="40211" y="6556"/>
                  </a:lnTo>
                  <a:lnTo>
                    <a:pt x="32704" y="1760"/>
                  </a:lnTo>
                  <a:lnTo>
                    <a:pt x="234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53482" y="5535167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0" y="22351"/>
                  </a:moveTo>
                  <a:lnTo>
                    <a:pt x="1849" y="13662"/>
                  </a:lnTo>
                  <a:lnTo>
                    <a:pt x="6889" y="6556"/>
                  </a:lnTo>
                  <a:lnTo>
                    <a:pt x="14358" y="1760"/>
                  </a:lnTo>
                  <a:lnTo>
                    <a:pt x="23494" y="0"/>
                  </a:lnTo>
                  <a:lnTo>
                    <a:pt x="32704" y="1760"/>
                  </a:lnTo>
                  <a:lnTo>
                    <a:pt x="40211" y="6556"/>
                  </a:lnTo>
                  <a:lnTo>
                    <a:pt x="45265" y="13662"/>
                  </a:lnTo>
                  <a:lnTo>
                    <a:pt x="47116" y="22351"/>
                  </a:lnTo>
                  <a:lnTo>
                    <a:pt x="45265" y="31041"/>
                  </a:lnTo>
                  <a:lnTo>
                    <a:pt x="40211" y="38147"/>
                  </a:lnTo>
                  <a:lnTo>
                    <a:pt x="32704" y="42943"/>
                  </a:lnTo>
                  <a:lnTo>
                    <a:pt x="23494" y="44703"/>
                  </a:lnTo>
                  <a:lnTo>
                    <a:pt x="14358" y="42943"/>
                  </a:lnTo>
                  <a:lnTo>
                    <a:pt x="6889" y="38147"/>
                  </a:lnTo>
                  <a:lnTo>
                    <a:pt x="1849" y="31041"/>
                  </a:lnTo>
                  <a:lnTo>
                    <a:pt x="0" y="2235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83627" y="5439283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23495" y="0"/>
                  </a:moveTo>
                  <a:lnTo>
                    <a:pt x="14358" y="1760"/>
                  </a:lnTo>
                  <a:lnTo>
                    <a:pt x="6889" y="6556"/>
                  </a:lnTo>
                  <a:lnTo>
                    <a:pt x="1849" y="13662"/>
                  </a:lnTo>
                  <a:lnTo>
                    <a:pt x="0" y="22351"/>
                  </a:lnTo>
                  <a:lnTo>
                    <a:pt x="1849" y="31041"/>
                  </a:lnTo>
                  <a:lnTo>
                    <a:pt x="6889" y="38147"/>
                  </a:lnTo>
                  <a:lnTo>
                    <a:pt x="14358" y="42943"/>
                  </a:lnTo>
                  <a:lnTo>
                    <a:pt x="23495" y="44703"/>
                  </a:lnTo>
                  <a:lnTo>
                    <a:pt x="32704" y="42943"/>
                  </a:lnTo>
                  <a:lnTo>
                    <a:pt x="40211" y="38147"/>
                  </a:lnTo>
                  <a:lnTo>
                    <a:pt x="45265" y="31041"/>
                  </a:lnTo>
                  <a:lnTo>
                    <a:pt x="47117" y="22351"/>
                  </a:lnTo>
                  <a:lnTo>
                    <a:pt x="45265" y="13662"/>
                  </a:lnTo>
                  <a:lnTo>
                    <a:pt x="40211" y="6556"/>
                  </a:lnTo>
                  <a:lnTo>
                    <a:pt x="32704" y="1760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83627" y="5439283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0" y="22351"/>
                  </a:moveTo>
                  <a:lnTo>
                    <a:pt x="1849" y="13662"/>
                  </a:lnTo>
                  <a:lnTo>
                    <a:pt x="6889" y="6556"/>
                  </a:lnTo>
                  <a:lnTo>
                    <a:pt x="14358" y="1760"/>
                  </a:lnTo>
                  <a:lnTo>
                    <a:pt x="23495" y="0"/>
                  </a:lnTo>
                  <a:lnTo>
                    <a:pt x="32704" y="1760"/>
                  </a:lnTo>
                  <a:lnTo>
                    <a:pt x="40211" y="6556"/>
                  </a:lnTo>
                  <a:lnTo>
                    <a:pt x="45265" y="13662"/>
                  </a:lnTo>
                  <a:lnTo>
                    <a:pt x="47117" y="22351"/>
                  </a:lnTo>
                  <a:lnTo>
                    <a:pt x="45265" y="31041"/>
                  </a:lnTo>
                  <a:lnTo>
                    <a:pt x="40211" y="38147"/>
                  </a:lnTo>
                  <a:lnTo>
                    <a:pt x="32704" y="42943"/>
                  </a:lnTo>
                  <a:lnTo>
                    <a:pt x="23495" y="44703"/>
                  </a:lnTo>
                  <a:lnTo>
                    <a:pt x="14358" y="42943"/>
                  </a:lnTo>
                  <a:lnTo>
                    <a:pt x="6889" y="38147"/>
                  </a:lnTo>
                  <a:lnTo>
                    <a:pt x="1849" y="31041"/>
                  </a:lnTo>
                  <a:lnTo>
                    <a:pt x="0" y="223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95173" y="6323593"/>
          <a:ext cx="3197859" cy="212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305"/>
                <a:gridCol w="333375"/>
                <a:gridCol w="452755"/>
                <a:gridCol w="526415"/>
                <a:gridCol w="457835"/>
                <a:gridCol w="427355"/>
                <a:gridCol w="457834"/>
                <a:gridCol w="260985"/>
              </a:tblGrid>
              <a:tr h="212702">
                <a:tc>
                  <a:txBody>
                    <a:bodyPr/>
                    <a:lstStyle/>
                    <a:p>
                      <a:pPr marL="127000">
                        <a:lnSpc>
                          <a:spcPts val="153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53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53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42366" y="2537586"/>
            <a:ext cx="800354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mbria"/>
                <a:cs typeface="Cambria"/>
              </a:rPr>
              <a:t>Проанализируйте</a:t>
            </a:r>
            <a:r>
              <a:rPr sz="2200" spc="6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климатограмму</a:t>
            </a:r>
            <a:r>
              <a:rPr sz="2200" spc="4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и</a:t>
            </a:r>
            <a:r>
              <a:rPr sz="2200" spc="1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определите,</a:t>
            </a:r>
            <a:r>
              <a:rPr sz="2200" spc="3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какой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буквой </a:t>
            </a:r>
            <a:r>
              <a:rPr sz="2200" spc="-47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на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карте</a:t>
            </a:r>
            <a:r>
              <a:rPr sz="2200" spc="4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обозначен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30" dirty="0">
                <a:latin typeface="Cambria"/>
                <a:cs typeface="Cambria"/>
              </a:rPr>
              <a:t>пункт,</a:t>
            </a:r>
            <a:r>
              <a:rPr sz="2200" spc="1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климат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которого</a:t>
            </a:r>
            <a:r>
              <a:rPr sz="220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показан</a:t>
            </a:r>
            <a:r>
              <a:rPr sz="2200" spc="2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на </a:t>
            </a:r>
            <a:r>
              <a:rPr sz="220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климатограмме.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3068" y="365759"/>
            <a:ext cx="8981440" cy="1922145"/>
            <a:chOff x="163068" y="365759"/>
            <a:chExt cx="8981440" cy="192214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476" y="577166"/>
              <a:ext cx="1970532" cy="2965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8275" y="365759"/>
              <a:ext cx="5879591" cy="7330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068" y="762000"/>
              <a:ext cx="8511540" cy="7330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068" y="1158240"/>
              <a:ext cx="8980932" cy="73304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068" y="1554479"/>
              <a:ext cx="8886444" cy="733044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54888" y="23875"/>
            <a:ext cx="2026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"/>
                <a:cs typeface="Cambria"/>
              </a:rPr>
              <a:t>Задание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18.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4888" y="438353"/>
            <a:ext cx="8613140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5310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Проверяется:</a:t>
            </a:r>
            <a:r>
              <a:rPr sz="24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умения </a:t>
            </a:r>
            <a:r>
              <a:rPr sz="2600" b="1" dirty="0">
                <a:latin typeface="Calibri"/>
                <a:cs typeface="Calibri"/>
              </a:rPr>
              <a:t>анализировать информацию, 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необходимую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для</a:t>
            </a:r>
            <a:r>
              <a:rPr sz="2600" b="1" dirty="0">
                <a:latin typeface="Calibri"/>
                <a:cs typeface="Calibri"/>
              </a:rPr>
              <a:t> изучения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разных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территорий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Земли,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600" b="1" spc="-5" dirty="0">
                <a:latin typeface="Calibri"/>
                <a:cs typeface="Calibri"/>
              </a:rPr>
              <a:t>использовать картографические,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статистические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источники </a:t>
            </a:r>
            <a:r>
              <a:rPr sz="2600" b="1" spc="-57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географической</a:t>
            </a:r>
            <a:r>
              <a:rPr sz="2600" b="1" dirty="0">
                <a:latin typeface="Calibri"/>
                <a:cs typeface="Calibri"/>
              </a:rPr>
              <a:t> информации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для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решения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учебных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задач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27221" y="2067560"/>
            <a:ext cx="293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Пример</a:t>
            </a:r>
            <a:r>
              <a:rPr sz="28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задания.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054850" y="6251575"/>
            <a:ext cx="1885950" cy="516255"/>
            <a:chOff x="7054850" y="6251575"/>
            <a:chExt cx="1885950" cy="516255"/>
          </a:xfrm>
        </p:grpSpPr>
        <p:sp>
          <p:nvSpPr>
            <p:cNvPr id="27" name="object 27"/>
            <p:cNvSpPr/>
            <p:nvPr/>
          </p:nvSpPr>
          <p:spPr>
            <a:xfrm>
              <a:off x="7061200" y="6257925"/>
              <a:ext cx="1873250" cy="503555"/>
            </a:xfrm>
            <a:custGeom>
              <a:avLst/>
              <a:gdLst/>
              <a:ahLst/>
              <a:cxnLst/>
              <a:rect l="l" t="t" r="r" b="b"/>
              <a:pathLst>
                <a:path w="1873250" h="503554">
                  <a:moveTo>
                    <a:pt x="1789429" y="0"/>
                  </a:moveTo>
                  <a:lnTo>
                    <a:pt x="83820" y="0"/>
                  </a:lnTo>
                  <a:lnTo>
                    <a:pt x="51220" y="6591"/>
                  </a:lnTo>
                  <a:lnTo>
                    <a:pt x="24574" y="24566"/>
                  </a:lnTo>
                  <a:lnTo>
                    <a:pt x="6596" y="51226"/>
                  </a:lnTo>
                  <a:lnTo>
                    <a:pt x="0" y="83870"/>
                  </a:lnTo>
                  <a:lnTo>
                    <a:pt x="0" y="419366"/>
                  </a:lnTo>
                  <a:lnTo>
                    <a:pt x="6596" y="452011"/>
                  </a:lnTo>
                  <a:lnTo>
                    <a:pt x="24574" y="478670"/>
                  </a:lnTo>
                  <a:lnTo>
                    <a:pt x="51220" y="496646"/>
                  </a:lnTo>
                  <a:lnTo>
                    <a:pt x="83820" y="503237"/>
                  </a:lnTo>
                  <a:lnTo>
                    <a:pt x="1789429" y="503237"/>
                  </a:lnTo>
                  <a:lnTo>
                    <a:pt x="1822029" y="496646"/>
                  </a:lnTo>
                  <a:lnTo>
                    <a:pt x="1848675" y="478670"/>
                  </a:lnTo>
                  <a:lnTo>
                    <a:pt x="1866653" y="452011"/>
                  </a:lnTo>
                  <a:lnTo>
                    <a:pt x="1873250" y="419366"/>
                  </a:lnTo>
                  <a:lnTo>
                    <a:pt x="1873250" y="83870"/>
                  </a:lnTo>
                  <a:lnTo>
                    <a:pt x="1866653" y="51226"/>
                  </a:lnTo>
                  <a:lnTo>
                    <a:pt x="1848675" y="24566"/>
                  </a:lnTo>
                  <a:lnTo>
                    <a:pt x="1822029" y="6591"/>
                  </a:lnTo>
                  <a:lnTo>
                    <a:pt x="1789429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61200" y="6257925"/>
              <a:ext cx="1873250" cy="503555"/>
            </a:xfrm>
            <a:custGeom>
              <a:avLst/>
              <a:gdLst/>
              <a:ahLst/>
              <a:cxnLst/>
              <a:rect l="l" t="t" r="r" b="b"/>
              <a:pathLst>
                <a:path w="1873250" h="503554">
                  <a:moveTo>
                    <a:pt x="0" y="83870"/>
                  </a:moveTo>
                  <a:lnTo>
                    <a:pt x="6596" y="51226"/>
                  </a:lnTo>
                  <a:lnTo>
                    <a:pt x="24574" y="24566"/>
                  </a:lnTo>
                  <a:lnTo>
                    <a:pt x="51220" y="6591"/>
                  </a:lnTo>
                  <a:lnTo>
                    <a:pt x="83820" y="0"/>
                  </a:lnTo>
                  <a:lnTo>
                    <a:pt x="1789429" y="0"/>
                  </a:lnTo>
                  <a:lnTo>
                    <a:pt x="1822029" y="6591"/>
                  </a:lnTo>
                  <a:lnTo>
                    <a:pt x="1848675" y="24566"/>
                  </a:lnTo>
                  <a:lnTo>
                    <a:pt x="1866653" y="51226"/>
                  </a:lnTo>
                  <a:lnTo>
                    <a:pt x="1873250" y="83870"/>
                  </a:lnTo>
                  <a:lnTo>
                    <a:pt x="1873250" y="419366"/>
                  </a:lnTo>
                  <a:lnTo>
                    <a:pt x="1866653" y="452011"/>
                  </a:lnTo>
                  <a:lnTo>
                    <a:pt x="1848675" y="478670"/>
                  </a:lnTo>
                  <a:lnTo>
                    <a:pt x="1822029" y="496646"/>
                  </a:lnTo>
                  <a:lnTo>
                    <a:pt x="1789429" y="503237"/>
                  </a:lnTo>
                  <a:lnTo>
                    <a:pt x="83820" y="503237"/>
                  </a:lnTo>
                  <a:lnTo>
                    <a:pt x="51220" y="496646"/>
                  </a:lnTo>
                  <a:lnTo>
                    <a:pt x="24574" y="478670"/>
                  </a:lnTo>
                  <a:lnTo>
                    <a:pt x="6596" y="452011"/>
                  </a:lnTo>
                  <a:lnTo>
                    <a:pt x="0" y="419366"/>
                  </a:lnTo>
                  <a:lnTo>
                    <a:pt x="0" y="8387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714813" y="6335064"/>
            <a:ext cx="5210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100"/>
              </a:spcBef>
              <a:tabLst>
                <a:tab pos="736600" algn="l"/>
                <a:tab pos="3515360" algn="l"/>
              </a:tabLst>
            </a:pPr>
            <a:r>
              <a:rPr sz="2100" u="sng" baseline="238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100" baseline="23809" dirty="0">
                <a:latin typeface="Times New Roman"/>
                <a:cs typeface="Times New Roman"/>
              </a:rPr>
              <a:t> </a:t>
            </a:r>
            <a:r>
              <a:rPr sz="2100" spc="-262" baseline="23809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границы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климатических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поясов	</a:t>
            </a:r>
            <a:r>
              <a:rPr sz="2700" b="1" spc="-7" baseline="-4629" dirty="0">
                <a:solidFill>
                  <a:srgbClr val="FFFFFF"/>
                </a:solidFill>
                <a:latin typeface="Cambria"/>
                <a:cs typeface="Cambria"/>
              </a:rPr>
              <a:t>Повышенный</a:t>
            </a:r>
            <a:endParaRPr sz="2700" baseline="-4629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302500" y="2036826"/>
            <a:ext cx="1546225" cy="535305"/>
            <a:chOff x="7302500" y="2036826"/>
            <a:chExt cx="1546225" cy="535305"/>
          </a:xfrm>
        </p:grpSpPr>
        <p:sp>
          <p:nvSpPr>
            <p:cNvPr id="31" name="object 31"/>
            <p:cNvSpPr/>
            <p:nvPr/>
          </p:nvSpPr>
          <p:spPr>
            <a:xfrm>
              <a:off x="7308850" y="2043176"/>
              <a:ext cx="1533525" cy="522605"/>
            </a:xfrm>
            <a:custGeom>
              <a:avLst/>
              <a:gdLst/>
              <a:ahLst/>
              <a:cxnLst/>
              <a:rect l="l" t="t" r="r" b="b"/>
              <a:pathLst>
                <a:path w="1533525" h="522605">
                  <a:moveTo>
                    <a:pt x="1150111" y="0"/>
                  </a:moveTo>
                  <a:lnTo>
                    <a:pt x="1072859" y="1060"/>
                  </a:lnTo>
                  <a:lnTo>
                    <a:pt x="1000908" y="4101"/>
                  </a:lnTo>
                  <a:lnTo>
                    <a:pt x="935801" y="8914"/>
                  </a:lnTo>
                  <a:lnTo>
                    <a:pt x="879078" y="15287"/>
                  </a:lnTo>
                  <a:lnTo>
                    <a:pt x="832278" y="23012"/>
                  </a:lnTo>
                  <a:lnTo>
                    <a:pt x="774611" y="41677"/>
                  </a:lnTo>
                  <a:lnTo>
                    <a:pt x="759034" y="62716"/>
                  </a:lnTo>
                  <a:lnTo>
                    <a:pt x="736689" y="72515"/>
                  </a:lnTo>
                  <a:lnTo>
                    <a:pt x="654510" y="89106"/>
                  </a:lnTo>
                  <a:lnTo>
                    <a:pt x="597763" y="95479"/>
                  </a:lnTo>
                  <a:lnTo>
                    <a:pt x="532636" y="100292"/>
                  </a:lnTo>
                  <a:lnTo>
                    <a:pt x="460671" y="103333"/>
                  </a:lnTo>
                  <a:lnTo>
                    <a:pt x="383413" y="104394"/>
                  </a:lnTo>
                  <a:lnTo>
                    <a:pt x="306154" y="103333"/>
                  </a:lnTo>
                  <a:lnTo>
                    <a:pt x="234189" y="100292"/>
                  </a:lnTo>
                  <a:lnTo>
                    <a:pt x="169062" y="95479"/>
                  </a:lnTo>
                  <a:lnTo>
                    <a:pt x="112315" y="89106"/>
                  </a:lnTo>
                  <a:lnTo>
                    <a:pt x="65492" y="81381"/>
                  </a:lnTo>
                  <a:lnTo>
                    <a:pt x="7791" y="62716"/>
                  </a:lnTo>
                  <a:lnTo>
                    <a:pt x="0" y="52197"/>
                  </a:lnTo>
                  <a:lnTo>
                    <a:pt x="0" y="470026"/>
                  </a:lnTo>
                  <a:lnTo>
                    <a:pt x="65492" y="499211"/>
                  </a:lnTo>
                  <a:lnTo>
                    <a:pt x="112315" y="506936"/>
                  </a:lnTo>
                  <a:lnTo>
                    <a:pt x="169062" y="513309"/>
                  </a:lnTo>
                  <a:lnTo>
                    <a:pt x="234189" y="518122"/>
                  </a:lnTo>
                  <a:lnTo>
                    <a:pt x="306154" y="521163"/>
                  </a:lnTo>
                  <a:lnTo>
                    <a:pt x="383413" y="522224"/>
                  </a:lnTo>
                  <a:lnTo>
                    <a:pt x="460671" y="521163"/>
                  </a:lnTo>
                  <a:lnTo>
                    <a:pt x="532636" y="518122"/>
                  </a:lnTo>
                  <a:lnTo>
                    <a:pt x="597763" y="513309"/>
                  </a:lnTo>
                  <a:lnTo>
                    <a:pt x="654510" y="506936"/>
                  </a:lnTo>
                  <a:lnTo>
                    <a:pt x="701333" y="499211"/>
                  </a:lnTo>
                  <a:lnTo>
                    <a:pt x="759034" y="480546"/>
                  </a:lnTo>
                  <a:lnTo>
                    <a:pt x="774611" y="459501"/>
                  </a:lnTo>
                  <a:lnTo>
                    <a:pt x="796942" y="449689"/>
                  </a:lnTo>
                  <a:lnTo>
                    <a:pt x="879078" y="433054"/>
                  </a:lnTo>
                  <a:lnTo>
                    <a:pt x="935801" y="426657"/>
                  </a:lnTo>
                  <a:lnTo>
                    <a:pt x="1000908" y="421824"/>
                  </a:lnTo>
                  <a:lnTo>
                    <a:pt x="1072859" y="418768"/>
                  </a:lnTo>
                  <a:lnTo>
                    <a:pt x="1150111" y="417702"/>
                  </a:lnTo>
                  <a:lnTo>
                    <a:pt x="1227370" y="418768"/>
                  </a:lnTo>
                  <a:lnTo>
                    <a:pt x="1299335" y="421824"/>
                  </a:lnTo>
                  <a:lnTo>
                    <a:pt x="1364462" y="426657"/>
                  </a:lnTo>
                  <a:lnTo>
                    <a:pt x="1421209" y="433054"/>
                  </a:lnTo>
                  <a:lnTo>
                    <a:pt x="1468032" y="440802"/>
                  </a:lnTo>
                  <a:lnTo>
                    <a:pt x="1525733" y="459501"/>
                  </a:lnTo>
                  <a:lnTo>
                    <a:pt x="1533525" y="470026"/>
                  </a:lnTo>
                  <a:lnTo>
                    <a:pt x="1533525" y="52197"/>
                  </a:lnTo>
                  <a:lnTo>
                    <a:pt x="1468032" y="23012"/>
                  </a:lnTo>
                  <a:lnTo>
                    <a:pt x="1421209" y="15287"/>
                  </a:lnTo>
                  <a:lnTo>
                    <a:pt x="1364462" y="8914"/>
                  </a:lnTo>
                  <a:lnTo>
                    <a:pt x="1299335" y="4101"/>
                  </a:lnTo>
                  <a:lnTo>
                    <a:pt x="1227370" y="1060"/>
                  </a:lnTo>
                  <a:lnTo>
                    <a:pt x="1150111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08850" y="2043176"/>
              <a:ext cx="1533525" cy="522605"/>
            </a:xfrm>
            <a:custGeom>
              <a:avLst/>
              <a:gdLst/>
              <a:ahLst/>
              <a:cxnLst/>
              <a:rect l="l" t="t" r="r" b="b"/>
              <a:pathLst>
                <a:path w="1533525" h="522605">
                  <a:moveTo>
                    <a:pt x="0" y="52197"/>
                  </a:moveTo>
                  <a:lnTo>
                    <a:pt x="65492" y="81381"/>
                  </a:lnTo>
                  <a:lnTo>
                    <a:pt x="112315" y="89106"/>
                  </a:lnTo>
                  <a:lnTo>
                    <a:pt x="169062" y="95479"/>
                  </a:lnTo>
                  <a:lnTo>
                    <a:pt x="234189" y="100292"/>
                  </a:lnTo>
                  <a:lnTo>
                    <a:pt x="306154" y="103333"/>
                  </a:lnTo>
                  <a:lnTo>
                    <a:pt x="383413" y="104394"/>
                  </a:lnTo>
                  <a:lnTo>
                    <a:pt x="460671" y="103333"/>
                  </a:lnTo>
                  <a:lnTo>
                    <a:pt x="532636" y="100292"/>
                  </a:lnTo>
                  <a:lnTo>
                    <a:pt x="597763" y="95479"/>
                  </a:lnTo>
                  <a:lnTo>
                    <a:pt x="654510" y="89106"/>
                  </a:lnTo>
                  <a:lnTo>
                    <a:pt x="701333" y="81381"/>
                  </a:lnTo>
                  <a:lnTo>
                    <a:pt x="759034" y="62716"/>
                  </a:lnTo>
                  <a:lnTo>
                    <a:pt x="774611" y="41677"/>
                  </a:lnTo>
                  <a:lnTo>
                    <a:pt x="796942" y="31878"/>
                  </a:lnTo>
                  <a:lnTo>
                    <a:pt x="879078" y="15287"/>
                  </a:lnTo>
                  <a:lnTo>
                    <a:pt x="935801" y="8914"/>
                  </a:lnTo>
                  <a:lnTo>
                    <a:pt x="1000908" y="4101"/>
                  </a:lnTo>
                  <a:lnTo>
                    <a:pt x="1072859" y="1060"/>
                  </a:lnTo>
                  <a:lnTo>
                    <a:pt x="1150111" y="0"/>
                  </a:lnTo>
                  <a:lnTo>
                    <a:pt x="1227370" y="1060"/>
                  </a:lnTo>
                  <a:lnTo>
                    <a:pt x="1299335" y="4101"/>
                  </a:lnTo>
                  <a:lnTo>
                    <a:pt x="1364462" y="8914"/>
                  </a:lnTo>
                  <a:lnTo>
                    <a:pt x="1421209" y="15287"/>
                  </a:lnTo>
                  <a:lnTo>
                    <a:pt x="1468032" y="23012"/>
                  </a:lnTo>
                  <a:lnTo>
                    <a:pt x="1525733" y="41677"/>
                  </a:lnTo>
                  <a:lnTo>
                    <a:pt x="1533525" y="52197"/>
                  </a:lnTo>
                  <a:lnTo>
                    <a:pt x="1533525" y="470026"/>
                  </a:lnTo>
                  <a:lnTo>
                    <a:pt x="1525733" y="459501"/>
                  </a:lnTo>
                  <a:lnTo>
                    <a:pt x="1503388" y="449689"/>
                  </a:lnTo>
                  <a:lnTo>
                    <a:pt x="1421209" y="433054"/>
                  </a:lnTo>
                  <a:lnTo>
                    <a:pt x="1364462" y="426657"/>
                  </a:lnTo>
                  <a:lnTo>
                    <a:pt x="1299335" y="421824"/>
                  </a:lnTo>
                  <a:lnTo>
                    <a:pt x="1227370" y="418768"/>
                  </a:lnTo>
                  <a:lnTo>
                    <a:pt x="1150111" y="417702"/>
                  </a:lnTo>
                  <a:lnTo>
                    <a:pt x="1072859" y="418768"/>
                  </a:lnTo>
                  <a:lnTo>
                    <a:pt x="1000908" y="421824"/>
                  </a:lnTo>
                  <a:lnTo>
                    <a:pt x="935801" y="426657"/>
                  </a:lnTo>
                  <a:lnTo>
                    <a:pt x="879078" y="433054"/>
                  </a:lnTo>
                  <a:lnTo>
                    <a:pt x="832278" y="440802"/>
                  </a:lnTo>
                  <a:lnTo>
                    <a:pt x="774611" y="459501"/>
                  </a:lnTo>
                  <a:lnTo>
                    <a:pt x="766826" y="470026"/>
                  </a:lnTo>
                  <a:lnTo>
                    <a:pt x="759034" y="480546"/>
                  </a:lnTo>
                  <a:lnTo>
                    <a:pt x="701333" y="499211"/>
                  </a:lnTo>
                  <a:lnTo>
                    <a:pt x="654510" y="506936"/>
                  </a:lnTo>
                  <a:lnTo>
                    <a:pt x="597763" y="513309"/>
                  </a:lnTo>
                  <a:lnTo>
                    <a:pt x="532636" y="518122"/>
                  </a:lnTo>
                  <a:lnTo>
                    <a:pt x="460671" y="521163"/>
                  </a:lnTo>
                  <a:lnTo>
                    <a:pt x="383413" y="522224"/>
                  </a:lnTo>
                  <a:lnTo>
                    <a:pt x="306154" y="521163"/>
                  </a:lnTo>
                  <a:lnTo>
                    <a:pt x="234189" y="518122"/>
                  </a:lnTo>
                  <a:lnTo>
                    <a:pt x="169062" y="513309"/>
                  </a:lnTo>
                  <a:lnTo>
                    <a:pt x="112315" y="506936"/>
                  </a:lnTo>
                  <a:lnTo>
                    <a:pt x="65492" y="499211"/>
                  </a:lnTo>
                  <a:lnTo>
                    <a:pt x="7791" y="480546"/>
                  </a:lnTo>
                  <a:lnTo>
                    <a:pt x="0" y="470026"/>
                  </a:lnTo>
                  <a:lnTo>
                    <a:pt x="0" y="52197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665211" y="2132202"/>
            <a:ext cx="821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sz="2000" b="1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балл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040" y="708101"/>
            <a:ext cx="369252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Ошибки,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связанные с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недостаточным</a:t>
            </a:r>
            <a:endParaRPr sz="2800">
              <a:latin typeface="Cambria"/>
              <a:cs typeface="Cambria"/>
            </a:endParaRPr>
          </a:p>
          <a:p>
            <a:pPr marL="12700" marR="243204">
              <a:lnSpc>
                <a:spcPct val="100000"/>
              </a:lnSpc>
            </a:pP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усвоением знаний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о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причинно-</a:t>
            </a:r>
            <a:endParaRPr sz="2800">
              <a:latin typeface="Cambria"/>
              <a:cs typeface="Cambria"/>
            </a:endParaRPr>
          </a:p>
          <a:p>
            <a:pPr marL="12700" marR="51308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следственных</a:t>
            </a:r>
            <a:r>
              <a:rPr sz="28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пространственно-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временных</a:t>
            </a:r>
            <a:r>
              <a:rPr sz="28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связях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1153" y="677115"/>
            <a:ext cx="4620354" cy="549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01" y="3429000"/>
            <a:ext cx="4779899" cy="28662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252" y="57657"/>
            <a:ext cx="85642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9B2C1F"/>
                </a:solidFill>
              </a:rPr>
              <a:t>Высота</a:t>
            </a:r>
            <a:r>
              <a:rPr sz="4000" spc="-10" dirty="0">
                <a:solidFill>
                  <a:srgbClr val="9B2C1F"/>
                </a:solidFill>
              </a:rPr>
              <a:t> </a:t>
            </a:r>
            <a:r>
              <a:rPr sz="4000" spc="-20" dirty="0">
                <a:solidFill>
                  <a:srgbClr val="9B2C1F"/>
                </a:solidFill>
              </a:rPr>
              <a:t>солнца</a:t>
            </a:r>
            <a:r>
              <a:rPr sz="4000" spc="15" dirty="0">
                <a:solidFill>
                  <a:srgbClr val="9B2C1F"/>
                </a:solidFill>
              </a:rPr>
              <a:t> </a:t>
            </a:r>
            <a:r>
              <a:rPr sz="4000" spc="-10" dirty="0">
                <a:solidFill>
                  <a:srgbClr val="9B2C1F"/>
                </a:solidFill>
              </a:rPr>
              <a:t>над</a:t>
            </a:r>
            <a:r>
              <a:rPr sz="4000" spc="5" dirty="0">
                <a:solidFill>
                  <a:srgbClr val="9B2C1F"/>
                </a:solidFill>
              </a:rPr>
              <a:t> </a:t>
            </a:r>
            <a:r>
              <a:rPr sz="4000" spc="-10" dirty="0">
                <a:solidFill>
                  <a:srgbClr val="9B2C1F"/>
                </a:solidFill>
              </a:rPr>
              <a:t>горизонтом.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</a:rPr>
              <a:t>Анализ</a:t>
            </a:r>
            <a:r>
              <a:rPr sz="4000" spc="5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данных</a:t>
            </a:r>
            <a:r>
              <a:rPr sz="4000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9B2C1F"/>
                </a:solidFill>
              </a:rPr>
              <a:t>ШИРОТЫ</a:t>
            </a:r>
            <a:r>
              <a:rPr sz="4000" spc="-5" dirty="0">
                <a:solidFill>
                  <a:srgbClr val="9B2C1F"/>
                </a:solidFill>
              </a:rPr>
              <a:t> </a:t>
            </a:r>
            <a:r>
              <a:rPr sz="4000" spc="-20" dirty="0">
                <a:solidFill>
                  <a:srgbClr val="9B2C1F"/>
                </a:solidFill>
              </a:rPr>
              <a:t>МЕСТНОСТИ.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02742" y="1216828"/>
            <a:ext cx="7718425" cy="29095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latin typeface="Cambria"/>
                <a:cs typeface="Cambria"/>
              </a:rPr>
              <a:t>Зависит</a:t>
            </a:r>
            <a:r>
              <a:rPr sz="2600" spc="-5" dirty="0">
                <a:latin typeface="Cambria"/>
                <a:cs typeface="Cambria"/>
              </a:rPr>
              <a:t> </a:t>
            </a:r>
            <a:r>
              <a:rPr sz="2600" spc="-20" dirty="0">
                <a:latin typeface="Cambria"/>
                <a:cs typeface="Cambria"/>
              </a:rPr>
              <a:t>от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spc="-35" dirty="0">
                <a:latin typeface="Cambria"/>
                <a:cs typeface="Cambria"/>
              </a:rPr>
              <a:t>угла</a:t>
            </a:r>
            <a:r>
              <a:rPr sz="2600" dirty="0">
                <a:latin typeface="Cambria"/>
                <a:cs typeface="Cambria"/>
              </a:rPr>
              <a:t> падения</a:t>
            </a:r>
            <a:r>
              <a:rPr sz="2600" spc="-3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солнечных</a:t>
            </a:r>
            <a:r>
              <a:rPr sz="2600" spc="-3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лучей.</a:t>
            </a:r>
            <a:endParaRPr sz="2600">
              <a:latin typeface="Cambria"/>
              <a:cs typeface="Cambria"/>
            </a:endParaRPr>
          </a:p>
          <a:p>
            <a:pPr marL="527685" marR="5080" indent="-5156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latin typeface="Cambria"/>
                <a:cs typeface="Cambria"/>
              </a:rPr>
              <a:t>Чем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ближе</a:t>
            </a:r>
            <a:r>
              <a:rPr sz="2600" dirty="0">
                <a:latin typeface="Cambria"/>
                <a:cs typeface="Cambria"/>
              </a:rPr>
              <a:t> к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spc="-30" dirty="0">
                <a:latin typeface="Cambria"/>
                <a:cs typeface="Cambria"/>
              </a:rPr>
              <a:t>зениту,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тем</a:t>
            </a:r>
            <a:r>
              <a:rPr sz="2600" spc="-1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выше.</a:t>
            </a:r>
            <a:r>
              <a:rPr sz="2600" spc="5" dirty="0">
                <a:latin typeface="Cambria"/>
                <a:cs typeface="Cambria"/>
              </a:rPr>
              <a:t> </a:t>
            </a:r>
            <a:r>
              <a:rPr sz="2600" spc="-70" dirty="0">
                <a:latin typeface="Cambria"/>
                <a:cs typeface="Cambria"/>
              </a:rPr>
              <a:t>Так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как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на </a:t>
            </a:r>
            <a:r>
              <a:rPr sz="2600" spc="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территории </a:t>
            </a:r>
            <a:r>
              <a:rPr sz="2600" spc="-10" dirty="0">
                <a:latin typeface="Cambria"/>
                <a:cs typeface="Cambria"/>
              </a:rPr>
              <a:t>России </a:t>
            </a:r>
            <a:r>
              <a:rPr sz="2600" spc="-5" dirty="0">
                <a:latin typeface="Cambria"/>
                <a:cs typeface="Cambria"/>
              </a:rPr>
              <a:t>явления </a:t>
            </a:r>
            <a:r>
              <a:rPr sz="2600" dirty="0">
                <a:latin typeface="Cambria"/>
                <a:cs typeface="Cambria"/>
              </a:rPr>
              <a:t>зенита – </a:t>
            </a:r>
            <a:r>
              <a:rPr sz="2600" spc="-10" dirty="0">
                <a:latin typeface="Cambria"/>
                <a:cs typeface="Cambria"/>
              </a:rPr>
              <a:t>отвесного </a:t>
            </a:r>
            <a:r>
              <a:rPr sz="2600" spc="-56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падения </a:t>
            </a:r>
            <a:r>
              <a:rPr sz="2600" spc="-5" dirty="0">
                <a:latin typeface="Cambria"/>
                <a:cs typeface="Cambria"/>
              </a:rPr>
              <a:t>солнечных </a:t>
            </a:r>
            <a:r>
              <a:rPr sz="2600" spc="-15" dirty="0">
                <a:latin typeface="Cambria"/>
                <a:cs typeface="Cambria"/>
              </a:rPr>
              <a:t>людей </a:t>
            </a:r>
            <a:r>
              <a:rPr sz="2600" dirty="0">
                <a:latin typeface="Cambria"/>
                <a:cs typeface="Cambria"/>
              </a:rPr>
              <a:t>- не </a:t>
            </a:r>
            <a:r>
              <a:rPr sz="2600" spc="-10" dirty="0">
                <a:latin typeface="Cambria"/>
                <a:cs typeface="Cambria"/>
              </a:rPr>
              <a:t>наблюдается, </a:t>
            </a:r>
            <a:r>
              <a:rPr sz="2600" spc="-5" dirty="0">
                <a:latin typeface="Cambria"/>
                <a:cs typeface="Cambria"/>
              </a:rPr>
              <a:t>то </a:t>
            </a:r>
            <a:r>
              <a:rPr sz="2600" spc="-56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чем</a:t>
            </a:r>
            <a:r>
              <a:rPr sz="2600" spc="-1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ближе</a:t>
            </a:r>
            <a:r>
              <a:rPr sz="2600" dirty="0">
                <a:latin typeface="Cambria"/>
                <a:cs typeface="Cambria"/>
              </a:rPr>
              <a:t> к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spc="-35" dirty="0">
                <a:latin typeface="Cambria"/>
                <a:cs typeface="Cambria"/>
              </a:rPr>
              <a:t>экватору,</a:t>
            </a:r>
            <a:r>
              <a:rPr sz="2600" spc="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тем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ВЫШЕ,</a:t>
            </a:r>
            <a:r>
              <a:rPr sz="2600" spc="1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и </a:t>
            </a:r>
            <a:r>
              <a:rPr sz="2600" spc="-30" dirty="0">
                <a:latin typeface="Cambria"/>
                <a:cs typeface="Cambria"/>
              </a:rPr>
              <a:t>наоборот.</a:t>
            </a:r>
            <a:endParaRPr sz="2600">
              <a:latin typeface="Cambria"/>
              <a:cs typeface="Cambria"/>
            </a:endParaRPr>
          </a:p>
          <a:p>
            <a:pPr marR="1184275" algn="r">
              <a:lnSpc>
                <a:spcPct val="100000"/>
              </a:lnSpc>
              <a:spcBef>
                <a:spcPts val="1110"/>
              </a:spcBef>
            </a:pPr>
            <a:r>
              <a:rPr sz="4000" b="1" spc="-5" dirty="0">
                <a:solidFill>
                  <a:srgbClr val="D24717"/>
                </a:solidFill>
                <a:latin typeface="Calibri"/>
                <a:cs typeface="Calibri"/>
              </a:rPr>
              <a:t>НИЖЕ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2882" y="5914745"/>
            <a:ext cx="1420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D24717"/>
                </a:solidFill>
                <a:latin typeface="Calibri"/>
                <a:cs typeface="Calibri"/>
              </a:rPr>
              <a:t>ВЫШЕ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3400" y="5078476"/>
            <a:ext cx="8228330" cy="1603375"/>
            <a:chOff x="533400" y="5078476"/>
            <a:chExt cx="8228330" cy="1603375"/>
          </a:xfrm>
        </p:grpSpPr>
        <p:sp>
          <p:nvSpPr>
            <p:cNvPr id="7" name="object 7"/>
            <p:cNvSpPr/>
            <p:nvPr/>
          </p:nvSpPr>
          <p:spPr>
            <a:xfrm>
              <a:off x="3957320" y="5318125"/>
              <a:ext cx="4791710" cy="1351280"/>
            </a:xfrm>
            <a:custGeom>
              <a:avLst/>
              <a:gdLst/>
              <a:ahLst/>
              <a:cxnLst/>
              <a:rect l="l" t="t" r="r" b="b"/>
              <a:pathLst>
                <a:path w="4791709" h="1351279">
                  <a:moveTo>
                    <a:pt x="4778375" y="0"/>
                  </a:moveTo>
                  <a:lnTo>
                    <a:pt x="4784205" y="32477"/>
                  </a:lnTo>
                  <a:lnTo>
                    <a:pt x="4788336" y="64833"/>
                  </a:lnTo>
                  <a:lnTo>
                    <a:pt x="4790787" y="97055"/>
                  </a:lnTo>
                  <a:lnTo>
                    <a:pt x="4791576" y="129132"/>
                  </a:lnTo>
                  <a:lnTo>
                    <a:pt x="4790723" y="161054"/>
                  </a:lnTo>
                  <a:lnTo>
                    <a:pt x="4784159" y="224380"/>
                  </a:lnTo>
                  <a:lnTo>
                    <a:pt x="4771246" y="286940"/>
                  </a:lnTo>
                  <a:lnTo>
                    <a:pt x="4752131" y="348643"/>
                  </a:lnTo>
                  <a:lnTo>
                    <a:pt x="4726964" y="409394"/>
                  </a:lnTo>
                  <a:lnTo>
                    <a:pt x="4695891" y="469101"/>
                  </a:lnTo>
                  <a:lnTo>
                    <a:pt x="4659063" y="527672"/>
                  </a:lnTo>
                  <a:lnTo>
                    <a:pt x="4616628" y="585012"/>
                  </a:lnTo>
                  <a:lnTo>
                    <a:pt x="4568734" y="641030"/>
                  </a:lnTo>
                  <a:lnTo>
                    <a:pt x="4515529" y="695632"/>
                  </a:lnTo>
                  <a:lnTo>
                    <a:pt x="4486982" y="722373"/>
                  </a:lnTo>
                  <a:lnTo>
                    <a:pt x="4457163" y="748725"/>
                  </a:lnTo>
                  <a:lnTo>
                    <a:pt x="4426090" y="774677"/>
                  </a:lnTo>
                  <a:lnTo>
                    <a:pt x="4393783" y="800218"/>
                  </a:lnTo>
                  <a:lnTo>
                    <a:pt x="4360260" y="825334"/>
                  </a:lnTo>
                  <a:lnTo>
                    <a:pt x="4325539" y="850015"/>
                  </a:lnTo>
                  <a:lnTo>
                    <a:pt x="4289639" y="874250"/>
                  </a:lnTo>
                  <a:lnTo>
                    <a:pt x="4252579" y="898026"/>
                  </a:lnTo>
                  <a:lnTo>
                    <a:pt x="4214376" y="921332"/>
                  </a:lnTo>
                  <a:lnTo>
                    <a:pt x="4175051" y="944157"/>
                  </a:lnTo>
                  <a:lnTo>
                    <a:pt x="4134620" y="966488"/>
                  </a:lnTo>
                  <a:lnTo>
                    <a:pt x="4093103" y="988314"/>
                  </a:lnTo>
                  <a:lnTo>
                    <a:pt x="4050519" y="1009624"/>
                  </a:lnTo>
                  <a:lnTo>
                    <a:pt x="4006886" y="1030406"/>
                  </a:lnTo>
                  <a:lnTo>
                    <a:pt x="3962222" y="1050648"/>
                  </a:lnTo>
                  <a:lnTo>
                    <a:pt x="3916546" y="1070339"/>
                  </a:lnTo>
                  <a:lnTo>
                    <a:pt x="3869877" y="1089466"/>
                  </a:lnTo>
                  <a:lnTo>
                    <a:pt x="3822233" y="1108020"/>
                  </a:lnTo>
                  <a:lnTo>
                    <a:pt x="3773632" y="1125987"/>
                  </a:lnTo>
                  <a:lnTo>
                    <a:pt x="3724094" y="1143356"/>
                  </a:lnTo>
                  <a:lnTo>
                    <a:pt x="3673637" y="1160116"/>
                  </a:lnTo>
                  <a:lnTo>
                    <a:pt x="3622280" y="1176256"/>
                  </a:lnTo>
                  <a:lnTo>
                    <a:pt x="3570040" y="1191762"/>
                  </a:lnTo>
                  <a:lnTo>
                    <a:pt x="3516937" y="1206624"/>
                  </a:lnTo>
                  <a:lnTo>
                    <a:pt x="3462989" y="1220831"/>
                  </a:lnTo>
                  <a:lnTo>
                    <a:pt x="3408215" y="1234370"/>
                  </a:lnTo>
                  <a:lnTo>
                    <a:pt x="3352633" y="1247230"/>
                  </a:lnTo>
                  <a:lnTo>
                    <a:pt x="3296262" y="1259399"/>
                  </a:lnTo>
                  <a:lnTo>
                    <a:pt x="3239120" y="1270866"/>
                  </a:lnTo>
                  <a:lnTo>
                    <a:pt x="3181227" y="1281619"/>
                  </a:lnTo>
                  <a:lnTo>
                    <a:pt x="3122600" y="1291647"/>
                  </a:lnTo>
                  <a:lnTo>
                    <a:pt x="3063258" y="1300938"/>
                  </a:lnTo>
                  <a:lnTo>
                    <a:pt x="3003220" y="1309480"/>
                  </a:lnTo>
                  <a:lnTo>
                    <a:pt x="2942504" y="1317261"/>
                  </a:lnTo>
                  <a:lnTo>
                    <a:pt x="2881129" y="1324271"/>
                  </a:lnTo>
                  <a:lnTo>
                    <a:pt x="2819113" y="1330497"/>
                  </a:lnTo>
                  <a:lnTo>
                    <a:pt x="2756475" y="1335928"/>
                  </a:lnTo>
                  <a:lnTo>
                    <a:pt x="2693234" y="1340552"/>
                  </a:lnTo>
                  <a:lnTo>
                    <a:pt x="2629407" y="1344358"/>
                  </a:lnTo>
                  <a:lnTo>
                    <a:pt x="2569131" y="1347167"/>
                  </a:lnTo>
                  <a:lnTo>
                    <a:pt x="2509050" y="1349209"/>
                  </a:lnTo>
                  <a:lnTo>
                    <a:pt x="2449183" y="1350493"/>
                  </a:lnTo>
                  <a:lnTo>
                    <a:pt x="2389552" y="1351025"/>
                  </a:lnTo>
                  <a:lnTo>
                    <a:pt x="2330175" y="1350814"/>
                  </a:lnTo>
                  <a:lnTo>
                    <a:pt x="2271072" y="1349868"/>
                  </a:lnTo>
                  <a:lnTo>
                    <a:pt x="2212264" y="1348193"/>
                  </a:lnTo>
                  <a:lnTo>
                    <a:pt x="2153769" y="1345798"/>
                  </a:lnTo>
                  <a:lnTo>
                    <a:pt x="2095608" y="1342690"/>
                  </a:lnTo>
                  <a:lnTo>
                    <a:pt x="2037801" y="1338877"/>
                  </a:lnTo>
                  <a:lnTo>
                    <a:pt x="1980368" y="1334367"/>
                  </a:lnTo>
                  <a:lnTo>
                    <a:pt x="1923327" y="1329167"/>
                  </a:lnTo>
                  <a:lnTo>
                    <a:pt x="1866700" y="1323285"/>
                  </a:lnTo>
                  <a:lnTo>
                    <a:pt x="1810506" y="1316728"/>
                  </a:lnTo>
                  <a:lnTo>
                    <a:pt x="1754764" y="1309505"/>
                  </a:lnTo>
                  <a:lnTo>
                    <a:pt x="1699495" y="1301622"/>
                  </a:lnTo>
                  <a:lnTo>
                    <a:pt x="1644719" y="1293088"/>
                  </a:lnTo>
                  <a:lnTo>
                    <a:pt x="1590454" y="1283910"/>
                  </a:lnTo>
                  <a:lnTo>
                    <a:pt x="1536722" y="1274095"/>
                  </a:lnTo>
                  <a:lnTo>
                    <a:pt x="1483541" y="1263652"/>
                  </a:lnTo>
                  <a:lnTo>
                    <a:pt x="1430932" y="1252589"/>
                  </a:lnTo>
                  <a:lnTo>
                    <a:pt x="1378914" y="1240912"/>
                  </a:lnTo>
                  <a:lnTo>
                    <a:pt x="1327508" y="1228629"/>
                  </a:lnTo>
                  <a:lnTo>
                    <a:pt x="1276733" y="1215749"/>
                  </a:lnTo>
                  <a:lnTo>
                    <a:pt x="1226609" y="1202278"/>
                  </a:lnTo>
                  <a:lnTo>
                    <a:pt x="1177155" y="1188225"/>
                  </a:lnTo>
                  <a:lnTo>
                    <a:pt x="1128392" y="1173596"/>
                  </a:lnTo>
                  <a:lnTo>
                    <a:pt x="1080339" y="1158401"/>
                  </a:lnTo>
                  <a:lnTo>
                    <a:pt x="1033017" y="1142646"/>
                  </a:lnTo>
                  <a:lnTo>
                    <a:pt x="986444" y="1126338"/>
                  </a:lnTo>
                  <a:lnTo>
                    <a:pt x="940641" y="1109487"/>
                  </a:lnTo>
                  <a:lnTo>
                    <a:pt x="895628" y="1092099"/>
                  </a:lnTo>
                  <a:lnTo>
                    <a:pt x="851425" y="1074181"/>
                  </a:lnTo>
                  <a:lnTo>
                    <a:pt x="808050" y="1055743"/>
                  </a:lnTo>
                  <a:lnTo>
                    <a:pt x="765525" y="1036790"/>
                  </a:lnTo>
                  <a:lnTo>
                    <a:pt x="723868" y="1017332"/>
                  </a:lnTo>
                  <a:lnTo>
                    <a:pt x="683101" y="997375"/>
                  </a:lnTo>
                  <a:lnTo>
                    <a:pt x="643241" y="976928"/>
                  </a:lnTo>
                  <a:lnTo>
                    <a:pt x="604311" y="955997"/>
                  </a:lnTo>
                  <a:lnTo>
                    <a:pt x="566328" y="934591"/>
                  </a:lnTo>
                  <a:lnTo>
                    <a:pt x="529313" y="912717"/>
                  </a:lnTo>
                  <a:lnTo>
                    <a:pt x="493286" y="890383"/>
                  </a:lnTo>
                  <a:lnTo>
                    <a:pt x="458267" y="867596"/>
                  </a:lnTo>
                  <a:lnTo>
                    <a:pt x="424275" y="844365"/>
                  </a:lnTo>
                  <a:lnTo>
                    <a:pt x="391331" y="820697"/>
                  </a:lnTo>
                  <a:lnTo>
                    <a:pt x="359453" y="796599"/>
                  </a:lnTo>
                  <a:lnTo>
                    <a:pt x="328662" y="772079"/>
                  </a:lnTo>
                  <a:lnTo>
                    <a:pt x="298978" y="747145"/>
                  </a:lnTo>
                  <a:lnTo>
                    <a:pt x="270421" y="721804"/>
                  </a:lnTo>
                  <a:lnTo>
                    <a:pt x="216765" y="669934"/>
                  </a:lnTo>
                  <a:lnTo>
                    <a:pt x="167853" y="616530"/>
                  </a:lnTo>
                  <a:lnTo>
                    <a:pt x="123843" y="561653"/>
                  </a:lnTo>
                  <a:lnTo>
                    <a:pt x="84894" y="505363"/>
                  </a:lnTo>
                  <a:lnTo>
                    <a:pt x="51165" y="447724"/>
                  </a:lnTo>
                  <a:lnTo>
                    <a:pt x="22814" y="388795"/>
                  </a:lnTo>
                  <a:lnTo>
                    <a:pt x="10705" y="358866"/>
                  </a:lnTo>
                  <a:lnTo>
                    <a:pt x="0" y="328637"/>
                  </a:lnTo>
                </a:path>
              </a:pathLst>
            </a:custGeom>
            <a:ln w="25400">
              <a:solidFill>
                <a:srgbClr val="AE3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750" y="5084826"/>
              <a:ext cx="3024505" cy="1381125"/>
            </a:xfrm>
            <a:custGeom>
              <a:avLst/>
              <a:gdLst/>
              <a:ahLst/>
              <a:cxnLst/>
              <a:rect l="l" t="t" r="r" b="b"/>
              <a:pathLst>
                <a:path w="3024504" h="1381125">
                  <a:moveTo>
                    <a:pt x="2268093" y="0"/>
                  </a:moveTo>
                  <a:lnTo>
                    <a:pt x="2190808" y="711"/>
                  </a:lnTo>
                  <a:lnTo>
                    <a:pt x="2115753" y="2801"/>
                  </a:lnTo>
                  <a:lnTo>
                    <a:pt x="2043307" y="6199"/>
                  </a:lnTo>
                  <a:lnTo>
                    <a:pt x="1973851" y="10836"/>
                  </a:lnTo>
                  <a:lnTo>
                    <a:pt x="1907766" y="16644"/>
                  </a:lnTo>
                  <a:lnTo>
                    <a:pt x="1845430" y="23554"/>
                  </a:lnTo>
                  <a:lnTo>
                    <a:pt x="1787226" y="31496"/>
                  </a:lnTo>
                  <a:lnTo>
                    <a:pt x="1733534" y="40401"/>
                  </a:lnTo>
                  <a:lnTo>
                    <a:pt x="1684733" y="50201"/>
                  </a:lnTo>
                  <a:lnTo>
                    <a:pt x="1641205" y="60827"/>
                  </a:lnTo>
                  <a:lnTo>
                    <a:pt x="1603330" y="72209"/>
                  </a:lnTo>
                  <a:lnTo>
                    <a:pt x="1546059" y="96966"/>
                  </a:lnTo>
                  <a:lnTo>
                    <a:pt x="1515966" y="123920"/>
                  </a:lnTo>
                  <a:lnTo>
                    <a:pt x="1508159" y="152179"/>
                  </a:lnTo>
                  <a:lnTo>
                    <a:pt x="1496703" y="165900"/>
                  </a:lnTo>
                  <a:lnTo>
                    <a:pt x="1452653" y="191839"/>
                  </a:lnTo>
                  <a:lnTo>
                    <a:pt x="1382952" y="215310"/>
                  </a:lnTo>
                  <a:lnTo>
                    <a:pt x="1339431" y="225947"/>
                  </a:lnTo>
                  <a:lnTo>
                    <a:pt x="1290637" y="235759"/>
                  </a:lnTo>
                  <a:lnTo>
                    <a:pt x="1236950" y="244677"/>
                  </a:lnTo>
                  <a:lnTo>
                    <a:pt x="1178749" y="252630"/>
                  </a:lnTo>
                  <a:lnTo>
                    <a:pt x="1116414" y="259550"/>
                  </a:lnTo>
                  <a:lnTo>
                    <a:pt x="1050325" y="265368"/>
                  </a:lnTo>
                  <a:lnTo>
                    <a:pt x="980863" y="270014"/>
                  </a:lnTo>
                  <a:lnTo>
                    <a:pt x="908406" y="273418"/>
                  </a:lnTo>
                  <a:lnTo>
                    <a:pt x="833335" y="275511"/>
                  </a:lnTo>
                  <a:lnTo>
                    <a:pt x="756031" y="276225"/>
                  </a:lnTo>
                  <a:lnTo>
                    <a:pt x="678732" y="275511"/>
                  </a:lnTo>
                  <a:lnTo>
                    <a:pt x="603666" y="273418"/>
                  </a:lnTo>
                  <a:lnTo>
                    <a:pt x="531212" y="270014"/>
                  </a:lnTo>
                  <a:lnTo>
                    <a:pt x="461752" y="265368"/>
                  </a:lnTo>
                  <a:lnTo>
                    <a:pt x="395664" y="259550"/>
                  </a:lnTo>
                  <a:lnTo>
                    <a:pt x="333329" y="252630"/>
                  </a:lnTo>
                  <a:lnTo>
                    <a:pt x="275127" y="244677"/>
                  </a:lnTo>
                  <a:lnTo>
                    <a:pt x="221438" y="235759"/>
                  </a:lnTo>
                  <a:lnTo>
                    <a:pt x="172642" y="225947"/>
                  </a:lnTo>
                  <a:lnTo>
                    <a:pt x="129119" y="215310"/>
                  </a:lnTo>
                  <a:lnTo>
                    <a:pt x="91250" y="203918"/>
                  </a:lnTo>
                  <a:lnTo>
                    <a:pt x="33990" y="179143"/>
                  </a:lnTo>
                  <a:lnTo>
                    <a:pt x="3903" y="152179"/>
                  </a:lnTo>
                  <a:lnTo>
                    <a:pt x="0" y="138049"/>
                  </a:lnTo>
                  <a:lnTo>
                    <a:pt x="0" y="1242949"/>
                  </a:lnTo>
                  <a:lnTo>
                    <a:pt x="33990" y="1284018"/>
                  </a:lnTo>
                  <a:lnTo>
                    <a:pt x="91250" y="1308781"/>
                  </a:lnTo>
                  <a:lnTo>
                    <a:pt x="129119" y="1320168"/>
                  </a:lnTo>
                  <a:lnTo>
                    <a:pt x="172642" y="1330800"/>
                  </a:lnTo>
                  <a:lnTo>
                    <a:pt x="221438" y="1340608"/>
                  </a:lnTo>
                  <a:lnTo>
                    <a:pt x="275127" y="1349522"/>
                  </a:lnTo>
                  <a:lnTo>
                    <a:pt x="333329" y="1357473"/>
                  </a:lnTo>
                  <a:lnTo>
                    <a:pt x="395664" y="1364391"/>
                  </a:lnTo>
                  <a:lnTo>
                    <a:pt x="461752" y="1370207"/>
                  </a:lnTo>
                  <a:lnTo>
                    <a:pt x="531212" y="1374852"/>
                  </a:lnTo>
                  <a:lnTo>
                    <a:pt x="603666" y="1378255"/>
                  </a:lnTo>
                  <a:lnTo>
                    <a:pt x="678732" y="1380348"/>
                  </a:lnTo>
                  <a:lnTo>
                    <a:pt x="756031" y="1381061"/>
                  </a:lnTo>
                  <a:lnTo>
                    <a:pt x="833335" y="1380348"/>
                  </a:lnTo>
                  <a:lnTo>
                    <a:pt x="908406" y="1378255"/>
                  </a:lnTo>
                  <a:lnTo>
                    <a:pt x="980863" y="1374852"/>
                  </a:lnTo>
                  <a:lnTo>
                    <a:pt x="1050325" y="1370207"/>
                  </a:lnTo>
                  <a:lnTo>
                    <a:pt x="1116414" y="1364391"/>
                  </a:lnTo>
                  <a:lnTo>
                    <a:pt x="1178749" y="1357473"/>
                  </a:lnTo>
                  <a:lnTo>
                    <a:pt x="1236950" y="1349522"/>
                  </a:lnTo>
                  <a:lnTo>
                    <a:pt x="1290637" y="1340608"/>
                  </a:lnTo>
                  <a:lnTo>
                    <a:pt x="1339431" y="1330800"/>
                  </a:lnTo>
                  <a:lnTo>
                    <a:pt x="1382952" y="1320168"/>
                  </a:lnTo>
                  <a:lnTo>
                    <a:pt x="1420819" y="1308781"/>
                  </a:lnTo>
                  <a:lnTo>
                    <a:pt x="1478075" y="1284018"/>
                  </a:lnTo>
                  <a:lnTo>
                    <a:pt x="1508159" y="1257069"/>
                  </a:lnTo>
                  <a:lnTo>
                    <a:pt x="1515966" y="1228828"/>
                  </a:lnTo>
                  <a:lnTo>
                    <a:pt x="1527425" y="1215114"/>
                  </a:lnTo>
                  <a:lnTo>
                    <a:pt x="1571488" y="1189189"/>
                  </a:lnTo>
                  <a:lnTo>
                    <a:pt x="1641205" y="1165729"/>
                  </a:lnTo>
                  <a:lnTo>
                    <a:pt x="1684733" y="1155097"/>
                  </a:lnTo>
                  <a:lnTo>
                    <a:pt x="1733534" y="1145289"/>
                  </a:lnTo>
                  <a:lnTo>
                    <a:pt x="1787226" y="1136375"/>
                  </a:lnTo>
                  <a:lnTo>
                    <a:pt x="1845430" y="1128424"/>
                  </a:lnTo>
                  <a:lnTo>
                    <a:pt x="1907766" y="1121506"/>
                  </a:lnTo>
                  <a:lnTo>
                    <a:pt x="1973851" y="1115690"/>
                  </a:lnTo>
                  <a:lnTo>
                    <a:pt x="2043307" y="1111045"/>
                  </a:lnTo>
                  <a:lnTo>
                    <a:pt x="2115753" y="1107642"/>
                  </a:lnTo>
                  <a:lnTo>
                    <a:pt x="2190808" y="1105549"/>
                  </a:lnTo>
                  <a:lnTo>
                    <a:pt x="2268093" y="1104836"/>
                  </a:lnTo>
                  <a:lnTo>
                    <a:pt x="2345399" y="1105549"/>
                  </a:lnTo>
                  <a:lnTo>
                    <a:pt x="2420474" y="1107642"/>
                  </a:lnTo>
                  <a:lnTo>
                    <a:pt x="2492936" y="1111045"/>
                  </a:lnTo>
                  <a:lnTo>
                    <a:pt x="2562407" y="1115690"/>
                  </a:lnTo>
                  <a:lnTo>
                    <a:pt x="2628505" y="1121506"/>
                  </a:lnTo>
                  <a:lnTo>
                    <a:pt x="2690851" y="1128424"/>
                  </a:lnTo>
                  <a:lnTo>
                    <a:pt x="2749063" y="1136375"/>
                  </a:lnTo>
                  <a:lnTo>
                    <a:pt x="2802763" y="1145289"/>
                  </a:lnTo>
                  <a:lnTo>
                    <a:pt x="2851568" y="1155097"/>
                  </a:lnTo>
                  <a:lnTo>
                    <a:pt x="2895100" y="1165729"/>
                  </a:lnTo>
                  <a:lnTo>
                    <a:pt x="2932979" y="1177116"/>
                  </a:lnTo>
                  <a:lnTo>
                    <a:pt x="2990252" y="1201879"/>
                  </a:lnTo>
                  <a:lnTo>
                    <a:pt x="3020346" y="1228828"/>
                  </a:lnTo>
                  <a:lnTo>
                    <a:pt x="3024251" y="1242949"/>
                  </a:lnTo>
                  <a:lnTo>
                    <a:pt x="3024251" y="138049"/>
                  </a:lnTo>
                  <a:lnTo>
                    <a:pt x="2990252" y="96966"/>
                  </a:lnTo>
                  <a:lnTo>
                    <a:pt x="2932979" y="72209"/>
                  </a:lnTo>
                  <a:lnTo>
                    <a:pt x="2895100" y="60827"/>
                  </a:lnTo>
                  <a:lnTo>
                    <a:pt x="2851568" y="50201"/>
                  </a:lnTo>
                  <a:lnTo>
                    <a:pt x="2802763" y="40401"/>
                  </a:lnTo>
                  <a:lnTo>
                    <a:pt x="2749063" y="31496"/>
                  </a:lnTo>
                  <a:lnTo>
                    <a:pt x="2690851" y="23554"/>
                  </a:lnTo>
                  <a:lnTo>
                    <a:pt x="2628505" y="16644"/>
                  </a:lnTo>
                  <a:lnTo>
                    <a:pt x="2562407" y="10836"/>
                  </a:lnTo>
                  <a:lnTo>
                    <a:pt x="2492936" y="6199"/>
                  </a:lnTo>
                  <a:lnTo>
                    <a:pt x="2420474" y="2801"/>
                  </a:lnTo>
                  <a:lnTo>
                    <a:pt x="2345399" y="711"/>
                  </a:lnTo>
                  <a:lnTo>
                    <a:pt x="2268093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750" y="5084826"/>
              <a:ext cx="3024505" cy="1381125"/>
            </a:xfrm>
            <a:custGeom>
              <a:avLst/>
              <a:gdLst/>
              <a:ahLst/>
              <a:cxnLst/>
              <a:rect l="l" t="t" r="r" b="b"/>
              <a:pathLst>
                <a:path w="3024504" h="1381125">
                  <a:moveTo>
                    <a:pt x="0" y="138049"/>
                  </a:moveTo>
                  <a:lnTo>
                    <a:pt x="33990" y="179143"/>
                  </a:lnTo>
                  <a:lnTo>
                    <a:pt x="91250" y="203918"/>
                  </a:lnTo>
                  <a:lnTo>
                    <a:pt x="129119" y="215310"/>
                  </a:lnTo>
                  <a:lnTo>
                    <a:pt x="172642" y="225947"/>
                  </a:lnTo>
                  <a:lnTo>
                    <a:pt x="221438" y="235759"/>
                  </a:lnTo>
                  <a:lnTo>
                    <a:pt x="275127" y="244677"/>
                  </a:lnTo>
                  <a:lnTo>
                    <a:pt x="333329" y="252630"/>
                  </a:lnTo>
                  <a:lnTo>
                    <a:pt x="395664" y="259550"/>
                  </a:lnTo>
                  <a:lnTo>
                    <a:pt x="461752" y="265368"/>
                  </a:lnTo>
                  <a:lnTo>
                    <a:pt x="531212" y="270014"/>
                  </a:lnTo>
                  <a:lnTo>
                    <a:pt x="603666" y="273418"/>
                  </a:lnTo>
                  <a:lnTo>
                    <a:pt x="678732" y="275511"/>
                  </a:lnTo>
                  <a:lnTo>
                    <a:pt x="756031" y="276225"/>
                  </a:lnTo>
                  <a:lnTo>
                    <a:pt x="833335" y="275511"/>
                  </a:lnTo>
                  <a:lnTo>
                    <a:pt x="908406" y="273418"/>
                  </a:lnTo>
                  <a:lnTo>
                    <a:pt x="980863" y="270014"/>
                  </a:lnTo>
                  <a:lnTo>
                    <a:pt x="1050325" y="265368"/>
                  </a:lnTo>
                  <a:lnTo>
                    <a:pt x="1116414" y="259550"/>
                  </a:lnTo>
                  <a:lnTo>
                    <a:pt x="1178749" y="252630"/>
                  </a:lnTo>
                  <a:lnTo>
                    <a:pt x="1236950" y="244677"/>
                  </a:lnTo>
                  <a:lnTo>
                    <a:pt x="1290637" y="235759"/>
                  </a:lnTo>
                  <a:lnTo>
                    <a:pt x="1339431" y="225947"/>
                  </a:lnTo>
                  <a:lnTo>
                    <a:pt x="1382952" y="215310"/>
                  </a:lnTo>
                  <a:lnTo>
                    <a:pt x="1420819" y="203918"/>
                  </a:lnTo>
                  <a:lnTo>
                    <a:pt x="1478075" y="179143"/>
                  </a:lnTo>
                  <a:lnTo>
                    <a:pt x="1508159" y="152179"/>
                  </a:lnTo>
                  <a:lnTo>
                    <a:pt x="1512062" y="138049"/>
                  </a:lnTo>
                  <a:lnTo>
                    <a:pt x="1515966" y="123920"/>
                  </a:lnTo>
                  <a:lnTo>
                    <a:pt x="1546059" y="96966"/>
                  </a:lnTo>
                  <a:lnTo>
                    <a:pt x="1603330" y="72209"/>
                  </a:lnTo>
                  <a:lnTo>
                    <a:pt x="1641205" y="60827"/>
                  </a:lnTo>
                  <a:lnTo>
                    <a:pt x="1684733" y="50201"/>
                  </a:lnTo>
                  <a:lnTo>
                    <a:pt x="1733534" y="40401"/>
                  </a:lnTo>
                  <a:lnTo>
                    <a:pt x="1787226" y="31496"/>
                  </a:lnTo>
                  <a:lnTo>
                    <a:pt x="1845430" y="23554"/>
                  </a:lnTo>
                  <a:lnTo>
                    <a:pt x="1907766" y="16644"/>
                  </a:lnTo>
                  <a:lnTo>
                    <a:pt x="1973851" y="10836"/>
                  </a:lnTo>
                  <a:lnTo>
                    <a:pt x="2043307" y="6199"/>
                  </a:lnTo>
                  <a:lnTo>
                    <a:pt x="2115753" y="2801"/>
                  </a:lnTo>
                  <a:lnTo>
                    <a:pt x="2190808" y="711"/>
                  </a:lnTo>
                  <a:lnTo>
                    <a:pt x="2268093" y="0"/>
                  </a:lnTo>
                  <a:lnTo>
                    <a:pt x="2345399" y="711"/>
                  </a:lnTo>
                  <a:lnTo>
                    <a:pt x="2420474" y="2801"/>
                  </a:lnTo>
                  <a:lnTo>
                    <a:pt x="2492936" y="6199"/>
                  </a:lnTo>
                  <a:lnTo>
                    <a:pt x="2562407" y="10836"/>
                  </a:lnTo>
                  <a:lnTo>
                    <a:pt x="2628505" y="16644"/>
                  </a:lnTo>
                  <a:lnTo>
                    <a:pt x="2690851" y="23554"/>
                  </a:lnTo>
                  <a:lnTo>
                    <a:pt x="2749063" y="31496"/>
                  </a:lnTo>
                  <a:lnTo>
                    <a:pt x="2802763" y="40401"/>
                  </a:lnTo>
                  <a:lnTo>
                    <a:pt x="2851568" y="50201"/>
                  </a:lnTo>
                  <a:lnTo>
                    <a:pt x="2895100" y="60827"/>
                  </a:lnTo>
                  <a:lnTo>
                    <a:pt x="2932979" y="72209"/>
                  </a:lnTo>
                  <a:lnTo>
                    <a:pt x="2990252" y="96966"/>
                  </a:lnTo>
                  <a:lnTo>
                    <a:pt x="3020346" y="123920"/>
                  </a:lnTo>
                  <a:lnTo>
                    <a:pt x="3024251" y="138049"/>
                  </a:lnTo>
                  <a:lnTo>
                    <a:pt x="3024251" y="1242949"/>
                  </a:lnTo>
                  <a:lnTo>
                    <a:pt x="3020346" y="1228828"/>
                  </a:lnTo>
                  <a:lnTo>
                    <a:pt x="3008886" y="1215114"/>
                  </a:lnTo>
                  <a:lnTo>
                    <a:pt x="2964822" y="1189189"/>
                  </a:lnTo>
                  <a:lnTo>
                    <a:pt x="2895100" y="1165729"/>
                  </a:lnTo>
                  <a:lnTo>
                    <a:pt x="2851568" y="1155097"/>
                  </a:lnTo>
                  <a:lnTo>
                    <a:pt x="2802763" y="1145289"/>
                  </a:lnTo>
                  <a:lnTo>
                    <a:pt x="2749063" y="1136375"/>
                  </a:lnTo>
                  <a:lnTo>
                    <a:pt x="2690851" y="1128424"/>
                  </a:lnTo>
                  <a:lnTo>
                    <a:pt x="2628505" y="1121506"/>
                  </a:lnTo>
                  <a:lnTo>
                    <a:pt x="2562407" y="1115690"/>
                  </a:lnTo>
                  <a:lnTo>
                    <a:pt x="2492936" y="1111045"/>
                  </a:lnTo>
                  <a:lnTo>
                    <a:pt x="2420474" y="1107642"/>
                  </a:lnTo>
                  <a:lnTo>
                    <a:pt x="2345399" y="1105549"/>
                  </a:lnTo>
                  <a:lnTo>
                    <a:pt x="2268093" y="1104836"/>
                  </a:lnTo>
                  <a:lnTo>
                    <a:pt x="2190808" y="1105549"/>
                  </a:lnTo>
                  <a:lnTo>
                    <a:pt x="2115753" y="1107642"/>
                  </a:lnTo>
                  <a:lnTo>
                    <a:pt x="2043307" y="1111045"/>
                  </a:lnTo>
                  <a:lnTo>
                    <a:pt x="1973851" y="1115690"/>
                  </a:lnTo>
                  <a:lnTo>
                    <a:pt x="1907766" y="1121506"/>
                  </a:lnTo>
                  <a:lnTo>
                    <a:pt x="1845430" y="1128424"/>
                  </a:lnTo>
                  <a:lnTo>
                    <a:pt x="1787226" y="1136375"/>
                  </a:lnTo>
                  <a:lnTo>
                    <a:pt x="1733534" y="1145289"/>
                  </a:lnTo>
                  <a:lnTo>
                    <a:pt x="1684733" y="1155097"/>
                  </a:lnTo>
                  <a:lnTo>
                    <a:pt x="1641205" y="1165729"/>
                  </a:lnTo>
                  <a:lnTo>
                    <a:pt x="1603330" y="1177116"/>
                  </a:lnTo>
                  <a:lnTo>
                    <a:pt x="1546059" y="1201879"/>
                  </a:lnTo>
                  <a:lnTo>
                    <a:pt x="1515966" y="1228828"/>
                  </a:lnTo>
                  <a:lnTo>
                    <a:pt x="1508159" y="1257069"/>
                  </a:lnTo>
                  <a:lnTo>
                    <a:pt x="1496703" y="1270783"/>
                  </a:lnTo>
                  <a:lnTo>
                    <a:pt x="1452653" y="1296708"/>
                  </a:lnTo>
                  <a:lnTo>
                    <a:pt x="1382952" y="1320168"/>
                  </a:lnTo>
                  <a:lnTo>
                    <a:pt x="1339431" y="1330800"/>
                  </a:lnTo>
                  <a:lnTo>
                    <a:pt x="1290637" y="1340608"/>
                  </a:lnTo>
                  <a:lnTo>
                    <a:pt x="1236950" y="1349522"/>
                  </a:lnTo>
                  <a:lnTo>
                    <a:pt x="1178749" y="1357473"/>
                  </a:lnTo>
                  <a:lnTo>
                    <a:pt x="1116414" y="1364391"/>
                  </a:lnTo>
                  <a:lnTo>
                    <a:pt x="1050325" y="1370207"/>
                  </a:lnTo>
                  <a:lnTo>
                    <a:pt x="980863" y="1374852"/>
                  </a:lnTo>
                  <a:lnTo>
                    <a:pt x="908406" y="1378255"/>
                  </a:lnTo>
                  <a:lnTo>
                    <a:pt x="833335" y="1380348"/>
                  </a:lnTo>
                  <a:lnTo>
                    <a:pt x="756031" y="1381061"/>
                  </a:lnTo>
                  <a:lnTo>
                    <a:pt x="678732" y="1380348"/>
                  </a:lnTo>
                  <a:lnTo>
                    <a:pt x="603666" y="1378255"/>
                  </a:lnTo>
                  <a:lnTo>
                    <a:pt x="531212" y="1374852"/>
                  </a:lnTo>
                  <a:lnTo>
                    <a:pt x="461752" y="1370207"/>
                  </a:lnTo>
                  <a:lnTo>
                    <a:pt x="395664" y="1364391"/>
                  </a:lnTo>
                  <a:lnTo>
                    <a:pt x="333329" y="1357473"/>
                  </a:lnTo>
                  <a:lnTo>
                    <a:pt x="275127" y="1349522"/>
                  </a:lnTo>
                  <a:lnTo>
                    <a:pt x="221438" y="1340608"/>
                  </a:lnTo>
                  <a:lnTo>
                    <a:pt x="172642" y="1330800"/>
                  </a:lnTo>
                  <a:lnTo>
                    <a:pt x="129119" y="1320168"/>
                  </a:lnTo>
                  <a:lnTo>
                    <a:pt x="91250" y="1308781"/>
                  </a:lnTo>
                  <a:lnTo>
                    <a:pt x="33990" y="1284018"/>
                  </a:lnTo>
                  <a:lnTo>
                    <a:pt x="3903" y="1257069"/>
                  </a:lnTo>
                  <a:lnTo>
                    <a:pt x="0" y="1242949"/>
                  </a:lnTo>
                  <a:lnTo>
                    <a:pt x="0" y="138049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63346" y="5390489"/>
            <a:ext cx="27781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67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полдень по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местному</a:t>
            </a:r>
            <a:r>
              <a:rPr sz="2400" b="1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времени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325" y="66675"/>
            <a:ext cx="9020175" cy="6699250"/>
            <a:chOff x="60325" y="66675"/>
            <a:chExt cx="9020175" cy="6699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955128"/>
              <a:ext cx="1805939" cy="3194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52" y="1167383"/>
              <a:ext cx="7976616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52" y="1533144"/>
              <a:ext cx="1324356" cy="6797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2742" y="833069"/>
            <a:ext cx="183388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9B2C1F"/>
                </a:solidFill>
                <a:latin typeface="Cambria"/>
                <a:cs typeface="Cambria"/>
              </a:rPr>
              <a:t>Задание</a:t>
            </a:r>
            <a:r>
              <a:rPr sz="2700" spc="-10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700" dirty="0">
                <a:solidFill>
                  <a:srgbClr val="9B2C1F"/>
                </a:solidFill>
                <a:latin typeface="Cambria"/>
                <a:cs typeface="Cambria"/>
              </a:rPr>
              <a:t>17.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1246378"/>
            <a:ext cx="7898130" cy="184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23177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mbria"/>
                <a:cs typeface="Cambria"/>
              </a:rPr>
              <a:t>2.1.</a:t>
            </a:r>
            <a:r>
              <a:rPr sz="2400" b="1" spc="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Земля</a:t>
            </a:r>
            <a:r>
              <a:rPr sz="2400" b="1" spc="-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как</a:t>
            </a:r>
            <a:r>
              <a:rPr sz="2400" b="1" spc="1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планета. Форма,</a:t>
            </a:r>
            <a:r>
              <a:rPr sz="2400" b="1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размеры,</a:t>
            </a:r>
            <a:r>
              <a:rPr sz="2400" b="1" spc="10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движение </a:t>
            </a:r>
            <a:r>
              <a:rPr sz="2400" b="1" spc="-5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Земли</a:t>
            </a:r>
            <a:r>
              <a:rPr sz="2400" spc="-5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45"/>
              </a:lnSpc>
            </a:pPr>
            <a:r>
              <a:rPr sz="2200" spc="-5" dirty="0">
                <a:latin typeface="Cambria"/>
                <a:cs typeface="Cambria"/>
              </a:rPr>
              <a:t>В</a:t>
            </a:r>
            <a:r>
              <a:rPr sz="2200" spc="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каком</a:t>
            </a:r>
            <a:r>
              <a:rPr sz="2200" spc="-5" dirty="0">
                <a:latin typeface="Cambria"/>
                <a:cs typeface="Cambria"/>
              </a:rPr>
              <a:t> из</a:t>
            </a:r>
            <a:r>
              <a:rPr sz="2200" spc="2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перечисленных</a:t>
            </a:r>
            <a:r>
              <a:rPr sz="2200" spc="5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населенных</a:t>
            </a:r>
            <a:r>
              <a:rPr sz="2200" spc="4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пунктов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Солнце</a:t>
            </a:r>
            <a:r>
              <a:rPr sz="2200" spc="10" dirty="0">
                <a:latin typeface="Cambria"/>
                <a:cs typeface="Cambria"/>
              </a:rPr>
              <a:t> </a:t>
            </a:r>
            <a:r>
              <a:rPr sz="2200" spc="-35" dirty="0">
                <a:latin typeface="Cambria"/>
                <a:cs typeface="Cambria"/>
              </a:rPr>
              <a:t>будет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3590"/>
              </a:lnSpc>
            </a:pPr>
            <a:r>
              <a:rPr sz="3000" b="1" u="heavy" spc="-20" dirty="0">
                <a:solidFill>
                  <a:srgbClr val="9B2C1F"/>
                </a:solidFill>
                <a:uFill>
                  <a:solidFill>
                    <a:srgbClr val="9B2C1F"/>
                  </a:solidFill>
                </a:uFill>
                <a:latin typeface="Cambria"/>
                <a:cs typeface="Cambria"/>
              </a:rPr>
              <a:t>ниже</a:t>
            </a:r>
            <a:r>
              <a:rPr sz="3000" b="1" spc="-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всего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над</a:t>
            </a:r>
            <a:r>
              <a:rPr sz="220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горизонтом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22</a:t>
            </a:r>
            <a:r>
              <a:rPr sz="220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декабря</a:t>
            </a:r>
            <a:r>
              <a:rPr sz="220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(день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зимнего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200" spc="-5" dirty="0">
                <a:latin typeface="Cambria"/>
                <a:cs typeface="Cambria"/>
              </a:rPr>
              <a:t>солнцестояния)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9B2C1F"/>
                </a:solidFill>
                <a:latin typeface="Cambria"/>
                <a:cs typeface="Cambria"/>
              </a:rPr>
              <a:t>в</a:t>
            </a:r>
            <a:r>
              <a:rPr sz="2200" b="1" spc="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9B2C1F"/>
                </a:solidFill>
                <a:latin typeface="Cambria"/>
                <a:cs typeface="Cambria"/>
              </a:rPr>
              <a:t>полдень</a:t>
            </a:r>
            <a:r>
              <a:rPr sz="2200" b="1" spc="1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9B2C1F"/>
                </a:solidFill>
                <a:latin typeface="Cambria"/>
                <a:cs typeface="Cambria"/>
              </a:rPr>
              <a:t>по</a:t>
            </a:r>
            <a:r>
              <a:rPr sz="2200" b="1" spc="2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9B2C1F"/>
                </a:solidFill>
                <a:latin typeface="Cambria"/>
                <a:cs typeface="Cambria"/>
              </a:rPr>
              <a:t>местному</a:t>
            </a:r>
            <a:r>
              <a:rPr sz="2200" b="1" spc="1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9B2C1F"/>
                </a:solidFill>
                <a:latin typeface="Cambria"/>
                <a:cs typeface="Cambria"/>
              </a:rPr>
              <a:t>времени</a:t>
            </a:r>
            <a:r>
              <a:rPr sz="2200" spc="-5" dirty="0">
                <a:latin typeface="Cambria"/>
                <a:cs typeface="Cambria"/>
              </a:rPr>
              <a:t>?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7891" y="84785"/>
            <a:ext cx="8164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Типичные</a:t>
            </a:r>
            <a:r>
              <a:rPr sz="4000" spc="5" dirty="0"/>
              <a:t> </a:t>
            </a:r>
            <a:r>
              <a:rPr sz="4000" spc="-25" dirty="0"/>
              <a:t>затруднения</a:t>
            </a:r>
            <a:r>
              <a:rPr sz="4000" spc="10" dirty="0"/>
              <a:t> </a:t>
            </a:r>
            <a:r>
              <a:rPr sz="4000" spc="-15" dirty="0"/>
              <a:t>выпускников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6527418" y="695071"/>
            <a:ext cx="2110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9</a:t>
            </a:r>
            <a:r>
              <a:rPr sz="4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классов</a:t>
            </a:r>
            <a:endParaRPr sz="40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93687" y="3206750"/>
          <a:ext cx="8620755" cy="3413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260"/>
                <a:gridCol w="1661794"/>
                <a:gridCol w="749300"/>
                <a:gridCol w="600710"/>
                <a:gridCol w="706754"/>
                <a:gridCol w="706754"/>
                <a:gridCol w="970914"/>
                <a:gridCol w="485140"/>
                <a:gridCol w="1421129"/>
              </a:tblGrid>
              <a:tr h="731519">
                <a:tc rowSpan="3">
                  <a:txBody>
                    <a:bodyPr/>
                    <a:lstStyle/>
                    <a:p>
                      <a:pPr marL="68580" marR="139065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Пункт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н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а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б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л</a:t>
                      </a:r>
                      <a:r>
                        <a:rPr sz="1600" b="1" spc="-75" dirty="0">
                          <a:latin typeface="Cambria"/>
                          <a:cs typeface="Cambria"/>
                        </a:rPr>
                        <a:t>ю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ени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ts val="1845"/>
                        </a:lnSpc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86409" marR="210185" indent="-268605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b="1" spc="-35" dirty="0">
                          <a:latin typeface="Cambria"/>
                          <a:cs typeface="Cambria"/>
                        </a:rPr>
                        <a:t>К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b="1" spc="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b="1" spc="-8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ина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т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ы 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пункта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220979">
                        <a:lnSpc>
                          <a:spcPts val="1845"/>
                        </a:lnSpc>
                      </a:pPr>
                      <a:r>
                        <a:rPr sz="1600" b="1" spc="-15" dirty="0">
                          <a:latin typeface="Cambria"/>
                          <a:cs typeface="Cambria"/>
                        </a:rPr>
                        <a:t>наблюдения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2870" marR="94615" indent="161290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Средняя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т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е</a:t>
                      </a:r>
                      <a:r>
                        <a:rPr sz="1600" b="1" spc="10" dirty="0">
                          <a:latin typeface="Cambria"/>
                          <a:cs typeface="Cambria"/>
                        </a:rPr>
                        <a:t>м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п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е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ат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ур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70485">
                        <a:lnSpc>
                          <a:spcPts val="1789"/>
                        </a:lnSpc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а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воздуха,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835" marR="67310" algn="ctr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Ат</a:t>
                      </a:r>
                      <a:r>
                        <a:rPr sz="1600" b="1" spc="5" dirty="0">
                          <a:latin typeface="Cambria"/>
                          <a:cs typeface="Cambria"/>
                        </a:rPr>
                        <a:t>м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осф</a:t>
                      </a:r>
                      <a:r>
                        <a:rPr sz="1600" b="1" spc="5" dirty="0">
                          <a:latin typeface="Cambria"/>
                          <a:cs typeface="Cambria"/>
                        </a:rPr>
                        <a:t>е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ны  е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осадки,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789"/>
                        </a:lnSpc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норма,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69215" marR="99695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С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ед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н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ег  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одовое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9215">
                        <a:lnSpc>
                          <a:spcPts val="1860"/>
                        </a:lnSpc>
                      </a:pPr>
                      <a:r>
                        <a:rPr sz="1600" b="1" spc="-15" dirty="0">
                          <a:latin typeface="Cambria"/>
                          <a:cs typeface="Cambria"/>
                        </a:rPr>
                        <a:t>количес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9215" marR="64135">
                        <a:lnSpc>
                          <a:spcPct val="99700"/>
                        </a:lnSpc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тво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оса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к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ов, 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3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8270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2395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7314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5735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76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230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215">
                        <a:lnSpc>
                          <a:spcPts val="1230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Омск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224917">
                <a:tc rowSpan="5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Москва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Омск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580" marR="89535">
                        <a:lnSpc>
                          <a:spcPct val="181300"/>
                        </a:lnSpc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Кра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с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ноя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ск 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Якутск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32715" algn="just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56º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37º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9060" marR="90170" indent="63500" algn="just">
                        <a:lnSpc>
                          <a:spcPct val="1813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55˚ с.ш. 74˚ в.д.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56º с.ш. 93 º в.д.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62º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с.ш.129º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18,2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19,4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18,5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19,0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-9,3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-16,9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-15,6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-39,6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93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60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74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39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42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24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17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685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465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400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238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926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3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Москва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493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3)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3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Красноярск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92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Якутск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5908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325" y="66675"/>
            <a:ext cx="9020175" cy="6699250"/>
            <a:chOff x="60325" y="66675"/>
            <a:chExt cx="9020175" cy="6699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609" y="955128"/>
              <a:ext cx="1736153" cy="3194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52" y="1167383"/>
              <a:ext cx="7976616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52" y="1533144"/>
              <a:ext cx="1324356" cy="6797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2742" y="833069"/>
            <a:ext cx="176339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9B2C1F"/>
                </a:solidFill>
                <a:latin typeface="Cambria"/>
                <a:cs typeface="Cambria"/>
              </a:rPr>
              <a:t>Задание</a:t>
            </a:r>
            <a:r>
              <a:rPr sz="2700" spc="-10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700" dirty="0">
                <a:solidFill>
                  <a:srgbClr val="9B2C1F"/>
                </a:solidFill>
                <a:latin typeface="Cambria"/>
                <a:cs typeface="Cambria"/>
              </a:rPr>
              <a:t>17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1246378"/>
            <a:ext cx="7898130" cy="184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23177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mbria"/>
                <a:cs typeface="Cambria"/>
              </a:rPr>
              <a:t>2.1.</a:t>
            </a:r>
            <a:r>
              <a:rPr sz="2400" b="1" spc="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Земля</a:t>
            </a:r>
            <a:r>
              <a:rPr sz="2400" b="1" spc="-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как</a:t>
            </a:r>
            <a:r>
              <a:rPr sz="2400" b="1" spc="1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планета. Форма,</a:t>
            </a:r>
            <a:r>
              <a:rPr sz="2400" b="1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размеры,</a:t>
            </a:r>
            <a:r>
              <a:rPr sz="2400" b="1" spc="10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движение </a:t>
            </a:r>
            <a:r>
              <a:rPr sz="2400" b="1" spc="-5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Земли</a:t>
            </a:r>
            <a:r>
              <a:rPr sz="2400" spc="-5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45"/>
              </a:lnSpc>
            </a:pPr>
            <a:r>
              <a:rPr sz="2200" spc="-5" dirty="0">
                <a:latin typeface="Cambria"/>
                <a:cs typeface="Cambria"/>
              </a:rPr>
              <a:t>В</a:t>
            </a:r>
            <a:r>
              <a:rPr sz="2200" spc="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каком</a:t>
            </a:r>
            <a:r>
              <a:rPr sz="2200" spc="-5" dirty="0">
                <a:latin typeface="Cambria"/>
                <a:cs typeface="Cambria"/>
              </a:rPr>
              <a:t> из</a:t>
            </a:r>
            <a:r>
              <a:rPr sz="2200" spc="2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перечисленных</a:t>
            </a:r>
            <a:r>
              <a:rPr sz="2200" spc="5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населенных</a:t>
            </a:r>
            <a:r>
              <a:rPr sz="2200" spc="4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пунктов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Солнце</a:t>
            </a:r>
            <a:r>
              <a:rPr sz="2200" spc="10" dirty="0">
                <a:latin typeface="Cambria"/>
                <a:cs typeface="Cambria"/>
              </a:rPr>
              <a:t> </a:t>
            </a:r>
            <a:r>
              <a:rPr sz="2200" spc="-35" dirty="0">
                <a:latin typeface="Cambria"/>
                <a:cs typeface="Cambria"/>
              </a:rPr>
              <a:t>будет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3590"/>
              </a:lnSpc>
            </a:pPr>
            <a:r>
              <a:rPr sz="3000" b="1" u="heavy" spc="-20" dirty="0">
                <a:solidFill>
                  <a:srgbClr val="9B2C1F"/>
                </a:solidFill>
                <a:uFill>
                  <a:solidFill>
                    <a:srgbClr val="9B2C1F"/>
                  </a:solidFill>
                </a:uFill>
                <a:latin typeface="Cambria"/>
                <a:cs typeface="Cambria"/>
              </a:rPr>
              <a:t>ниже</a:t>
            </a:r>
            <a:r>
              <a:rPr sz="3000" b="1" spc="-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всего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над</a:t>
            </a:r>
            <a:r>
              <a:rPr sz="220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горизонтом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22</a:t>
            </a:r>
            <a:r>
              <a:rPr sz="220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декабря</a:t>
            </a:r>
            <a:r>
              <a:rPr sz="220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(день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зимнего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200" spc="-5" dirty="0">
                <a:latin typeface="Cambria"/>
                <a:cs typeface="Cambria"/>
              </a:rPr>
              <a:t>солнцестояния)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9B2C1F"/>
                </a:solidFill>
                <a:latin typeface="Cambria"/>
                <a:cs typeface="Cambria"/>
              </a:rPr>
              <a:t>в</a:t>
            </a:r>
            <a:r>
              <a:rPr sz="2200" b="1" spc="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9B2C1F"/>
                </a:solidFill>
                <a:latin typeface="Cambria"/>
                <a:cs typeface="Cambria"/>
              </a:rPr>
              <a:t>полдень</a:t>
            </a:r>
            <a:r>
              <a:rPr sz="2200" b="1" spc="1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9B2C1F"/>
                </a:solidFill>
                <a:latin typeface="Cambria"/>
                <a:cs typeface="Cambria"/>
              </a:rPr>
              <a:t>по</a:t>
            </a:r>
            <a:r>
              <a:rPr sz="2200" b="1" spc="2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9B2C1F"/>
                </a:solidFill>
                <a:latin typeface="Cambria"/>
                <a:cs typeface="Cambria"/>
              </a:rPr>
              <a:t>местному</a:t>
            </a:r>
            <a:r>
              <a:rPr sz="2200" b="1" spc="1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9B2C1F"/>
                </a:solidFill>
                <a:latin typeface="Cambria"/>
                <a:cs typeface="Cambria"/>
              </a:rPr>
              <a:t>времени</a:t>
            </a:r>
            <a:r>
              <a:rPr sz="2200" spc="-5" dirty="0">
                <a:latin typeface="Cambria"/>
                <a:cs typeface="Cambria"/>
              </a:rPr>
              <a:t>?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7891" y="84785"/>
            <a:ext cx="8164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Типичные</a:t>
            </a:r>
            <a:r>
              <a:rPr sz="4000" spc="5" dirty="0"/>
              <a:t> </a:t>
            </a:r>
            <a:r>
              <a:rPr sz="4000" spc="-25" dirty="0"/>
              <a:t>затруднения</a:t>
            </a:r>
            <a:r>
              <a:rPr sz="4000" spc="10" dirty="0"/>
              <a:t> </a:t>
            </a:r>
            <a:r>
              <a:rPr sz="4000" spc="-15" dirty="0"/>
              <a:t>выпускников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6527418" y="695071"/>
            <a:ext cx="2110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9</a:t>
            </a:r>
            <a:r>
              <a:rPr sz="4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классов</a:t>
            </a:r>
            <a:endParaRPr sz="40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93687" y="3206750"/>
          <a:ext cx="8620755" cy="35657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260"/>
                <a:gridCol w="1661794"/>
                <a:gridCol w="749300"/>
                <a:gridCol w="600710"/>
                <a:gridCol w="706754"/>
                <a:gridCol w="706754"/>
                <a:gridCol w="970914"/>
                <a:gridCol w="485140"/>
                <a:gridCol w="1421129"/>
              </a:tblGrid>
              <a:tr h="731519">
                <a:tc rowSpan="3">
                  <a:txBody>
                    <a:bodyPr/>
                    <a:lstStyle/>
                    <a:p>
                      <a:pPr marL="68580" marR="139065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Пункт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н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а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б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л</a:t>
                      </a:r>
                      <a:r>
                        <a:rPr sz="1600" b="1" spc="-75" dirty="0">
                          <a:latin typeface="Cambria"/>
                          <a:cs typeface="Cambria"/>
                        </a:rPr>
                        <a:t>ю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ени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ts val="1845"/>
                        </a:lnSpc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86409" marR="210185" indent="-268605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b="1" spc="-35" dirty="0">
                          <a:latin typeface="Cambria"/>
                          <a:cs typeface="Cambria"/>
                        </a:rPr>
                        <a:t>К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b="1" spc="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b="1" spc="-8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ина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т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ы 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пункта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220979">
                        <a:lnSpc>
                          <a:spcPts val="1845"/>
                        </a:lnSpc>
                      </a:pPr>
                      <a:r>
                        <a:rPr sz="1600" b="1" spc="-15" dirty="0">
                          <a:latin typeface="Cambria"/>
                          <a:cs typeface="Cambria"/>
                        </a:rPr>
                        <a:t>наблюдения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2870" marR="94615" indent="161290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Средняя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т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е</a:t>
                      </a:r>
                      <a:r>
                        <a:rPr sz="1600" b="1" spc="10" dirty="0">
                          <a:latin typeface="Cambria"/>
                          <a:cs typeface="Cambria"/>
                        </a:rPr>
                        <a:t>м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п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е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ат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ур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70485">
                        <a:lnSpc>
                          <a:spcPts val="1789"/>
                        </a:lnSpc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а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воздуха,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835" marR="67310" algn="ctr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Ат</a:t>
                      </a:r>
                      <a:r>
                        <a:rPr sz="1600" b="1" spc="5" dirty="0">
                          <a:latin typeface="Cambria"/>
                          <a:cs typeface="Cambria"/>
                        </a:rPr>
                        <a:t>м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осф</a:t>
                      </a:r>
                      <a:r>
                        <a:rPr sz="1600" b="1" spc="5" dirty="0">
                          <a:latin typeface="Cambria"/>
                          <a:cs typeface="Cambria"/>
                        </a:rPr>
                        <a:t>е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ны  е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осадки,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789"/>
                        </a:lnSpc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норма,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69215" marR="99695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С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ед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н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ег  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одовое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9215">
                        <a:lnSpc>
                          <a:spcPts val="1860"/>
                        </a:lnSpc>
                      </a:pPr>
                      <a:r>
                        <a:rPr sz="1600" b="1" spc="-15" dirty="0">
                          <a:latin typeface="Cambria"/>
                          <a:cs typeface="Cambria"/>
                        </a:rPr>
                        <a:t>количес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9215" marR="64135">
                        <a:lnSpc>
                          <a:spcPct val="99700"/>
                        </a:lnSpc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тво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оса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к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ов, 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3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8270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2395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7314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5735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76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230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215">
                        <a:lnSpc>
                          <a:spcPts val="1230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Омск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224917">
                <a:tc rowSpan="5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Москва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Омск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580" marR="89535">
                        <a:lnSpc>
                          <a:spcPct val="181300"/>
                        </a:lnSpc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Кра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с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ноя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ск 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Якутск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56º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37º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55˚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74˚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207645" indent="-9779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56º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93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º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0085" marR="200025" indent="-472440">
                        <a:lnSpc>
                          <a:spcPct val="146600"/>
                        </a:lnSpc>
                        <a:spcBef>
                          <a:spcPts val="630"/>
                        </a:spcBef>
                      </a:pPr>
                      <a:r>
                        <a:rPr sz="1800" b="1" spc="-5" dirty="0">
                          <a:latin typeface="Cambria"/>
                          <a:cs typeface="Cambria"/>
                        </a:rPr>
                        <a:t>62º</a:t>
                      </a:r>
                      <a:r>
                        <a:rPr sz="1800" b="1" spc="-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latin typeface="Cambria"/>
                          <a:cs typeface="Cambria"/>
                        </a:rPr>
                        <a:t>с.ш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.129º </a:t>
                      </a:r>
                      <a:r>
                        <a:rPr sz="1600" spc="-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18,2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19,4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18,5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19,0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-9,3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-16,9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-15,6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-39,6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93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60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74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39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42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24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17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685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465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400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238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926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3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Москва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493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3)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3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Красноярск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92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110"/>
                        </a:lnSpc>
                      </a:pPr>
                      <a:r>
                        <a:rPr sz="1800" b="1" spc="-10" dirty="0">
                          <a:latin typeface="Cambria"/>
                          <a:cs typeface="Cambria"/>
                        </a:rPr>
                        <a:t>Якутск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7432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325" y="66675"/>
            <a:ext cx="9020175" cy="6699250"/>
            <a:chOff x="60325" y="66675"/>
            <a:chExt cx="9020175" cy="6699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609" y="955128"/>
              <a:ext cx="1736153" cy="3194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52" y="1167383"/>
              <a:ext cx="7976616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52" y="1533144"/>
              <a:ext cx="1324356" cy="6797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2742" y="833069"/>
            <a:ext cx="176339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9B2C1F"/>
                </a:solidFill>
                <a:latin typeface="Cambria"/>
                <a:cs typeface="Cambria"/>
              </a:rPr>
              <a:t>Задание</a:t>
            </a:r>
            <a:r>
              <a:rPr sz="2700" spc="-10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700" dirty="0">
                <a:solidFill>
                  <a:srgbClr val="9B2C1F"/>
                </a:solidFill>
                <a:latin typeface="Cambria"/>
                <a:cs typeface="Cambria"/>
              </a:rPr>
              <a:t>17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1246378"/>
            <a:ext cx="8575675" cy="184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909319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mbria"/>
                <a:cs typeface="Cambria"/>
              </a:rPr>
              <a:t>2.1.</a:t>
            </a:r>
            <a:r>
              <a:rPr sz="2400" b="1" spc="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Земля</a:t>
            </a:r>
            <a:r>
              <a:rPr sz="2400" b="1" spc="-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как</a:t>
            </a:r>
            <a:r>
              <a:rPr sz="2400" b="1" spc="1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планета. Форма,</a:t>
            </a:r>
            <a:r>
              <a:rPr sz="2400" b="1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размеры,</a:t>
            </a:r>
            <a:r>
              <a:rPr sz="2400" b="1" spc="10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движение </a:t>
            </a:r>
            <a:r>
              <a:rPr sz="2400" b="1" spc="-5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Земли</a:t>
            </a:r>
            <a:r>
              <a:rPr sz="2400" spc="-5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45"/>
              </a:lnSpc>
            </a:pPr>
            <a:r>
              <a:rPr sz="2200" spc="-5" dirty="0">
                <a:latin typeface="Cambria"/>
                <a:cs typeface="Cambria"/>
              </a:rPr>
              <a:t>В</a:t>
            </a:r>
            <a:r>
              <a:rPr sz="2200" spc="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каком</a:t>
            </a:r>
            <a:r>
              <a:rPr sz="2200" spc="-5" dirty="0">
                <a:latin typeface="Cambria"/>
                <a:cs typeface="Cambria"/>
              </a:rPr>
              <a:t> из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перечисленных</a:t>
            </a:r>
            <a:r>
              <a:rPr sz="2200" spc="6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населенных</a:t>
            </a:r>
            <a:r>
              <a:rPr sz="2200" spc="4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пунктов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Солнце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35" dirty="0">
                <a:latin typeface="Cambria"/>
                <a:cs typeface="Cambria"/>
              </a:rPr>
              <a:t>будет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3590"/>
              </a:lnSpc>
            </a:pPr>
            <a:r>
              <a:rPr sz="3000" b="1" u="heavy" dirty="0">
                <a:solidFill>
                  <a:srgbClr val="9B2C1F"/>
                </a:solidFill>
                <a:uFill>
                  <a:solidFill>
                    <a:srgbClr val="9B2C1F"/>
                  </a:solidFill>
                </a:uFill>
                <a:latin typeface="Cambria"/>
                <a:cs typeface="Cambria"/>
              </a:rPr>
              <a:t>выше</a:t>
            </a:r>
            <a:r>
              <a:rPr sz="3000" b="1" spc="-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всего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над горизонтом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22</a:t>
            </a:r>
            <a:r>
              <a:rPr sz="220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декабря</a:t>
            </a:r>
            <a:r>
              <a:rPr sz="2200" spc="-5" dirty="0">
                <a:latin typeface="Cambria"/>
                <a:cs typeface="Cambria"/>
              </a:rPr>
              <a:t> (день</a:t>
            </a:r>
            <a:r>
              <a:rPr sz="2200" spc="1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зимнего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200" spc="-5" dirty="0">
                <a:latin typeface="Cambria"/>
                <a:cs typeface="Cambria"/>
              </a:rPr>
              <a:t>солнцестояния)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9B2C1F"/>
                </a:solidFill>
                <a:latin typeface="Cambria"/>
                <a:cs typeface="Cambria"/>
              </a:rPr>
              <a:t>в</a:t>
            </a:r>
            <a:r>
              <a:rPr sz="2200" b="1" spc="1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9B2C1F"/>
                </a:solidFill>
                <a:latin typeface="Cambria"/>
                <a:cs typeface="Cambria"/>
              </a:rPr>
              <a:t>7</a:t>
            </a:r>
            <a:r>
              <a:rPr sz="2200" b="1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9B2C1F"/>
                </a:solidFill>
                <a:latin typeface="Cambria"/>
                <a:cs typeface="Cambria"/>
              </a:rPr>
              <a:t>часов</a:t>
            </a:r>
            <a:r>
              <a:rPr sz="2200" b="1" spc="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9B2C1F"/>
                </a:solidFill>
                <a:latin typeface="Cambria"/>
                <a:cs typeface="Cambria"/>
              </a:rPr>
              <a:t>по</a:t>
            </a:r>
            <a:r>
              <a:rPr sz="2200" b="1" spc="2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9B2C1F"/>
                </a:solidFill>
                <a:latin typeface="Cambria"/>
                <a:cs typeface="Cambria"/>
              </a:rPr>
              <a:t>времени</a:t>
            </a:r>
            <a:r>
              <a:rPr sz="2200" b="1" spc="1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20" dirty="0">
                <a:solidFill>
                  <a:srgbClr val="9B2C1F"/>
                </a:solidFill>
                <a:latin typeface="Cambria"/>
                <a:cs typeface="Cambria"/>
              </a:rPr>
              <a:t>Гринвичского</a:t>
            </a:r>
            <a:r>
              <a:rPr sz="2200" b="1" spc="4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9B2C1F"/>
                </a:solidFill>
                <a:latin typeface="Cambria"/>
                <a:cs typeface="Cambria"/>
              </a:rPr>
              <a:t>меридиана</a:t>
            </a:r>
            <a:r>
              <a:rPr sz="2200" spc="-10" dirty="0">
                <a:latin typeface="Cambria"/>
                <a:cs typeface="Cambria"/>
              </a:rPr>
              <a:t>?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7891" y="84785"/>
            <a:ext cx="8164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Типичные</a:t>
            </a:r>
            <a:r>
              <a:rPr sz="4000" spc="5" dirty="0"/>
              <a:t> </a:t>
            </a:r>
            <a:r>
              <a:rPr sz="4000" spc="-25" dirty="0"/>
              <a:t>затруднения</a:t>
            </a:r>
            <a:r>
              <a:rPr sz="4000" spc="10" dirty="0"/>
              <a:t> </a:t>
            </a:r>
            <a:r>
              <a:rPr sz="4000" spc="-15" dirty="0"/>
              <a:t>выпускников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6527418" y="695071"/>
            <a:ext cx="2110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9</a:t>
            </a:r>
            <a:r>
              <a:rPr sz="4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классов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7337" y="3200400"/>
            <a:ext cx="6745605" cy="3439160"/>
            <a:chOff x="287337" y="3200400"/>
            <a:chExt cx="6745605" cy="3439160"/>
          </a:xfrm>
        </p:grpSpPr>
        <p:sp>
          <p:nvSpPr>
            <p:cNvPr id="11" name="object 11"/>
            <p:cNvSpPr/>
            <p:nvPr/>
          </p:nvSpPr>
          <p:spPr>
            <a:xfrm>
              <a:off x="300037" y="3213099"/>
              <a:ext cx="6720205" cy="3413760"/>
            </a:xfrm>
            <a:custGeom>
              <a:avLst/>
              <a:gdLst/>
              <a:ahLst/>
              <a:cxnLst/>
              <a:rect l="l" t="t" r="r" b="b"/>
              <a:pathLst>
                <a:path w="6720205" h="3413759">
                  <a:moveTo>
                    <a:pt x="2980105" y="1463065"/>
                  </a:moveTo>
                  <a:lnTo>
                    <a:pt x="1318514" y="1463065"/>
                  </a:lnTo>
                  <a:lnTo>
                    <a:pt x="0" y="1463065"/>
                  </a:lnTo>
                  <a:lnTo>
                    <a:pt x="0" y="3413391"/>
                  </a:lnTo>
                  <a:lnTo>
                    <a:pt x="1318450" y="3413391"/>
                  </a:lnTo>
                  <a:lnTo>
                    <a:pt x="2980105" y="3413391"/>
                  </a:lnTo>
                  <a:lnTo>
                    <a:pt x="2980105" y="1463065"/>
                  </a:lnTo>
                  <a:close/>
                </a:path>
                <a:path w="6720205" h="3413759">
                  <a:moveTo>
                    <a:pt x="2980105" y="0"/>
                  </a:moveTo>
                  <a:lnTo>
                    <a:pt x="1318514" y="0"/>
                  </a:lnTo>
                  <a:lnTo>
                    <a:pt x="0" y="0"/>
                  </a:lnTo>
                  <a:lnTo>
                    <a:pt x="0" y="1463040"/>
                  </a:lnTo>
                  <a:lnTo>
                    <a:pt x="1318450" y="1463040"/>
                  </a:lnTo>
                  <a:lnTo>
                    <a:pt x="2980105" y="1463040"/>
                  </a:lnTo>
                  <a:lnTo>
                    <a:pt x="2980105" y="0"/>
                  </a:lnTo>
                  <a:close/>
                </a:path>
                <a:path w="6720205" h="3413759">
                  <a:moveTo>
                    <a:pt x="4329633" y="1463065"/>
                  </a:moveTo>
                  <a:lnTo>
                    <a:pt x="3729532" y="1463065"/>
                  </a:lnTo>
                  <a:lnTo>
                    <a:pt x="2980245" y="1463065"/>
                  </a:lnTo>
                  <a:lnTo>
                    <a:pt x="2980245" y="3413391"/>
                  </a:lnTo>
                  <a:lnTo>
                    <a:pt x="3729418" y="3413391"/>
                  </a:lnTo>
                  <a:lnTo>
                    <a:pt x="4329633" y="3413391"/>
                  </a:lnTo>
                  <a:lnTo>
                    <a:pt x="4329633" y="1463065"/>
                  </a:lnTo>
                  <a:close/>
                </a:path>
                <a:path w="6720205" h="3413759">
                  <a:moveTo>
                    <a:pt x="5742305" y="1463065"/>
                  </a:moveTo>
                  <a:lnTo>
                    <a:pt x="5036058" y="1463065"/>
                  </a:lnTo>
                  <a:lnTo>
                    <a:pt x="4329747" y="1463065"/>
                  </a:lnTo>
                  <a:lnTo>
                    <a:pt x="4329747" y="3413391"/>
                  </a:lnTo>
                  <a:lnTo>
                    <a:pt x="5035994" y="3413391"/>
                  </a:lnTo>
                  <a:lnTo>
                    <a:pt x="5742305" y="3413391"/>
                  </a:lnTo>
                  <a:lnTo>
                    <a:pt x="5742305" y="1463065"/>
                  </a:lnTo>
                  <a:close/>
                </a:path>
                <a:path w="6720205" h="3413759">
                  <a:moveTo>
                    <a:pt x="6719951" y="1463065"/>
                  </a:moveTo>
                  <a:lnTo>
                    <a:pt x="5742368" y="1463065"/>
                  </a:lnTo>
                  <a:lnTo>
                    <a:pt x="5742368" y="3413391"/>
                  </a:lnTo>
                  <a:lnTo>
                    <a:pt x="6719951" y="3413391"/>
                  </a:lnTo>
                  <a:lnTo>
                    <a:pt x="6719951" y="1463065"/>
                  </a:lnTo>
                  <a:close/>
                </a:path>
                <a:path w="6720205" h="3413759">
                  <a:moveTo>
                    <a:pt x="6719951" y="0"/>
                  </a:moveTo>
                  <a:lnTo>
                    <a:pt x="5742368" y="0"/>
                  </a:lnTo>
                  <a:lnTo>
                    <a:pt x="4329747" y="0"/>
                  </a:lnTo>
                  <a:lnTo>
                    <a:pt x="2980245" y="0"/>
                  </a:lnTo>
                  <a:lnTo>
                    <a:pt x="2980245" y="731520"/>
                  </a:lnTo>
                  <a:lnTo>
                    <a:pt x="2980245" y="1463040"/>
                  </a:lnTo>
                  <a:lnTo>
                    <a:pt x="3729418" y="1463040"/>
                  </a:lnTo>
                  <a:lnTo>
                    <a:pt x="4329633" y="1463040"/>
                  </a:lnTo>
                  <a:lnTo>
                    <a:pt x="4329633" y="731520"/>
                  </a:lnTo>
                  <a:lnTo>
                    <a:pt x="4329747" y="1463040"/>
                  </a:lnTo>
                  <a:lnTo>
                    <a:pt x="5035994" y="1463040"/>
                  </a:lnTo>
                  <a:lnTo>
                    <a:pt x="5742305" y="1463040"/>
                  </a:lnTo>
                  <a:lnTo>
                    <a:pt x="5742305" y="731520"/>
                  </a:lnTo>
                  <a:lnTo>
                    <a:pt x="5742368" y="1463040"/>
                  </a:lnTo>
                  <a:lnTo>
                    <a:pt x="6719951" y="1463040"/>
                  </a:lnTo>
                  <a:lnTo>
                    <a:pt x="6719951" y="0"/>
                  </a:lnTo>
                  <a:close/>
                </a:path>
              </a:pathLst>
            </a:custGeom>
            <a:solidFill>
              <a:srgbClr val="F7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3687" y="3206750"/>
              <a:ext cx="6732905" cy="3426460"/>
            </a:xfrm>
            <a:custGeom>
              <a:avLst/>
              <a:gdLst/>
              <a:ahLst/>
              <a:cxnLst/>
              <a:rect l="l" t="t" r="r" b="b"/>
              <a:pathLst>
                <a:path w="6732905" h="3426459">
                  <a:moveTo>
                    <a:pt x="1324800" y="0"/>
                  </a:moveTo>
                  <a:lnTo>
                    <a:pt x="1324800" y="3426091"/>
                  </a:lnTo>
                </a:path>
                <a:path w="6732905" h="3426459">
                  <a:moveTo>
                    <a:pt x="2986595" y="0"/>
                  </a:moveTo>
                  <a:lnTo>
                    <a:pt x="2986595" y="3426091"/>
                  </a:lnTo>
                </a:path>
                <a:path w="6732905" h="3426459">
                  <a:moveTo>
                    <a:pt x="3735768" y="731519"/>
                  </a:moveTo>
                  <a:lnTo>
                    <a:pt x="3735768" y="3426091"/>
                  </a:lnTo>
                </a:path>
                <a:path w="6732905" h="3426459">
                  <a:moveTo>
                    <a:pt x="4336097" y="0"/>
                  </a:moveTo>
                  <a:lnTo>
                    <a:pt x="4336097" y="3426091"/>
                  </a:lnTo>
                </a:path>
                <a:path w="6732905" h="3426459">
                  <a:moveTo>
                    <a:pt x="5042344" y="731519"/>
                  </a:moveTo>
                  <a:lnTo>
                    <a:pt x="5042344" y="3426091"/>
                  </a:lnTo>
                </a:path>
                <a:path w="6732905" h="3426459">
                  <a:moveTo>
                    <a:pt x="5748718" y="0"/>
                  </a:moveTo>
                  <a:lnTo>
                    <a:pt x="5748718" y="3426091"/>
                  </a:lnTo>
                </a:path>
                <a:path w="6732905" h="3426459">
                  <a:moveTo>
                    <a:pt x="2980245" y="737869"/>
                  </a:moveTo>
                  <a:lnTo>
                    <a:pt x="5755068" y="737869"/>
                  </a:lnTo>
                </a:path>
                <a:path w="6732905" h="3426459">
                  <a:moveTo>
                    <a:pt x="0" y="1469389"/>
                  </a:moveTo>
                  <a:lnTo>
                    <a:pt x="6712013" y="1469389"/>
                  </a:lnTo>
                </a:path>
                <a:path w="6732905" h="3426459">
                  <a:moveTo>
                    <a:pt x="6350" y="0"/>
                  </a:moveTo>
                  <a:lnTo>
                    <a:pt x="6350" y="3426091"/>
                  </a:lnTo>
                </a:path>
                <a:path w="6732905" h="3426459">
                  <a:moveTo>
                    <a:pt x="6726237" y="2828925"/>
                  </a:moveTo>
                  <a:lnTo>
                    <a:pt x="6726237" y="3426091"/>
                  </a:lnTo>
                </a:path>
                <a:path w="6732905" h="3426459">
                  <a:moveTo>
                    <a:pt x="6726237" y="0"/>
                  </a:moveTo>
                  <a:lnTo>
                    <a:pt x="6726237" y="1301762"/>
                  </a:lnTo>
                </a:path>
                <a:path w="6732905" h="3426459">
                  <a:moveTo>
                    <a:pt x="0" y="6350"/>
                  </a:moveTo>
                  <a:lnTo>
                    <a:pt x="6732587" y="6350"/>
                  </a:lnTo>
                </a:path>
                <a:path w="6732905" h="3426459">
                  <a:moveTo>
                    <a:pt x="0" y="3419741"/>
                  </a:moveTo>
                  <a:lnTo>
                    <a:pt x="6732587" y="341974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6108" y="3196589"/>
            <a:ext cx="1128395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mbria"/>
                <a:cs typeface="Cambria"/>
              </a:rPr>
              <a:t>Пункт 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н</a:t>
            </a:r>
            <a:r>
              <a:rPr sz="1600" b="1" spc="-15" dirty="0">
                <a:latin typeface="Cambria"/>
                <a:cs typeface="Cambria"/>
              </a:rPr>
              <a:t>а</a:t>
            </a:r>
            <a:r>
              <a:rPr sz="1600" b="1" spc="-10" dirty="0">
                <a:latin typeface="Cambria"/>
                <a:cs typeface="Cambria"/>
              </a:rPr>
              <a:t>б</a:t>
            </a:r>
            <a:r>
              <a:rPr sz="1600" b="1" spc="-5" dirty="0">
                <a:latin typeface="Cambria"/>
                <a:cs typeface="Cambria"/>
              </a:rPr>
              <a:t>л</a:t>
            </a:r>
            <a:r>
              <a:rPr sz="1600" b="1" spc="-80" dirty="0">
                <a:latin typeface="Cambria"/>
                <a:cs typeface="Cambria"/>
              </a:rPr>
              <a:t>ю</a:t>
            </a:r>
            <a:r>
              <a:rPr sz="1600" b="1" spc="-15" dirty="0">
                <a:latin typeface="Cambria"/>
                <a:cs typeface="Cambria"/>
              </a:rPr>
              <a:t>д</a:t>
            </a:r>
            <a:r>
              <a:rPr sz="1600" b="1" spc="-5" dirty="0">
                <a:latin typeface="Cambria"/>
                <a:cs typeface="Cambria"/>
              </a:rPr>
              <a:t>ени  я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24354" y="3196589"/>
            <a:ext cx="1250315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670" marR="5080" indent="-268605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Cambria"/>
                <a:cs typeface="Cambria"/>
              </a:rPr>
              <a:t>К</a:t>
            </a:r>
            <a:r>
              <a:rPr sz="1600" b="1" spc="-10" dirty="0">
                <a:latin typeface="Cambria"/>
                <a:cs typeface="Cambria"/>
              </a:rPr>
              <a:t>о</a:t>
            </a:r>
            <a:r>
              <a:rPr sz="1600" b="1" dirty="0">
                <a:latin typeface="Cambria"/>
                <a:cs typeface="Cambria"/>
              </a:rPr>
              <a:t>о</a:t>
            </a:r>
            <a:r>
              <a:rPr sz="1600" b="1" spc="-85" dirty="0">
                <a:latin typeface="Cambria"/>
                <a:cs typeface="Cambria"/>
              </a:rPr>
              <a:t>р</a:t>
            </a:r>
            <a:r>
              <a:rPr sz="1600" b="1" spc="-15" dirty="0">
                <a:latin typeface="Cambria"/>
                <a:cs typeface="Cambria"/>
              </a:rPr>
              <a:t>д</a:t>
            </a:r>
            <a:r>
              <a:rPr sz="1600" b="1" spc="-10" dirty="0">
                <a:latin typeface="Cambria"/>
                <a:cs typeface="Cambria"/>
              </a:rPr>
              <a:t>ина</a:t>
            </a:r>
            <a:r>
              <a:rPr sz="1600" b="1" spc="-15" dirty="0">
                <a:latin typeface="Cambria"/>
                <a:cs typeface="Cambria"/>
              </a:rPr>
              <a:t>т</a:t>
            </a:r>
            <a:r>
              <a:rPr sz="1600" b="1" spc="-5" dirty="0">
                <a:latin typeface="Cambria"/>
                <a:cs typeface="Cambria"/>
              </a:rPr>
              <a:t>ы  </a:t>
            </a:r>
            <a:r>
              <a:rPr sz="1600" b="1" spc="-10" dirty="0">
                <a:latin typeface="Cambria"/>
                <a:cs typeface="Cambria"/>
              </a:rPr>
              <a:t>пункта</a:t>
            </a:r>
            <a:endParaRPr sz="1600">
              <a:latin typeface="Cambria"/>
              <a:cs typeface="Cambria"/>
            </a:endParaRPr>
          </a:p>
          <a:p>
            <a:pPr marL="15240">
              <a:lnSpc>
                <a:spcPts val="1910"/>
              </a:lnSpc>
            </a:pPr>
            <a:r>
              <a:rPr sz="1600" b="1" spc="-15" dirty="0">
                <a:latin typeface="Cambria"/>
                <a:cs typeface="Cambria"/>
              </a:rPr>
              <a:t>наблюдения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38576" y="3196589"/>
            <a:ext cx="1233805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304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mbria"/>
                <a:cs typeface="Cambria"/>
              </a:rPr>
              <a:t>Средняя 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температур </a:t>
            </a:r>
            <a:r>
              <a:rPr sz="1600" b="1" spc="-5" dirty="0">
                <a:latin typeface="Cambria"/>
                <a:cs typeface="Cambria"/>
              </a:rPr>
              <a:t> а</a:t>
            </a:r>
            <a:r>
              <a:rPr sz="1600" b="1" spc="-4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воздуха,</a:t>
            </a:r>
            <a:r>
              <a:rPr sz="1600" b="1" spc="-3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°С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4301" y="3196589"/>
            <a:ext cx="1285875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mbria"/>
                <a:cs typeface="Cambria"/>
              </a:rPr>
              <a:t>Ат</a:t>
            </a:r>
            <a:r>
              <a:rPr sz="1600" b="1" dirty="0">
                <a:latin typeface="Cambria"/>
                <a:cs typeface="Cambria"/>
              </a:rPr>
              <a:t>м</a:t>
            </a:r>
            <a:r>
              <a:rPr sz="1600" b="1" spc="-10" dirty="0">
                <a:latin typeface="Cambria"/>
                <a:cs typeface="Cambria"/>
              </a:rPr>
              <a:t>осф</a:t>
            </a:r>
            <a:r>
              <a:rPr sz="1600" b="1" dirty="0">
                <a:latin typeface="Cambria"/>
                <a:cs typeface="Cambria"/>
              </a:rPr>
              <a:t>е</a:t>
            </a:r>
            <a:r>
              <a:rPr sz="1600" b="1" spc="-15" dirty="0">
                <a:latin typeface="Cambria"/>
                <a:cs typeface="Cambria"/>
              </a:rPr>
              <a:t>р</a:t>
            </a:r>
            <a:r>
              <a:rPr sz="1600" b="1" spc="-10" dirty="0">
                <a:latin typeface="Cambria"/>
                <a:cs typeface="Cambria"/>
              </a:rPr>
              <a:t>ны  </a:t>
            </a:r>
            <a:r>
              <a:rPr sz="1600" b="1" spc="-5" dirty="0">
                <a:latin typeface="Cambria"/>
                <a:cs typeface="Cambria"/>
              </a:rPr>
              <a:t>е осадки, 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норма,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мм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9175" y="3196589"/>
            <a:ext cx="854710" cy="1487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95"/>
              </a:spcBef>
            </a:pPr>
            <a:r>
              <a:rPr sz="1600" b="1" spc="-10" dirty="0">
                <a:latin typeface="Cambria"/>
                <a:cs typeface="Cambria"/>
              </a:rPr>
              <a:t>Среднег </a:t>
            </a:r>
            <a:r>
              <a:rPr sz="1600" b="1" spc="-340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одовое </a:t>
            </a:r>
            <a:r>
              <a:rPr sz="1600" b="1" spc="-15" dirty="0">
                <a:latin typeface="Cambria"/>
                <a:cs typeface="Cambria"/>
              </a:rPr>
              <a:t> количес </a:t>
            </a:r>
            <a:r>
              <a:rPr sz="1600" b="1" spc="-34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тво 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оса</a:t>
            </a:r>
            <a:r>
              <a:rPr sz="1600" b="1" spc="-20" dirty="0">
                <a:latin typeface="Cambria"/>
                <a:cs typeface="Cambria"/>
              </a:rPr>
              <a:t>д</a:t>
            </a:r>
            <a:r>
              <a:rPr sz="1600" b="1" spc="-40" dirty="0">
                <a:latin typeface="Cambria"/>
                <a:cs typeface="Cambria"/>
              </a:rPr>
              <a:t>к</a:t>
            </a:r>
            <a:r>
              <a:rPr sz="1600" b="1" spc="-10" dirty="0">
                <a:latin typeface="Cambria"/>
                <a:cs typeface="Cambria"/>
              </a:rPr>
              <a:t>ов,  </a:t>
            </a:r>
            <a:r>
              <a:rPr sz="1600" b="1" dirty="0">
                <a:latin typeface="Cambria"/>
                <a:cs typeface="Cambria"/>
              </a:rPr>
              <a:t>мм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3308" y="4745228"/>
            <a:ext cx="174625" cy="176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mbria"/>
                <a:cs typeface="Cambria"/>
              </a:rPr>
              <a:t>А</a:t>
            </a:r>
            <a:endParaRPr sz="1800">
              <a:latin typeface="Cambria"/>
              <a:cs typeface="Cambria"/>
            </a:endParaRPr>
          </a:p>
          <a:p>
            <a:pPr marL="12700" marR="5080" algn="just">
              <a:lnSpc>
                <a:spcPct val="177800"/>
              </a:lnSpc>
            </a:pPr>
            <a:r>
              <a:rPr sz="1800" b="1" dirty="0">
                <a:latin typeface="Cambria"/>
                <a:cs typeface="Cambria"/>
              </a:rPr>
              <a:t>Б  В  Г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618488" y="3944620"/>
          <a:ext cx="4292597" cy="2378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0525"/>
                <a:gridCol w="751205"/>
                <a:gridCol w="600709"/>
                <a:gridCol w="706754"/>
                <a:gridCol w="573404"/>
              </a:tblGrid>
              <a:tr h="731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7E9E7"/>
                    </a:solidFill>
                  </a:tcPr>
                </a:tc>
              </a:tr>
              <a:tr h="42251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56º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37º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18,2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-9,3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93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solidFill>
                      <a:srgbClr val="F7E9E7"/>
                    </a:solidFill>
                  </a:tcPr>
                </a:tc>
              </a:tr>
              <a:tr h="44229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56˚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74˚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19,4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-16,9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</a:tr>
              <a:tr h="44195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56º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93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º 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18,5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-15,6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74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17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</a:tr>
              <a:tr h="339794">
                <a:tc>
                  <a:txBody>
                    <a:bodyPr/>
                    <a:lstStyle/>
                    <a:p>
                      <a:pPr marL="2540" algn="ctr">
                        <a:lnSpc>
                          <a:spcPts val="1855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56º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с.ш.129º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55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19,0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55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-39,6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39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32715" algn="ctr">
                        <a:lnSpc>
                          <a:spcPts val="1855"/>
                        </a:lnSpc>
                        <a:spcBef>
                          <a:spcPts val="720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6349365" y="4827523"/>
            <a:ext cx="36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685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49365" y="5315458"/>
            <a:ext cx="36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465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49365" y="5803188"/>
            <a:ext cx="36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400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49365" y="6291173"/>
            <a:ext cx="36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238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993001" y="4495800"/>
            <a:ext cx="1938655" cy="1552575"/>
            <a:chOff x="6993001" y="4495800"/>
            <a:chExt cx="1938655" cy="1552575"/>
          </a:xfrm>
        </p:grpSpPr>
        <p:sp>
          <p:nvSpPr>
            <p:cNvPr id="25" name="object 25"/>
            <p:cNvSpPr/>
            <p:nvPr/>
          </p:nvSpPr>
          <p:spPr>
            <a:xfrm>
              <a:off x="7005701" y="4508512"/>
              <a:ext cx="1913255" cy="1527175"/>
            </a:xfrm>
            <a:custGeom>
              <a:avLst/>
              <a:gdLst/>
              <a:ahLst/>
              <a:cxnLst/>
              <a:rect l="l" t="t" r="r" b="b"/>
              <a:pathLst>
                <a:path w="1913254" h="1527175">
                  <a:moveTo>
                    <a:pt x="1912874" y="1134402"/>
                  </a:moveTo>
                  <a:lnTo>
                    <a:pt x="491896" y="1134402"/>
                  </a:lnTo>
                  <a:lnTo>
                    <a:pt x="0" y="1134402"/>
                  </a:lnTo>
                  <a:lnTo>
                    <a:pt x="0" y="1527162"/>
                  </a:lnTo>
                  <a:lnTo>
                    <a:pt x="491871" y="1527162"/>
                  </a:lnTo>
                  <a:lnTo>
                    <a:pt x="1912874" y="1527162"/>
                  </a:lnTo>
                  <a:lnTo>
                    <a:pt x="1912874" y="1134402"/>
                  </a:lnTo>
                  <a:close/>
                </a:path>
                <a:path w="1913254" h="1527175">
                  <a:moveTo>
                    <a:pt x="1912874" y="392201"/>
                  </a:moveTo>
                  <a:lnTo>
                    <a:pt x="491896" y="392201"/>
                  </a:lnTo>
                  <a:lnTo>
                    <a:pt x="0" y="392201"/>
                  </a:lnTo>
                  <a:lnTo>
                    <a:pt x="0" y="784936"/>
                  </a:lnTo>
                  <a:lnTo>
                    <a:pt x="0" y="1134376"/>
                  </a:lnTo>
                  <a:lnTo>
                    <a:pt x="491871" y="1134376"/>
                  </a:lnTo>
                  <a:lnTo>
                    <a:pt x="1912874" y="1134376"/>
                  </a:lnTo>
                  <a:lnTo>
                    <a:pt x="1912874" y="784974"/>
                  </a:lnTo>
                  <a:lnTo>
                    <a:pt x="1912874" y="392201"/>
                  </a:lnTo>
                  <a:close/>
                </a:path>
                <a:path w="1913254" h="1527175">
                  <a:moveTo>
                    <a:pt x="1912874" y="0"/>
                  </a:moveTo>
                  <a:lnTo>
                    <a:pt x="491896" y="0"/>
                  </a:lnTo>
                  <a:lnTo>
                    <a:pt x="0" y="0"/>
                  </a:lnTo>
                  <a:lnTo>
                    <a:pt x="0" y="392163"/>
                  </a:lnTo>
                  <a:lnTo>
                    <a:pt x="491871" y="392163"/>
                  </a:lnTo>
                  <a:lnTo>
                    <a:pt x="1912874" y="392163"/>
                  </a:lnTo>
                  <a:lnTo>
                    <a:pt x="1912874" y="0"/>
                  </a:lnTo>
                  <a:close/>
                </a:path>
              </a:pathLst>
            </a:custGeom>
            <a:solidFill>
              <a:srgbClr val="F7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99351" y="4502150"/>
              <a:ext cx="1925955" cy="1539875"/>
            </a:xfrm>
            <a:custGeom>
              <a:avLst/>
              <a:gdLst/>
              <a:ahLst/>
              <a:cxnLst/>
              <a:rect l="l" t="t" r="r" b="b"/>
              <a:pathLst>
                <a:path w="1925954" h="1539875">
                  <a:moveTo>
                    <a:pt x="498221" y="0"/>
                  </a:moveTo>
                  <a:lnTo>
                    <a:pt x="498221" y="1539875"/>
                  </a:lnTo>
                </a:path>
                <a:path w="1925954" h="1539875">
                  <a:moveTo>
                    <a:pt x="0" y="398525"/>
                  </a:moveTo>
                  <a:lnTo>
                    <a:pt x="1925574" y="398525"/>
                  </a:lnTo>
                </a:path>
                <a:path w="1925954" h="1539875">
                  <a:moveTo>
                    <a:pt x="0" y="791337"/>
                  </a:moveTo>
                  <a:lnTo>
                    <a:pt x="1925574" y="791337"/>
                  </a:lnTo>
                </a:path>
                <a:path w="1925954" h="1539875">
                  <a:moveTo>
                    <a:pt x="0" y="1140739"/>
                  </a:moveTo>
                  <a:lnTo>
                    <a:pt x="1925574" y="1140739"/>
                  </a:lnTo>
                </a:path>
                <a:path w="1925954" h="1539875">
                  <a:moveTo>
                    <a:pt x="6350" y="0"/>
                  </a:moveTo>
                  <a:lnTo>
                    <a:pt x="6350" y="1539875"/>
                  </a:lnTo>
                </a:path>
                <a:path w="1925954" h="1539875">
                  <a:moveTo>
                    <a:pt x="1919224" y="0"/>
                  </a:moveTo>
                  <a:lnTo>
                    <a:pt x="1919224" y="1539875"/>
                  </a:lnTo>
                </a:path>
                <a:path w="1925954" h="1539875">
                  <a:moveTo>
                    <a:pt x="0" y="6350"/>
                  </a:moveTo>
                  <a:lnTo>
                    <a:pt x="1925574" y="6350"/>
                  </a:lnTo>
                </a:path>
                <a:path w="1925954" h="1539875">
                  <a:moveTo>
                    <a:pt x="0" y="1533525"/>
                  </a:moveTo>
                  <a:lnTo>
                    <a:pt x="1925574" y="153352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062596" y="4490720"/>
            <a:ext cx="215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1)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54594" y="4408423"/>
            <a:ext cx="151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А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62596" y="4883022"/>
            <a:ext cx="215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2)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54594" y="4800727"/>
            <a:ext cx="147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Б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62596" y="5275833"/>
            <a:ext cx="215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3)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54594" y="5193538"/>
            <a:ext cx="149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В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62596" y="5625490"/>
            <a:ext cx="626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4190" algn="l"/>
              </a:tabLst>
            </a:pPr>
            <a:r>
              <a:rPr sz="1600" spc="-5" dirty="0">
                <a:latin typeface="Cambria"/>
                <a:cs typeface="Cambria"/>
              </a:rPr>
              <a:t>4)	Г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013575" y="3079750"/>
            <a:ext cx="2136775" cy="1292225"/>
            <a:chOff x="7013575" y="3079750"/>
            <a:chExt cx="2136775" cy="1292225"/>
          </a:xfrm>
        </p:grpSpPr>
        <p:sp>
          <p:nvSpPr>
            <p:cNvPr id="35" name="object 35"/>
            <p:cNvSpPr/>
            <p:nvPr/>
          </p:nvSpPr>
          <p:spPr>
            <a:xfrm>
              <a:off x="7019925" y="3086100"/>
              <a:ext cx="2124075" cy="1279525"/>
            </a:xfrm>
            <a:custGeom>
              <a:avLst/>
              <a:gdLst/>
              <a:ahLst/>
              <a:cxnLst/>
              <a:rect l="l" t="t" r="r" b="b"/>
              <a:pathLst>
                <a:path w="2124075" h="1279525">
                  <a:moveTo>
                    <a:pt x="1593088" y="0"/>
                  </a:moveTo>
                  <a:lnTo>
                    <a:pt x="1521036" y="1167"/>
                  </a:lnTo>
                  <a:lnTo>
                    <a:pt x="1451925" y="4569"/>
                  </a:lnTo>
                  <a:lnTo>
                    <a:pt x="1386389" y="10052"/>
                  </a:lnTo>
                  <a:lnTo>
                    <a:pt x="1325061" y="17464"/>
                  </a:lnTo>
                  <a:lnTo>
                    <a:pt x="1268575" y="26653"/>
                  </a:lnTo>
                  <a:lnTo>
                    <a:pt x="1217564" y="37464"/>
                  </a:lnTo>
                  <a:lnTo>
                    <a:pt x="1172663" y="49747"/>
                  </a:lnTo>
                  <a:lnTo>
                    <a:pt x="1134505" y="63349"/>
                  </a:lnTo>
                  <a:lnTo>
                    <a:pt x="1080951" y="93897"/>
                  </a:lnTo>
                  <a:lnTo>
                    <a:pt x="1057126" y="145267"/>
                  </a:lnTo>
                  <a:lnTo>
                    <a:pt x="1043005" y="161933"/>
                  </a:lnTo>
                  <a:lnTo>
                    <a:pt x="989475" y="192517"/>
                  </a:lnTo>
                  <a:lnTo>
                    <a:pt x="951332" y="206131"/>
                  </a:lnTo>
                  <a:lnTo>
                    <a:pt x="906446" y="218424"/>
                  </a:lnTo>
                  <a:lnTo>
                    <a:pt x="855451" y="229242"/>
                  </a:lnTo>
                  <a:lnTo>
                    <a:pt x="798980" y="238435"/>
                  </a:lnTo>
                  <a:lnTo>
                    <a:pt x="737665" y="245850"/>
                  </a:lnTo>
                  <a:lnTo>
                    <a:pt x="672139" y="251334"/>
                  </a:lnTo>
                  <a:lnTo>
                    <a:pt x="603036" y="254737"/>
                  </a:lnTo>
                  <a:lnTo>
                    <a:pt x="530986" y="255904"/>
                  </a:lnTo>
                  <a:lnTo>
                    <a:pt x="458937" y="254737"/>
                  </a:lnTo>
                  <a:lnTo>
                    <a:pt x="389834" y="251334"/>
                  </a:lnTo>
                  <a:lnTo>
                    <a:pt x="324308" y="245850"/>
                  </a:lnTo>
                  <a:lnTo>
                    <a:pt x="262993" y="238435"/>
                  </a:lnTo>
                  <a:lnTo>
                    <a:pt x="206522" y="229242"/>
                  </a:lnTo>
                  <a:lnTo>
                    <a:pt x="155527" y="218424"/>
                  </a:lnTo>
                  <a:lnTo>
                    <a:pt x="110641" y="206131"/>
                  </a:lnTo>
                  <a:lnTo>
                    <a:pt x="72498" y="192517"/>
                  </a:lnTo>
                  <a:lnTo>
                    <a:pt x="18968" y="161933"/>
                  </a:lnTo>
                  <a:lnTo>
                    <a:pt x="0" y="127888"/>
                  </a:lnTo>
                  <a:lnTo>
                    <a:pt x="0" y="1151508"/>
                  </a:lnTo>
                  <a:lnTo>
                    <a:pt x="18968" y="1185553"/>
                  </a:lnTo>
                  <a:lnTo>
                    <a:pt x="72498" y="1216137"/>
                  </a:lnTo>
                  <a:lnTo>
                    <a:pt x="110641" y="1229751"/>
                  </a:lnTo>
                  <a:lnTo>
                    <a:pt x="155527" y="1242044"/>
                  </a:lnTo>
                  <a:lnTo>
                    <a:pt x="206522" y="1252862"/>
                  </a:lnTo>
                  <a:lnTo>
                    <a:pt x="262993" y="1262055"/>
                  </a:lnTo>
                  <a:lnTo>
                    <a:pt x="324308" y="1269470"/>
                  </a:lnTo>
                  <a:lnTo>
                    <a:pt x="389834" y="1274954"/>
                  </a:lnTo>
                  <a:lnTo>
                    <a:pt x="458937" y="1278357"/>
                  </a:lnTo>
                  <a:lnTo>
                    <a:pt x="530986" y="1279525"/>
                  </a:lnTo>
                  <a:lnTo>
                    <a:pt x="603036" y="1278357"/>
                  </a:lnTo>
                  <a:lnTo>
                    <a:pt x="672139" y="1274954"/>
                  </a:lnTo>
                  <a:lnTo>
                    <a:pt x="737665" y="1269470"/>
                  </a:lnTo>
                  <a:lnTo>
                    <a:pt x="798980" y="1262055"/>
                  </a:lnTo>
                  <a:lnTo>
                    <a:pt x="855451" y="1252862"/>
                  </a:lnTo>
                  <a:lnTo>
                    <a:pt x="906446" y="1242044"/>
                  </a:lnTo>
                  <a:lnTo>
                    <a:pt x="951332" y="1229751"/>
                  </a:lnTo>
                  <a:lnTo>
                    <a:pt x="989475" y="1216137"/>
                  </a:lnTo>
                  <a:lnTo>
                    <a:pt x="1043005" y="1185553"/>
                  </a:lnTo>
                  <a:lnTo>
                    <a:pt x="1066824" y="1134159"/>
                  </a:lnTo>
                  <a:lnTo>
                    <a:pt x="1080951" y="1117517"/>
                  </a:lnTo>
                  <a:lnTo>
                    <a:pt x="1134505" y="1086969"/>
                  </a:lnTo>
                  <a:lnTo>
                    <a:pt x="1172663" y="1073367"/>
                  </a:lnTo>
                  <a:lnTo>
                    <a:pt x="1217564" y="1061085"/>
                  </a:lnTo>
                  <a:lnTo>
                    <a:pt x="1268575" y="1050273"/>
                  </a:lnTo>
                  <a:lnTo>
                    <a:pt x="1325061" y="1041084"/>
                  </a:lnTo>
                  <a:lnTo>
                    <a:pt x="1386389" y="1033672"/>
                  </a:lnTo>
                  <a:lnTo>
                    <a:pt x="1451925" y="1028189"/>
                  </a:lnTo>
                  <a:lnTo>
                    <a:pt x="1521036" y="1024787"/>
                  </a:lnTo>
                  <a:lnTo>
                    <a:pt x="1593088" y="1023619"/>
                  </a:lnTo>
                  <a:lnTo>
                    <a:pt x="1665137" y="1024787"/>
                  </a:lnTo>
                  <a:lnTo>
                    <a:pt x="1734240" y="1028189"/>
                  </a:lnTo>
                  <a:lnTo>
                    <a:pt x="1799766" y="1033672"/>
                  </a:lnTo>
                  <a:lnTo>
                    <a:pt x="1861081" y="1041084"/>
                  </a:lnTo>
                  <a:lnTo>
                    <a:pt x="1917552" y="1050273"/>
                  </a:lnTo>
                  <a:lnTo>
                    <a:pt x="1968547" y="1061084"/>
                  </a:lnTo>
                  <a:lnTo>
                    <a:pt x="2013433" y="1073367"/>
                  </a:lnTo>
                  <a:lnTo>
                    <a:pt x="2051576" y="1086969"/>
                  </a:lnTo>
                  <a:lnTo>
                    <a:pt x="2105106" y="1117517"/>
                  </a:lnTo>
                  <a:lnTo>
                    <a:pt x="2124075" y="1151508"/>
                  </a:lnTo>
                  <a:lnTo>
                    <a:pt x="2124075" y="127888"/>
                  </a:lnTo>
                  <a:lnTo>
                    <a:pt x="2105106" y="93897"/>
                  </a:lnTo>
                  <a:lnTo>
                    <a:pt x="2051576" y="63349"/>
                  </a:lnTo>
                  <a:lnTo>
                    <a:pt x="2013433" y="49747"/>
                  </a:lnTo>
                  <a:lnTo>
                    <a:pt x="1968547" y="37465"/>
                  </a:lnTo>
                  <a:lnTo>
                    <a:pt x="1917552" y="26653"/>
                  </a:lnTo>
                  <a:lnTo>
                    <a:pt x="1861081" y="17464"/>
                  </a:lnTo>
                  <a:lnTo>
                    <a:pt x="1799766" y="10052"/>
                  </a:lnTo>
                  <a:lnTo>
                    <a:pt x="1734240" y="4569"/>
                  </a:lnTo>
                  <a:lnTo>
                    <a:pt x="1665137" y="1167"/>
                  </a:lnTo>
                  <a:lnTo>
                    <a:pt x="1593088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19925" y="3086100"/>
              <a:ext cx="2124075" cy="1279525"/>
            </a:xfrm>
            <a:custGeom>
              <a:avLst/>
              <a:gdLst/>
              <a:ahLst/>
              <a:cxnLst/>
              <a:rect l="l" t="t" r="r" b="b"/>
              <a:pathLst>
                <a:path w="2124075" h="1279525">
                  <a:moveTo>
                    <a:pt x="0" y="127888"/>
                  </a:moveTo>
                  <a:lnTo>
                    <a:pt x="18968" y="161933"/>
                  </a:lnTo>
                  <a:lnTo>
                    <a:pt x="72498" y="192517"/>
                  </a:lnTo>
                  <a:lnTo>
                    <a:pt x="110641" y="206131"/>
                  </a:lnTo>
                  <a:lnTo>
                    <a:pt x="155527" y="218424"/>
                  </a:lnTo>
                  <a:lnTo>
                    <a:pt x="206522" y="229242"/>
                  </a:lnTo>
                  <a:lnTo>
                    <a:pt x="262993" y="238435"/>
                  </a:lnTo>
                  <a:lnTo>
                    <a:pt x="324308" y="245850"/>
                  </a:lnTo>
                  <a:lnTo>
                    <a:pt x="389834" y="251334"/>
                  </a:lnTo>
                  <a:lnTo>
                    <a:pt x="458937" y="254737"/>
                  </a:lnTo>
                  <a:lnTo>
                    <a:pt x="530986" y="255904"/>
                  </a:lnTo>
                  <a:lnTo>
                    <a:pt x="603036" y="254737"/>
                  </a:lnTo>
                  <a:lnTo>
                    <a:pt x="672139" y="251334"/>
                  </a:lnTo>
                  <a:lnTo>
                    <a:pt x="737665" y="245850"/>
                  </a:lnTo>
                  <a:lnTo>
                    <a:pt x="798980" y="238435"/>
                  </a:lnTo>
                  <a:lnTo>
                    <a:pt x="855451" y="229242"/>
                  </a:lnTo>
                  <a:lnTo>
                    <a:pt x="906446" y="218424"/>
                  </a:lnTo>
                  <a:lnTo>
                    <a:pt x="951332" y="206131"/>
                  </a:lnTo>
                  <a:lnTo>
                    <a:pt x="989475" y="192517"/>
                  </a:lnTo>
                  <a:lnTo>
                    <a:pt x="1043005" y="161933"/>
                  </a:lnTo>
                  <a:lnTo>
                    <a:pt x="1061974" y="127888"/>
                  </a:lnTo>
                  <a:lnTo>
                    <a:pt x="1066824" y="110539"/>
                  </a:lnTo>
                  <a:lnTo>
                    <a:pt x="1103723" y="78116"/>
                  </a:lnTo>
                  <a:lnTo>
                    <a:pt x="1172663" y="49747"/>
                  </a:lnTo>
                  <a:lnTo>
                    <a:pt x="1217564" y="37464"/>
                  </a:lnTo>
                  <a:lnTo>
                    <a:pt x="1268575" y="26653"/>
                  </a:lnTo>
                  <a:lnTo>
                    <a:pt x="1325061" y="17464"/>
                  </a:lnTo>
                  <a:lnTo>
                    <a:pt x="1386389" y="10052"/>
                  </a:lnTo>
                  <a:lnTo>
                    <a:pt x="1451925" y="4569"/>
                  </a:lnTo>
                  <a:lnTo>
                    <a:pt x="1521036" y="1167"/>
                  </a:lnTo>
                  <a:lnTo>
                    <a:pt x="1593088" y="0"/>
                  </a:lnTo>
                  <a:lnTo>
                    <a:pt x="1665137" y="1167"/>
                  </a:lnTo>
                  <a:lnTo>
                    <a:pt x="1734240" y="4569"/>
                  </a:lnTo>
                  <a:lnTo>
                    <a:pt x="1799766" y="10052"/>
                  </a:lnTo>
                  <a:lnTo>
                    <a:pt x="1861081" y="17464"/>
                  </a:lnTo>
                  <a:lnTo>
                    <a:pt x="1917552" y="26653"/>
                  </a:lnTo>
                  <a:lnTo>
                    <a:pt x="1968547" y="37465"/>
                  </a:lnTo>
                  <a:lnTo>
                    <a:pt x="2013433" y="49747"/>
                  </a:lnTo>
                  <a:lnTo>
                    <a:pt x="2051576" y="63349"/>
                  </a:lnTo>
                  <a:lnTo>
                    <a:pt x="2105106" y="93897"/>
                  </a:lnTo>
                  <a:lnTo>
                    <a:pt x="2124075" y="127888"/>
                  </a:lnTo>
                  <a:lnTo>
                    <a:pt x="2124075" y="1151508"/>
                  </a:lnTo>
                  <a:lnTo>
                    <a:pt x="2119227" y="1134159"/>
                  </a:lnTo>
                  <a:lnTo>
                    <a:pt x="2105106" y="1117517"/>
                  </a:lnTo>
                  <a:lnTo>
                    <a:pt x="2051576" y="1086969"/>
                  </a:lnTo>
                  <a:lnTo>
                    <a:pt x="2013433" y="1073367"/>
                  </a:lnTo>
                  <a:lnTo>
                    <a:pt x="1968547" y="1061084"/>
                  </a:lnTo>
                  <a:lnTo>
                    <a:pt x="1917552" y="1050273"/>
                  </a:lnTo>
                  <a:lnTo>
                    <a:pt x="1861081" y="1041084"/>
                  </a:lnTo>
                  <a:lnTo>
                    <a:pt x="1799766" y="1033672"/>
                  </a:lnTo>
                  <a:lnTo>
                    <a:pt x="1734240" y="1028189"/>
                  </a:lnTo>
                  <a:lnTo>
                    <a:pt x="1665137" y="1024787"/>
                  </a:lnTo>
                  <a:lnTo>
                    <a:pt x="1593088" y="1023619"/>
                  </a:lnTo>
                  <a:lnTo>
                    <a:pt x="1521036" y="1024787"/>
                  </a:lnTo>
                  <a:lnTo>
                    <a:pt x="1451925" y="1028189"/>
                  </a:lnTo>
                  <a:lnTo>
                    <a:pt x="1386389" y="1033672"/>
                  </a:lnTo>
                  <a:lnTo>
                    <a:pt x="1325061" y="1041084"/>
                  </a:lnTo>
                  <a:lnTo>
                    <a:pt x="1268575" y="1050273"/>
                  </a:lnTo>
                  <a:lnTo>
                    <a:pt x="1217564" y="1061085"/>
                  </a:lnTo>
                  <a:lnTo>
                    <a:pt x="1172663" y="1073367"/>
                  </a:lnTo>
                  <a:lnTo>
                    <a:pt x="1134505" y="1086969"/>
                  </a:lnTo>
                  <a:lnTo>
                    <a:pt x="1080951" y="1117517"/>
                  </a:lnTo>
                  <a:lnTo>
                    <a:pt x="1061974" y="1151508"/>
                  </a:lnTo>
                  <a:lnTo>
                    <a:pt x="1057126" y="1168887"/>
                  </a:lnTo>
                  <a:lnTo>
                    <a:pt x="1043005" y="1185553"/>
                  </a:lnTo>
                  <a:lnTo>
                    <a:pt x="989475" y="1216137"/>
                  </a:lnTo>
                  <a:lnTo>
                    <a:pt x="951332" y="1229751"/>
                  </a:lnTo>
                  <a:lnTo>
                    <a:pt x="906446" y="1242044"/>
                  </a:lnTo>
                  <a:lnTo>
                    <a:pt x="855451" y="1252862"/>
                  </a:lnTo>
                  <a:lnTo>
                    <a:pt x="798980" y="1262055"/>
                  </a:lnTo>
                  <a:lnTo>
                    <a:pt x="737665" y="1269470"/>
                  </a:lnTo>
                  <a:lnTo>
                    <a:pt x="672139" y="1274954"/>
                  </a:lnTo>
                  <a:lnTo>
                    <a:pt x="603036" y="1278357"/>
                  </a:lnTo>
                  <a:lnTo>
                    <a:pt x="530986" y="1279525"/>
                  </a:lnTo>
                  <a:lnTo>
                    <a:pt x="458937" y="1278357"/>
                  </a:lnTo>
                  <a:lnTo>
                    <a:pt x="389834" y="1274954"/>
                  </a:lnTo>
                  <a:lnTo>
                    <a:pt x="324308" y="1269470"/>
                  </a:lnTo>
                  <a:lnTo>
                    <a:pt x="262993" y="1262055"/>
                  </a:lnTo>
                  <a:lnTo>
                    <a:pt x="206522" y="1252862"/>
                  </a:lnTo>
                  <a:lnTo>
                    <a:pt x="155527" y="1242044"/>
                  </a:lnTo>
                  <a:lnTo>
                    <a:pt x="110641" y="1229751"/>
                  </a:lnTo>
                  <a:lnTo>
                    <a:pt x="72498" y="1216137"/>
                  </a:lnTo>
                  <a:lnTo>
                    <a:pt x="18968" y="1185553"/>
                  </a:lnTo>
                  <a:lnTo>
                    <a:pt x="0" y="1151508"/>
                  </a:lnTo>
                  <a:lnTo>
                    <a:pt x="0" y="127888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124827" y="3433698"/>
            <a:ext cx="1915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287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ВСЕ </a:t>
            </a: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ТОЧКИ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НА </a:t>
            </a:r>
            <a:r>
              <a:rPr sz="18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mbria"/>
                <a:cs typeface="Cambria"/>
              </a:rPr>
              <a:t>ОДНОЙ</a:t>
            </a:r>
            <a:r>
              <a:rPr sz="1800" b="1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ШИРОТЕ!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675"/>
            <a:ext cx="9144000" cy="6791325"/>
            <a:chOff x="0" y="66675"/>
            <a:chExt cx="9144000" cy="6791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77439"/>
              <a:ext cx="4981956" cy="4242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00" y="2573337"/>
              <a:ext cx="4526026" cy="36544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186" y="150748"/>
              <a:ext cx="4158974" cy="21269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75" y="3767199"/>
              <a:ext cx="9128124" cy="30907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7051" y="1149350"/>
              <a:ext cx="5230749" cy="26242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5497" y="167456"/>
              <a:ext cx="888894" cy="8875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2601" y="95250"/>
              <a:ext cx="2127250" cy="10318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0251" y="3789362"/>
            <a:ext cx="4779899" cy="28662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924" y="57657"/>
            <a:ext cx="86912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9B2C1F"/>
                </a:solidFill>
              </a:rPr>
              <a:t>Высота</a:t>
            </a:r>
            <a:r>
              <a:rPr sz="4000" spc="-10" dirty="0">
                <a:solidFill>
                  <a:srgbClr val="9B2C1F"/>
                </a:solidFill>
              </a:rPr>
              <a:t> </a:t>
            </a:r>
            <a:r>
              <a:rPr sz="4000" spc="-20" dirty="0">
                <a:solidFill>
                  <a:srgbClr val="9B2C1F"/>
                </a:solidFill>
              </a:rPr>
              <a:t>солнца</a:t>
            </a:r>
            <a:r>
              <a:rPr sz="4000" spc="5" dirty="0">
                <a:solidFill>
                  <a:srgbClr val="9B2C1F"/>
                </a:solidFill>
              </a:rPr>
              <a:t> </a:t>
            </a:r>
            <a:r>
              <a:rPr sz="4000" spc="-10" dirty="0">
                <a:solidFill>
                  <a:srgbClr val="9B2C1F"/>
                </a:solidFill>
              </a:rPr>
              <a:t>над</a:t>
            </a:r>
            <a:r>
              <a:rPr sz="4000" spc="-15" dirty="0">
                <a:solidFill>
                  <a:srgbClr val="9B2C1F"/>
                </a:solidFill>
              </a:rPr>
              <a:t> </a:t>
            </a:r>
            <a:r>
              <a:rPr sz="4000" spc="-10" dirty="0">
                <a:solidFill>
                  <a:srgbClr val="9B2C1F"/>
                </a:solidFill>
              </a:rPr>
              <a:t>горизонтом.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</a:rPr>
              <a:t>Анализ</a:t>
            </a:r>
            <a:r>
              <a:rPr sz="400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данных</a:t>
            </a:r>
            <a:r>
              <a:rPr sz="4000" spc="30" dirty="0">
                <a:solidFill>
                  <a:srgbClr val="000000"/>
                </a:solidFill>
              </a:rPr>
              <a:t> </a:t>
            </a:r>
            <a:r>
              <a:rPr sz="4000" spc="-60" dirty="0">
                <a:solidFill>
                  <a:srgbClr val="9B2C1F"/>
                </a:solidFill>
              </a:rPr>
              <a:t>ДОЛГОТЫ</a:t>
            </a:r>
            <a:r>
              <a:rPr sz="4000" spc="-10" dirty="0">
                <a:solidFill>
                  <a:srgbClr val="9B2C1F"/>
                </a:solidFill>
              </a:rPr>
              <a:t> </a:t>
            </a:r>
            <a:r>
              <a:rPr sz="4000" spc="-20" dirty="0">
                <a:solidFill>
                  <a:srgbClr val="9B2C1F"/>
                </a:solidFill>
              </a:rPr>
              <a:t>МЕСТНОСТИ.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1168908" y="1679448"/>
            <a:ext cx="7975600" cy="4358640"/>
            <a:chOff x="1168908" y="1679448"/>
            <a:chExt cx="7975600" cy="4358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0986" y="4872371"/>
              <a:ext cx="1279546" cy="4952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28813" y="5452160"/>
              <a:ext cx="1297940" cy="585470"/>
            </a:xfrm>
            <a:custGeom>
              <a:avLst/>
              <a:gdLst/>
              <a:ahLst/>
              <a:cxnLst/>
              <a:rect l="l" t="t" r="r" b="b"/>
              <a:pathLst>
                <a:path w="1297940" h="585470">
                  <a:moveTo>
                    <a:pt x="53212" y="263156"/>
                  </a:moveTo>
                  <a:lnTo>
                    <a:pt x="14858" y="270611"/>
                  </a:lnTo>
                  <a:lnTo>
                    <a:pt x="10794" y="272021"/>
                  </a:lnTo>
                  <a:lnTo>
                    <a:pt x="0" y="282155"/>
                  </a:lnTo>
                  <a:lnTo>
                    <a:pt x="380" y="283768"/>
                  </a:lnTo>
                  <a:lnTo>
                    <a:pt x="66964" y="579323"/>
                  </a:lnTo>
                  <a:lnTo>
                    <a:pt x="77977" y="585406"/>
                  </a:lnTo>
                  <a:lnTo>
                    <a:pt x="81406" y="585317"/>
                  </a:lnTo>
                  <a:lnTo>
                    <a:pt x="120395" y="576541"/>
                  </a:lnTo>
                  <a:lnTo>
                    <a:pt x="130936" y="566470"/>
                  </a:lnTo>
                  <a:lnTo>
                    <a:pt x="130555" y="564857"/>
                  </a:lnTo>
                  <a:lnTo>
                    <a:pt x="102107" y="438416"/>
                  </a:lnTo>
                  <a:lnTo>
                    <a:pt x="219075" y="412064"/>
                  </a:lnTo>
                  <a:lnTo>
                    <a:pt x="285893" y="412064"/>
                  </a:lnTo>
                  <a:lnTo>
                    <a:pt x="279634" y="384276"/>
                  </a:lnTo>
                  <a:lnTo>
                    <a:pt x="89788" y="384276"/>
                  </a:lnTo>
                  <a:lnTo>
                    <a:pt x="63951" y="269201"/>
                  </a:lnTo>
                  <a:lnTo>
                    <a:pt x="63612" y="267804"/>
                  </a:lnTo>
                  <a:lnTo>
                    <a:pt x="62864" y="266496"/>
                  </a:lnTo>
                  <a:lnTo>
                    <a:pt x="60325" y="264350"/>
                  </a:lnTo>
                  <a:lnTo>
                    <a:pt x="58419" y="263677"/>
                  </a:lnTo>
                  <a:lnTo>
                    <a:pt x="53212" y="263156"/>
                  </a:lnTo>
                  <a:close/>
                </a:path>
                <a:path w="1297940" h="585470">
                  <a:moveTo>
                    <a:pt x="285893" y="412064"/>
                  </a:moveTo>
                  <a:lnTo>
                    <a:pt x="219075" y="412064"/>
                  </a:lnTo>
                  <a:lnTo>
                    <a:pt x="247567" y="538695"/>
                  </a:lnTo>
                  <a:lnTo>
                    <a:pt x="258444" y="544779"/>
                  </a:lnTo>
                  <a:lnTo>
                    <a:pt x="261746" y="544690"/>
                  </a:lnTo>
                  <a:lnTo>
                    <a:pt x="270128" y="543814"/>
                  </a:lnTo>
                  <a:lnTo>
                    <a:pt x="275462" y="542886"/>
                  </a:lnTo>
                  <a:lnTo>
                    <a:pt x="281801" y="541439"/>
                  </a:lnTo>
                  <a:lnTo>
                    <a:pt x="287908" y="540092"/>
                  </a:lnTo>
                  <a:lnTo>
                    <a:pt x="311530" y="525792"/>
                  </a:lnTo>
                  <a:lnTo>
                    <a:pt x="311150" y="524179"/>
                  </a:lnTo>
                  <a:lnTo>
                    <a:pt x="285893" y="412064"/>
                  </a:lnTo>
                  <a:close/>
                </a:path>
                <a:path w="1297940" h="585470">
                  <a:moveTo>
                    <a:pt x="233552" y="222542"/>
                  </a:moveTo>
                  <a:lnTo>
                    <a:pt x="195199" y="229984"/>
                  </a:lnTo>
                  <a:lnTo>
                    <a:pt x="191134" y="231394"/>
                  </a:lnTo>
                  <a:lnTo>
                    <a:pt x="180593" y="241477"/>
                  </a:lnTo>
                  <a:lnTo>
                    <a:pt x="180975" y="243090"/>
                  </a:lnTo>
                  <a:lnTo>
                    <a:pt x="206882" y="357924"/>
                  </a:lnTo>
                  <a:lnTo>
                    <a:pt x="89788" y="384276"/>
                  </a:lnTo>
                  <a:lnTo>
                    <a:pt x="279634" y="384276"/>
                  </a:lnTo>
                  <a:lnTo>
                    <a:pt x="244556" y="228574"/>
                  </a:lnTo>
                  <a:lnTo>
                    <a:pt x="238759" y="223062"/>
                  </a:lnTo>
                  <a:lnTo>
                    <a:pt x="233552" y="222542"/>
                  </a:lnTo>
                  <a:close/>
                </a:path>
                <a:path w="1297940" h="585470">
                  <a:moveTo>
                    <a:pt x="365378" y="193040"/>
                  </a:moveTo>
                  <a:lnTo>
                    <a:pt x="361950" y="193040"/>
                  </a:lnTo>
                  <a:lnTo>
                    <a:pt x="353694" y="194310"/>
                  </a:lnTo>
                  <a:lnTo>
                    <a:pt x="348487" y="195580"/>
                  </a:lnTo>
                  <a:lnTo>
                    <a:pt x="336168" y="198120"/>
                  </a:lnTo>
                  <a:lnTo>
                    <a:pt x="312165" y="212090"/>
                  </a:lnTo>
                  <a:lnTo>
                    <a:pt x="312546" y="213360"/>
                  </a:lnTo>
                  <a:lnTo>
                    <a:pt x="379221" y="509270"/>
                  </a:lnTo>
                  <a:lnTo>
                    <a:pt x="379602" y="511810"/>
                  </a:lnTo>
                  <a:lnTo>
                    <a:pt x="380364" y="513080"/>
                  </a:lnTo>
                  <a:lnTo>
                    <a:pt x="381380" y="514350"/>
                  </a:lnTo>
                  <a:lnTo>
                    <a:pt x="382524" y="514350"/>
                  </a:lnTo>
                  <a:lnTo>
                    <a:pt x="384175" y="515620"/>
                  </a:lnTo>
                  <a:lnTo>
                    <a:pt x="400050" y="515620"/>
                  </a:lnTo>
                  <a:lnTo>
                    <a:pt x="405129" y="514350"/>
                  </a:lnTo>
                  <a:lnTo>
                    <a:pt x="411479" y="513080"/>
                  </a:lnTo>
                  <a:lnTo>
                    <a:pt x="416432" y="511810"/>
                  </a:lnTo>
                  <a:lnTo>
                    <a:pt x="420496" y="510540"/>
                  </a:lnTo>
                  <a:lnTo>
                    <a:pt x="426592" y="509270"/>
                  </a:lnTo>
                  <a:lnTo>
                    <a:pt x="436879" y="500380"/>
                  </a:lnTo>
                  <a:lnTo>
                    <a:pt x="437895" y="499110"/>
                  </a:lnTo>
                  <a:lnTo>
                    <a:pt x="438784" y="496570"/>
                  </a:lnTo>
                  <a:lnTo>
                    <a:pt x="476637" y="398780"/>
                  </a:lnTo>
                  <a:lnTo>
                    <a:pt x="419988" y="398780"/>
                  </a:lnTo>
                  <a:lnTo>
                    <a:pt x="419100" y="393700"/>
                  </a:lnTo>
                  <a:lnTo>
                    <a:pt x="418083" y="387350"/>
                  </a:lnTo>
                  <a:lnTo>
                    <a:pt x="415797" y="375920"/>
                  </a:lnTo>
                  <a:lnTo>
                    <a:pt x="414654" y="370840"/>
                  </a:lnTo>
                  <a:lnTo>
                    <a:pt x="413511" y="364490"/>
                  </a:lnTo>
                  <a:lnTo>
                    <a:pt x="376046" y="199390"/>
                  </a:lnTo>
                  <a:lnTo>
                    <a:pt x="375792" y="198120"/>
                  </a:lnTo>
                  <a:lnTo>
                    <a:pt x="374903" y="196850"/>
                  </a:lnTo>
                  <a:lnTo>
                    <a:pt x="373633" y="195580"/>
                  </a:lnTo>
                  <a:lnTo>
                    <a:pt x="372490" y="194310"/>
                  </a:lnTo>
                  <a:lnTo>
                    <a:pt x="370585" y="194310"/>
                  </a:lnTo>
                  <a:lnTo>
                    <a:pt x="365378" y="193040"/>
                  </a:lnTo>
                  <a:close/>
                </a:path>
                <a:path w="1297940" h="585470">
                  <a:moveTo>
                    <a:pt x="592077" y="266700"/>
                  </a:moveTo>
                  <a:lnTo>
                    <a:pt x="526541" y="266700"/>
                  </a:lnTo>
                  <a:lnTo>
                    <a:pt x="528192" y="276860"/>
                  </a:lnTo>
                  <a:lnTo>
                    <a:pt x="529462" y="283210"/>
                  </a:lnTo>
                  <a:lnTo>
                    <a:pt x="530605" y="289560"/>
                  </a:lnTo>
                  <a:lnTo>
                    <a:pt x="570483" y="467360"/>
                  </a:lnTo>
                  <a:lnTo>
                    <a:pt x="570864" y="468630"/>
                  </a:lnTo>
                  <a:lnTo>
                    <a:pt x="571626" y="469900"/>
                  </a:lnTo>
                  <a:lnTo>
                    <a:pt x="574166" y="471170"/>
                  </a:lnTo>
                  <a:lnTo>
                    <a:pt x="576071" y="472440"/>
                  </a:lnTo>
                  <a:lnTo>
                    <a:pt x="592835" y="472440"/>
                  </a:lnTo>
                  <a:lnTo>
                    <a:pt x="597915" y="471170"/>
                  </a:lnTo>
                  <a:lnTo>
                    <a:pt x="610234" y="468630"/>
                  </a:lnTo>
                  <a:lnTo>
                    <a:pt x="615314" y="467360"/>
                  </a:lnTo>
                  <a:lnTo>
                    <a:pt x="619251" y="464820"/>
                  </a:lnTo>
                  <a:lnTo>
                    <a:pt x="623315" y="463550"/>
                  </a:lnTo>
                  <a:lnTo>
                    <a:pt x="626490" y="462280"/>
                  </a:lnTo>
                  <a:lnTo>
                    <a:pt x="628650" y="461010"/>
                  </a:lnTo>
                  <a:lnTo>
                    <a:pt x="630935" y="459740"/>
                  </a:lnTo>
                  <a:lnTo>
                    <a:pt x="632459" y="458470"/>
                  </a:lnTo>
                  <a:lnTo>
                    <a:pt x="633983" y="455930"/>
                  </a:lnTo>
                  <a:lnTo>
                    <a:pt x="634237" y="454660"/>
                  </a:lnTo>
                  <a:lnTo>
                    <a:pt x="633856" y="452120"/>
                  </a:lnTo>
                  <a:lnTo>
                    <a:pt x="592077" y="266700"/>
                  </a:lnTo>
                  <a:close/>
                </a:path>
                <a:path w="1297940" h="585470">
                  <a:moveTo>
                    <a:pt x="683259" y="123190"/>
                  </a:moveTo>
                  <a:lnTo>
                    <a:pt x="670305" y="123190"/>
                  </a:lnTo>
                  <a:lnTo>
                    <a:pt x="665987" y="124460"/>
                  </a:lnTo>
                  <a:lnTo>
                    <a:pt x="660526" y="124460"/>
                  </a:lnTo>
                  <a:lnTo>
                    <a:pt x="653795" y="127000"/>
                  </a:lnTo>
                  <a:lnTo>
                    <a:pt x="647318" y="128270"/>
                  </a:lnTo>
                  <a:lnTo>
                    <a:pt x="642111" y="129540"/>
                  </a:lnTo>
                  <a:lnTo>
                    <a:pt x="623824" y="140970"/>
                  </a:lnTo>
                  <a:lnTo>
                    <a:pt x="624204" y="143510"/>
                  </a:lnTo>
                  <a:lnTo>
                    <a:pt x="624712" y="146050"/>
                  </a:lnTo>
                  <a:lnTo>
                    <a:pt x="625601" y="147320"/>
                  </a:lnTo>
                  <a:lnTo>
                    <a:pt x="626999" y="151130"/>
                  </a:lnTo>
                  <a:lnTo>
                    <a:pt x="664590" y="214630"/>
                  </a:lnTo>
                  <a:lnTo>
                    <a:pt x="669113" y="220980"/>
                  </a:lnTo>
                  <a:lnTo>
                    <a:pt x="673528" y="227330"/>
                  </a:lnTo>
                  <a:lnTo>
                    <a:pt x="677824" y="233680"/>
                  </a:lnTo>
                  <a:lnTo>
                    <a:pt x="681989" y="238760"/>
                  </a:lnTo>
                  <a:lnTo>
                    <a:pt x="687451" y="246380"/>
                  </a:lnTo>
                  <a:lnTo>
                    <a:pt x="692911" y="251460"/>
                  </a:lnTo>
                  <a:lnTo>
                    <a:pt x="698118" y="255270"/>
                  </a:lnTo>
                  <a:lnTo>
                    <a:pt x="708786" y="262890"/>
                  </a:lnTo>
                  <a:lnTo>
                    <a:pt x="714120" y="264160"/>
                  </a:lnTo>
                  <a:lnTo>
                    <a:pt x="719581" y="266700"/>
                  </a:lnTo>
                  <a:lnTo>
                    <a:pt x="725424" y="267970"/>
                  </a:lnTo>
                  <a:lnTo>
                    <a:pt x="731519" y="267970"/>
                  </a:lnTo>
                  <a:lnTo>
                    <a:pt x="725424" y="273050"/>
                  </a:lnTo>
                  <a:lnTo>
                    <a:pt x="700531" y="304800"/>
                  </a:lnTo>
                  <a:lnTo>
                    <a:pt x="692515" y="336550"/>
                  </a:lnTo>
                  <a:lnTo>
                    <a:pt x="691239" y="344170"/>
                  </a:lnTo>
                  <a:lnTo>
                    <a:pt x="690117" y="353060"/>
                  </a:lnTo>
                  <a:lnTo>
                    <a:pt x="682370" y="420370"/>
                  </a:lnTo>
                  <a:lnTo>
                    <a:pt x="681862" y="424180"/>
                  </a:lnTo>
                  <a:lnTo>
                    <a:pt x="681608" y="426720"/>
                  </a:lnTo>
                  <a:lnTo>
                    <a:pt x="681481" y="429260"/>
                  </a:lnTo>
                  <a:lnTo>
                    <a:pt x="681227" y="430530"/>
                  </a:lnTo>
                  <a:lnTo>
                    <a:pt x="681101" y="436880"/>
                  </a:lnTo>
                  <a:lnTo>
                    <a:pt x="681227" y="438150"/>
                  </a:lnTo>
                  <a:lnTo>
                    <a:pt x="681481" y="439420"/>
                  </a:lnTo>
                  <a:lnTo>
                    <a:pt x="681735" y="441960"/>
                  </a:lnTo>
                  <a:lnTo>
                    <a:pt x="682116" y="443230"/>
                  </a:lnTo>
                  <a:lnTo>
                    <a:pt x="683005" y="444500"/>
                  </a:lnTo>
                  <a:lnTo>
                    <a:pt x="684276" y="445770"/>
                  </a:lnTo>
                  <a:lnTo>
                    <a:pt x="685418" y="447040"/>
                  </a:lnTo>
                  <a:lnTo>
                    <a:pt x="687451" y="447040"/>
                  </a:lnTo>
                  <a:lnTo>
                    <a:pt x="692784" y="448310"/>
                  </a:lnTo>
                  <a:lnTo>
                    <a:pt x="696213" y="448310"/>
                  </a:lnTo>
                  <a:lnTo>
                    <a:pt x="704850" y="447040"/>
                  </a:lnTo>
                  <a:lnTo>
                    <a:pt x="710310" y="445770"/>
                  </a:lnTo>
                  <a:lnTo>
                    <a:pt x="717168" y="444500"/>
                  </a:lnTo>
                  <a:lnTo>
                    <a:pt x="723900" y="441960"/>
                  </a:lnTo>
                  <a:lnTo>
                    <a:pt x="729360" y="440690"/>
                  </a:lnTo>
                  <a:lnTo>
                    <a:pt x="737742" y="438150"/>
                  </a:lnTo>
                  <a:lnTo>
                    <a:pt x="741044" y="436880"/>
                  </a:lnTo>
                  <a:lnTo>
                    <a:pt x="743330" y="435610"/>
                  </a:lnTo>
                  <a:lnTo>
                    <a:pt x="745743" y="434340"/>
                  </a:lnTo>
                  <a:lnTo>
                    <a:pt x="747394" y="431800"/>
                  </a:lnTo>
                  <a:lnTo>
                    <a:pt x="749172" y="429260"/>
                  </a:lnTo>
                  <a:lnTo>
                    <a:pt x="749680" y="426720"/>
                  </a:lnTo>
                  <a:lnTo>
                    <a:pt x="750061" y="424180"/>
                  </a:lnTo>
                  <a:lnTo>
                    <a:pt x="756284" y="347980"/>
                  </a:lnTo>
                  <a:lnTo>
                    <a:pt x="756973" y="341630"/>
                  </a:lnTo>
                  <a:lnTo>
                    <a:pt x="757888" y="334010"/>
                  </a:lnTo>
                  <a:lnTo>
                    <a:pt x="759017" y="327660"/>
                  </a:lnTo>
                  <a:lnTo>
                    <a:pt x="760349" y="322580"/>
                  </a:lnTo>
                  <a:lnTo>
                    <a:pt x="762253" y="314960"/>
                  </a:lnTo>
                  <a:lnTo>
                    <a:pt x="764920" y="308610"/>
                  </a:lnTo>
                  <a:lnTo>
                    <a:pt x="772032" y="298450"/>
                  </a:lnTo>
                  <a:lnTo>
                    <a:pt x="776604" y="293370"/>
                  </a:lnTo>
                  <a:lnTo>
                    <a:pt x="782065" y="290830"/>
                  </a:lnTo>
                  <a:lnTo>
                    <a:pt x="787653" y="287020"/>
                  </a:lnTo>
                  <a:lnTo>
                    <a:pt x="794257" y="284480"/>
                  </a:lnTo>
                  <a:lnTo>
                    <a:pt x="802131" y="283210"/>
                  </a:lnTo>
                  <a:lnTo>
                    <a:pt x="814577" y="279400"/>
                  </a:lnTo>
                  <a:lnTo>
                    <a:pt x="879813" y="279400"/>
                  </a:lnTo>
                  <a:lnTo>
                    <a:pt x="876680" y="265430"/>
                  </a:lnTo>
                  <a:lnTo>
                    <a:pt x="903096" y="260350"/>
                  </a:lnTo>
                  <a:lnTo>
                    <a:pt x="1008032" y="260350"/>
                  </a:lnTo>
                  <a:lnTo>
                    <a:pt x="1006213" y="257810"/>
                  </a:lnTo>
                  <a:lnTo>
                    <a:pt x="1001902" y="252730"/>
                  </a:lnTo>
                  <a:lnTo>
                    <a:pt x="996187" y="245110"/>
                  </a:lnTo>
                  <a:lnTo>
                    <a:pt x="990472" y="238760"/>
                  </a:lnTo>
                  <a:lnTo>
                    <a:pt x="982308" y="232410"/>
                  </a:lnTo>
                  <a:lnTo>
                    <a:pt x="775969" y="232410"/>
                  </a:lnTo>
                  <a:lnTo>
                    <a:pt x="764285" y="231140"/>
                  </a:lnTo>
                  <a:lnTo>
                    <a:pt x="758825" y="229870"/>
                  </a:lnTo>
                  <a:lnTo>
                    <a:pt x="748664" y="223520"/>
                  </a:lnTo>
                  <a:lnTo>
                    <a:pt x="743838" y="219710"/>
                  </a:lnTo>
                  <a:lnTo>
                    <a:pt x="739266" y="213360"/>
                  </a:lnTo>
                  <a:lnTo>
                    <a:pt x="735834" y="209550"/>
                  </a:lnTo>
                  <a:lnTo>
                    <a:pt x="732377" y="204470"/>
                  </a:lnTo>
                  <a:lnTo>
                    <a:pt x="728872" y="198120"/>
                  </a:lnTo>
                  <a:lnTo>
                    <a:pt x="725296" y="193040"/>
                  </a:lnTo>
                  <a:lnTo>
                    <a:pt x="690499" y="130810"/>
                  </a:lnTo>
                  <a:lnTo>
                    <a:pt x="689355" y="128270"/>
                  </a:lnTo>
                  <a:lnTo>
                    <a:pt x="688085" y="127000"/>
                  </a:lnTo>
                  <a:lnTo>
                    <a:pt x="685291" y="124460"/>
                  </a:lnTo>
                  <a:lnTo>
                    <a:pt x="683259" y="123190"/>
                  </a:lnTo>
                  <a:close/>
                </a:path>
                <a:path w="1297940" h="585470">
                  <a:moveTo>
                    <a:pt x="879813" y="279400"/>
                  </a:moveTo>
                  <a:lnTo>
                    <a:pt x="814577" y="279400"/>
                  </a:lnTo>
                  <a:lnTo>
                    <a:pt x="842771" y="405130"/>
                  </a:lnTo>
                  <a:lnTo>
                    <a:pt x="843152" y="406400"/>
                  </a:lnTo>
                  <a:lnTo>
                    <a:pt x="843914" y="407670"/>
                  </a:lnTo>
                  <a:lnTo>
                    <a:pt x="846201" y="410210"/>
                  </a:lnTo>
                  <a:lnTo>
                    <a:pt x="848105" y="411480"/>
                  </a:lnTo>
                  <a:lnTo>
                    <a:pt x="856487" y="411480"/>
                  </a:lnTo>
                  <a:lnTo>
                    <a:pt x="864742" y="410210"/>
                  </a:lnTo>
                  <a:lnTo>
                    <a:pt x="869822" y="410210"/>
                  </a:lnTo>
                  <a:lnTo>
                    <a:pt x="875918" y="407670"/>
                  </a:lnTo>
                  <a:lnTo>
                    <a:pt x="882141" y="406400"/>
                  </a:lnTo>
                  <a:lnTo>
                    <a:pt x="887094" y="405130"/>
                  </a:lnTo>
                  <a:lnTo>
                    <a:pt x="904366" y="396240"/>
                  </a:lnTo>
                  <a:lnTo>
                    <a:pt x="905128" y="394970"/>
                  </a:lnTo>
                  <a:lnTo>
                    <a:pt x="905255" y="392430"/>
                  </a:lnTo>
                  <a:lnTo>
                    <a:pt x="904875" y="391160"/>
                  </a:lnTo>
                  <a:lnTo>
                    <a:pt x="879813" y="279400"/>
                  </a:lnTo>
                  <a:close/>
                </a:path>
                <a:path w="1297940" h="585470">
                  <a:moveTo>
                    <a:pt x="557021" y="149860"/>
                  </a:moveTo>
                  <a:lnTo>
                    <a:pt x="553846" y="149860"/>
                  </a:lnTo>
                  <a:lnTo>
                    <a:pt x="546100" y="151130"/>
                  </a:lnTo>
                  <a:lnTo>
                    <a:pt x="541019" y="152400"/>
                  </a:lnTo>
                  <a:lnTo>
                    <a:pt x="529970" y="154940"/>
                  </a:lnTo>
                  <a:lnTo>
                    <a:pt x="525906" y="154940"/>
                  </a:lnTo>
                  <a:lnTo>
                    <a:pt x="519556" y="157480"/>
                  </a:lnTo>
                  <a:lnTo>
                    <a:pt x="517016" y="158750"/>
                  </a:lnTo>
                  <a:lnTo>
                    <a:pt x="512952" y="161290"/>
                  </a:lnTo>
                  <a:lnTo>
                    <a:pt x="511428" y="162560"/>
                  </a:lnTo>
                  <a:lnTo>
                    <a:pt x="509396" y="166370"/>
                  </a:lnTo>
                  <a:lnTo>
                    <a:pt x="508507" y="167640"/>
                  </a:lnTo>
                  <a:lnTo>
                    <a:pt x="507745" y="168910"/>
                  </a:lnTo>
                  <a:lnTo>
                    <a:pt x="435482" y="355600"/>
                  </a:lnTo>
                  <a:lnTo>
                    <a:pt x="432434" y="363220"/>
                  </a:lnTo>
                  <a:lnTo>
                    <a:pt x="429640" y="370840"/>
                  </a:lnTo>
                  <a:lnTo>
                    <a:pt x="424306" y="386080"/>
                  </a:lnTo>
                  <a:lnTo>
                    <a:pt x="422147" y="393700"/>
                  </a:lnTo>
                  <a:lnTo>
                    <a:pt x="420496" y="398780"/>
                  </a:lnTo>
                  <a:lnTo>
                    <a:pt x="476637" y="398780"/>
                  </a:lnTo>
                  <a:lnTo>
                    <a:pt x="511047" y="309880"/>
                  </a:lnTo>
                  <a:lnTo>
                    <a:pt x="514095" y="302260"/>
                  </a:lnTo>
                  <a:lnTo>
                    <a:pt x="515492" y="298450"/>
                  </a:lnTo>
                  <a:lnTo>
                    <a:pt x="517016" y="294640"/>
                  </a:lnTo>
                  <a:lnTo>
                    <a:pt x="518413" y="290830"/>
                  </a:lnTo>
                  <a:lnTo>
                    <a:pt x="520953" y="283210"/>
                  </a:lnTo>
                  <a:lnTo>
                    <a:pt x="522096" y="279400"/>
                  </a:lnTo>
                  <a:lnTo>
                    <a:pt x="524382" y="273050"/>
                  </a:lnTo>
                  <a:lnTo>
                    <a:pt x="526033" y="267970"/>
                  </a:lnTo>
                  <a:lnTo>
                    <a:pt x="526541" y="266700"/>
                  </a:lnTo>
                  <a:lnTo>
                    <a:pt x="592077" y="266700"/>
                  </a:lnTo>
                  <a:lnTo>
                    <a:pt x="567181" y="156210"/>
                  </a:lnTo>
                  <a:lnTo>
                    <a:pt x="566674" y="154940"/>
                  </a:lnTo>
                  <a:lnTo>
                    <a:pt x="565911" y="153670"/>
                  </a:lnTo>
                  <a:lnTo>
                    <a:pt x="563626" y="151130"/>
                  </a:lnTo>
                  <a:lnTo>
                    <a:pt x="561847" y="151130"/>
                  </a:lnTo>
                  <a:lnTo>
                    <a:pt x="557021" y="149860"/>
                  </a:lnTo>
                  <a:close/>
                </a:path>
                <a:path w="1297940" h="585470">
                  <a:moveTo>
                    <a:pt x="1008032" y="260350"/>
                  </a:moveTo>
                  <a:lnTo>
                    <a:pt x="903096" y="260350"/>
                  </a:lnTo>
                  <a:lnTo>
                    <a:pt x="915415" y="261620"/>
                  </a:lnTo>
                  <a:lnTo>
                    <a:pt x="921130" y="262890"/>
                  </a:lnTo>
                  <a:lnTo>
                    <a:pt x="932306" y="269240"/>
                  </a:lnTo>
                  <a:lnTo>
                    <a:pt x="937640" y="274320"/>
                  </a:lnTo>
                  <a:lnTo>
                    <a:pt x="942720" y="280670"/>
                  </a:lnTo>
                  <a:lnTo>
                    <a:pt x="946554" y="284480"/>
                  </a:lnTo>
                  <a:lnTo>
                    <a:pt x="950436" y="289560"/>
                  </a:lnTo>
                  <a:lnTo>
                    <a:pt x="954365" y="295910"/>
                  </a:lnTo>
                  <a:lnTo>
                    <a:pt x="958341" y="302260"/>
                  </a:lnTo>
                  <a:lnTo>
                    <a:pt x="996822" y="368300"/>
                  </a:lnTo>
                  <a:lnTo>
                    <a:pt x="998092" y="370840"/>
                  </a:lnTo>
                  <a:lnTo>
                    <a:pt x="1002664" y="374650"/>
                  </a:lnTo>
                  <a:lnTo>
                    <a:pt x="1004824" y="375920"/>
                  </a:lnTo>
                  <a:lnTo>
                    <a:pt x="1013713" y="375920"/>
                  </a:lnTo>
                  <a:lnTo>
                    <a:pt x="1022603" y="374650"/>
                  </a:lnTo>
                  <a:lnTo>
                    <a:pt x="1028191" y="373380"/>
                  </a:lnTo>
                  <a:lnTo>
                    <a:pt x="1041653" y="370840"/>
                  </a:lnTo>
                  <a:lnTo>
                    <a:pt x="1065402" y="359410"/>
                  </a:lnTo>
                  <a:lnTo>
                    <a:pt x="1066164" y="358140"/>
                  </a:lnTo>
                  <a:lnTo>
                    <a:pt x="1066291" y="356870"/>
                  </a:lnTo>
                  <a:lnTo>
                    <a:pt x="1065910" y="355600"/>
                  </a:lnTo>
                  <a:lnTo>
                    <a:pt x="1065783" y="354330"/>
                  </a:lnTo>
                  <a:lnTo>
                    <a:pt x="1064640" y="350520"/>
                  </a:lnTo>
                  <a:lnTo>
                    <a:pt x="1064005" y="349250"/>
                  </a:lnTo>
                  <a:lnTo>
                    <a:pt x="1061592" y="345440"/>
                  </a:lnTo>
                  <a:lnTo>
                    <a:pt x="1059306" y="341630"/>
                  </a:lnTo>
                  <a:lnTo>
                    <a:pt x="1057909" y="339090"/>
                  </a:lnTo>
                  <a:lnTo>
                    <a:pt x="1056131" y="336550"/>
                  </a:lnTo>
                  <a:lnTo>
                    <a:pt x="1020571" y="279400"/>
                  </a:lnTo>
                  <a:lnTo>
                    <a:pt x="1015547" y="271780"/>
                  </a:lnTo>
                  <a:lnTo>
                    <a:pt x="1010761" y="264160"/>
                  </a:lnTo>
                  <a:lnTo>
                    <a:pt x="1008032" y="260350"/>
                  </a:lnTo>
                  <a:close/>
                </a:path>
                <a:path w="1297940" h="585470">
                  <a:moveTo>
                    <a:pt x="1223009" y="0"/>
                  </a:moveTo>
                  <a:lnTo>
                    <a:pt x="1220088" y="0"/>
                  </a:lnTo>
                  <a:lnTo>
                    <a:pt x="1064005" y="35560"/>
                  </a:lnTo>
                  <a:lnTo>
                    <a:pt x="1058671" y="36830"/>
                  </a:lnTo>
                  <a:lnTo>
                    <a:pt x="1054480" y="39370"/>
                  </a:lnTo>
                  <a:lnTo>
                    <a:pt x="1051686" y="43180"/>
                  </a:lnTo>
                  <a:lnTo>
                    <a:pt x="1048765" y="46990"/>
                  </a:lnTo>
                  <a:lnTo>
                    <a:pt x="1048003" y="53340"/>
                  </a:lnTo>
                  <a:lnTo>
                    <a:pt x="1049654" y="59690"/>
                  </a:lnTo>
                  <a:lnTo>
                    <a:pt x="1111122" y="332740"/>
                  </a:lnTo>
                  <a:lnTo>
                    <a:pt x="1112646" y="340360"/>
                  </a:lnTo>
                  <a:lnTo>
                    <a:pt x="1115567" y="344170"/>
                  </a:lnTo>
                  <a:lnTo>
                    <a:pt x="1120012" y="346710"/>
                  </a:lnTo>
                  <a:lnTo>
                    <a:pt x="1124330" y="349250"/>
                  </a:lnTo>
                  <a:lnTo>
                    <a:pt x="1129156" y="349250"/>
                  </a:lnTo>
                  <a:lnTo>
                    <a:pt x="1291589" y="313690"/>
                  </a:lnTo>
                  <a:lnTo>
                    <a:pt x="1292986" y="312420"/>
                  </a:lnTo>
                  <a:lnTo>
                    <a:pt x="1294256" y="312420"/>
                  </a:lnTo>
                  <a:lnTo>
                    <a:pt x="1296288" y="309880"/>
                  </a:lnTo>
                  <a:lnTo>
                    <a:pt x="1296924" y="308610"/>
                  </a:lnTo>
                  <a:lnTo>
                    <a:pt x="1297685" y="303530"/>
                  </a:lnTo>
                  <a:lnTo>
                    <a:pt x="1297685" y="300990"/>
                  </a:lnTo>
                  <a:lnTo>
                    <a:pt x="1297177" y="294640"/>
                  </a:lnTo>
                  <a:lnTo>
                    <a:pt x="1295907" y="288290"/>
                  </a:lnTo>
                  <a:lnTo>
                    <a:pt x="1167764" y="288290"/>
                  </a:lnTo>
                  <a:lnTo>
                    <a:pt x="1147826" y="200660"/>
                  </a:lnTo>
                  <a:lnTo>
                    <a:pt x="1243837" y="179070"/>
                  </a:lnTo>
                  <a:lnTo>
                    <a:pt x="1246124" y="176530"/>
                  </a:lnTo>
                  <a:lnTo>
                    <a:pt x="1247139" y="176530"/>
                  </a:lnTo>
                  <a:lnTo>
                    <a:pt x="1247775" y="173990"/>
                  </a:lnTo>
                  <a:lnTo>
                    <a:pt x="1248536" y="170180"/>
                  </a:lnTo>
                  <a:lnTo>
                    <a:pt x="1248663" y="167640"/>
                  </a:lnTo>
                  <a:lnTo>
                    <a:pt x="1248282" y="165100"/>
                  </a:lnTo>
                  <a:lnTo>
                    <a:pt x="1248028" y="161290"/>
                  </a:lnTo>
                  <a:lnTo>
                    <a:pt x="1247393" y="157480"/>
                  </a:lnTo>
                  <a:lnTo>
                    <a:pt x="1246377" y="152400"/>
                  </a:lnTo>
                  <a:lnTo>
                    <a:pt x="1136903" y="152400"/>
                  </a:lnTo>
                  <a:lnTo>
                    <a:pt x="1119631" y="74930"/>
                  </a:lnTo>
                  <a:lnTo>
                    <a:pt x="1231391" y="50800"/>
                  </a:lnTo>
                  <a:lnTo>
                    <a:pt x="1232788" y="49530"/>
                  </a:lnTo>
                  <a:lnTo>
                    <a:pt x="1234058" y="49530"/>
                  </a:lnTo>
                  <a:lnTo>
                    <a:pt x="1235836" y="46990"/>
                  </a:lnTo>
                  <a:lnTo>
                    <a:pt x="1236471" y="45720"/>
                  </a:lnTo>
                  <a:lnTo>
                    <a:pt x="1237233" y="40640"/>
                  </a:lnTo>
                  <a:lnTo>
                    <a:pt x="1237132" y="36830"/>
                  </a:lnTo>
                  <a:lnTo>
                    <a:pt x="1236726" y="31750"/>
                  </a:lnTo>
                  <a:lnTo>
                    <a:pt x="1235963" y="27940"/>
                  </a:lnTo>
                  <a:lnTo>
                    <a:pt x="1234947" y="24130"/>
                  </a:lnTo>
                  <a:lnTo>
                    <a:pt x="1233931" y="19050"/>
                  </a:lnTo>
                  <a:lnTo>
                    <a:pt x="1231645" y="11430"/>
                  </a:lnTo>
                  <a:lnTo>
                    <a:pt x="1230629" y="8890"/>
                  </a:lnTo>
                  <a:lnTo>
                    <a:pt x="1228089" y="3810"/>
                  </a:lnTo>
                  <a:lnTo>
                    <a:pt x="1225550" y="1270"/>
                  </a:lnTo>
                  <a:lnTo>
                    <a:pt x="1224279" y="1270"/>
                  </a:lnTo>
                  <a:lnTo>
                    <a:pt x="1223009" y="0"/>
                  </a:lnTo>
                  <a:close/>
                </a:path>
                <a:path w="1297940" h="585470">
                  <a:moveTo>
                    <a:pt x="1283207" y="262890"/>
                  </a:moveTo>
                  <a:lnTo>
                    <a:pt x="1281810" y="262890"/>
                  </a:lnTo>
                  <a:lnTo>
                    <a:pt x="1167764" y="288290"/>
                  </a:lnTo>
                  <a:lnTo>
                    <a:pt x="1295907" y="288290"/>
                  </a:lnTo>
                  <a:lnTo>
                    <a:pt x="1295400" y="285750"/>
                  </a:lnTo>
                  <a:lnTo>
                    <a:pt x="1294383" y="281940"/>
                  </a:lnTo>
                  <a:lnTo>
                    <a:pt x="1292097" y="274320"/>
                  </a:lnTo>
                  <a:lnTo>
                    <a:pt x="1291081" y="271780"/>
                  </a:lnTo>
                  <a:lnTo>
                    <a:pt x="1289811" y="269240"/>
                  </a:lnTo>
                  <a:lnTo>
                    <a:pt x="1288668" y="266700"/>
                  </a:lnTo>
                  <a:lnTo>
                    <a:pt x="1287399" y="265430"/>
                  </a:lnTo>
                  <a:lnTo>
                    <a:pt x="1286002" y="264160"/>
                  </a:lnTo>
                  <a:lnTo>
                    <a:pt x="1283207" y="262890"/>
                  </a:lnTo>
                  <a:close/>
                </a:path>
                <a:path w="1297940" h="585470">
                  <a:moveTo>
                    <a:pt x="827658" y="88900"/>
                  </a:moveTo>
                  <a:lnTo>
                    <a:pt x="824356" y="88900"/>
                  </a:lnTo>
                  <a:lnTo>
                    <a:pt x="816101" y="90170"/>
                  </a:lnTo>
                  <a:lnTo>
                    <a:pt x="811021" y="91440"/>
                  </a:lnTo>
                  <a:lnTo>
                    <a:pt x="798702" y="93980"/>
                  </a:lnTo>
                  <a:lnTo>
                    <a:pt x="775715" y="107950"/>
                  </a:lnTo>
                  <a:lnTo>
                    <a:pt x="776096" y="109220"/>
                  </a:lnTo>
                  <a:lnTo>
                    <a:pt x="802639" y="227330"/>
                  </a:lnTo>
                  <a:lnTo>
                    <a:pt x="775969" y="232410"/>
                  </a:lnTo>
                  <a:lnTo>
                    <a:pt x="982308" y="232410"/>
                  </a:lnTo>
                  <a:lnTo>
                    <a:pt x="946530" y="218440"/>
                  </a:lnTo>
                  <a:lnTo>
                    <a:pt x="951991" y="214630"/>
                  </a:lnTo>
                  <a:lnTo>
                    <a:pt x="953600" y="213360"/>
                  </a:lnTo>
                  <a:lnTo>
                    <a:pt x="864742" y="213360"/>
                  </a:lnTo>
                  <a:lnTo>
                    <a:pt x="838200" y="95250"/>
                  </a:lnTo>
                  <a:lnTo>
                    <a:pt x="837818" y="93980"/>
                  </a:lnTo>
                  <a:lnTo>
                    <a:pt x="837056" y="92710"/>
                  </a:lnTo>
                  <a:lnTo>
                    <a:pt x="834516" y="90170"/>
                  </a:lnTo>
                  <a:lnTo>
                    <a:pt x="832738" y="90170"/>
                  </a:lnTo>
                  <a:lnTo>
                    <a:pt x="827658" y="88900"/>
                  </a:lnTo>
                  <a:close/>
                </a:path>
                <a:path w="1297940" h="585470">
                  <a:moveTo>
                    <a:pt x="984630" y="54610"/>
                  </a:moveTo>
                  <a:lnTo>
                    <a:pt x="976121" y="54610"/>
                  </a:lnTo>
                  <a:lnTo>
                    <a:pt x="967866" y="55880"/>
                  </a:lnTo>
                  <a:lnTo>
                    <a:pt x="962659" y="57150"/>
                  </a:lnTo>
                  <a:lnTo>
                    <a:pt x="949451" y="59690"/>
                  </a:lnTo>
                  <a:lnTo>
                    <a:pt x="943990" y="60960"/>
                  </a:lnTo>
                  <a:lnTo>
                    <a:pt x="935735" y="63500"/>
                  </a:lnTo>
                  <a:lnTo>
                    <a:pt x="932560" y="66040"/>
                  </a:lnTo>
                  <a:lnTo>
                    <a:pt x="928242" y="68580"/>
                  </a:lnTo>
                  <a:lnTo>
                    <a:pt x="919226" y="157480"/>
                  </a:lnTo>
                  <a:lnTo>
                    <a:pt x="917955" y="166370"/>
                  </a:lnTo>
                  <a:lnTo>
                    <a:pt x="895603" y="203200"/>
                  </a:lnTo>
                  <a:lnTo>
                    <a:pt x="864742" y="213360"/>
                  </a:lnTo>
                  <a:lnTo>
                    <a:pt x="953600" y="213360"/>
                  </a:lnTo>
                  <a:lnTo>
                    <a:pt x="976883" y="177800"/>
                  </a:lnTo>
                  <a:lnTo>
                    <a:pt x="990345" y="76200"/>
                  </a:lnTo>
                  <a:lnTo>
                    <a:pt x="990726" y="66040"/>
                  </a:lnTo>
                  <a:lnTo>
                    <a:pt x="990472" y="63500"/>
                  </a:lnTo>
                  <a:lnTo>
                    <a:pt x="989964" y="60960"/>
                  </a:lnTo>
                  <a:lnTo>
                    <a:pt x="989583" y="59690"/>
                  </a:lnTo>
                  <a:lnTo>
                    <a:pt x="988821" y="58420"/>
                  </a:lnTo>
                  <a:lnTo>
                    <a:pt x="986535" y="55880"/>
                  </a:lnTo>
                  <a:lnTo>
                    <a:pt x="984630" y="54610"/>
                  </a:lnTo>
                  <a:close/>
                </a:path>
                <a:path w="1297940" h="585470">
                  <a:moveTo>
                    <a:pt x="1234312" y="130810"/>
                  </a:moveTo>
                  <a:lnTo>
                    <a:pt x="1231391" y="130810"/>
                  </a:lnTo>
                  <a:lnTo>
                    <a:pt x="1136903" y="152400"/>
                  </a:lnTo>
                  <a:lnTo>
                    <a:pt x="1246377" y="152400"/>
                  </a:lnTo>
                  <a:lnTo>
                    <a:pt x="1245361" y="148590"/>
                  </a:lnTo>
                  <a:lnTo>
                    <a:pt x="1244218" y="144780"/>
                  </a:lnTo>
                  <a:lnTo>
                    <a:pt x="1243202" y="140970"/>
                  </a:lnTo>
                  <a:lnTo>
                    <a:pt x="1240916" y="135890"/>
                  </a:lnTo>
                  <a:lnTo>
                    <a:pt x="1237106" y="132080"/>
                  </a:lnTo>
                  <a:lnTo>
                    <a:pt x="1234312" y="13081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9208" y="1679448"/>
              <a:ext cx="1764792" cy="7360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8908" y="2151888"/>
              <a:ext cx="7438644" cy="73609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86639" y="1216828"/>
            <a:ext cx="8834755" cy="2312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b="1" dirty="0">
                <a:solidFill>
                  <a:srgbClr val="9B2C1F"/>
                </a:solidFill>
                <a:latin typeface="Cambria"/>
                <a:cs typeface="Cambria"/>
              </a:rPr>
              <a:t>!!!</a:t>
            </a:r>
            <a:r>
              <a:rPr sz="2600" b="1" spc="-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600" b="1" spc="-50" dirty="0">
                <a:solidFill>
                  <a:srgbClr val="9B2C1F"/>
                </a:solidFill>
                <a:latin typeface="Cambria"/>
                <a:cs typeface="Cambria"/>
              </a:rPr>
              <a:t>Когда</a:t>
            </a:r>
            <a:r>
              <a:rPr sz="2600" b="1" spc="-4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9B2C1F"/>
                </a:solidFill>
                <a:latin typeface="Cambria"/>
                <a:cs typeface="Cambria"/>
              </a:rPr>
              <a:t>все</a:t>
            </a:r>
            <a:r>
              <a:rPr sz="2600" b="1" spc="-2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9B2C1F"/>
                </a:solidFill>
                <a:latin typeface="Cambria"/>
                <a:cs typeface="Cambria"/>
              </a:rPr>
              <a:t>точки</a:t>
            </a:r>
            <a:r>
              <a:rPr sz="2600" b="1" spc="-3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9B2C1F"/>
                </a:solidFill>
                <a:latin typeface="Cambria"/>
                <a:cs typeface="Cambria"/>
              </a:rPr>
              <a:t>расположены</a:t>
            </a:r>
            <a:r>
              <a:rPr sz="2600" b="1" spc="-4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9B2C1F"/>
                </a:solidFill>
                <a:latin typeface="Cambria"/>
                <a:cs typeface="Cambria"/>
              </a:rPr>
              <a:t>на</a:t>
            </a:r>
            <a:r>
              <a:rPr sz="2600" b="1" spc="-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600" b="1" spc="-25" dirty="0">
                <a:solidFill>
                  <a:srgbClr val="9B2C1F"/>
                </a:solidFill>
                <a:latin typeface="Cambria"/>
                <a:cs typeface="Cambria"/>
              </a:rPr>
              <a:t>одной</a:t>
            </a:r>
            <a:r>
              <a:rPr sz="2600" b="1" spc="-3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9B2C1F"/>
                </a:solidFill>
                <a:latin typeface="Cambria"/>
                <a:cs typeface="Cambria"/>
              </a:rPr>
              <a:t>широте!!!</a:t>
            </a:r>
            <a:endParaRPr sz="26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Cambria"/>
                <a:cs typeface="Cambria"/>
              </a:rPr>
              <a:t>Максимальная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высота</a:t>
            </a:r>
            <a:r>
              <a:rPr sz="2600" dirty="0">
                <a:latin typeface="Cambria"/>
                <a:cs typeface="Cambria"/>
              </a:rPr>
              <a:t> Солнца</a:t>
            </a:r>
            <a:r>
              <a:rPr sz="2600" spc="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наблюдается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в</a:t>
            </a:r>
            <a:r>
              <a:rPr sz="2600" spc="15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полдень.</a:t>
            </a:r>
            <a:endParaRPr sz="26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latin typeface="Cambria"/>
                <a:cs typeface="Cambria"/>
              </a:rPr>
              <a:t>Чем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b="1" spc="-10" dirty="0">
                <a:latin typeface="Cambria"/>
                <a:cs typeface="Cambria"/>
              </a:rPr>
              <a:t>ближе </a:t>
            </a:r>
            <a:r>
              <a:rPr sz="2600" b="1" dirty="0">
                <a:latin typeface="Cambria"/>
                <a:cs typeface="Cambria"/>
              </a:rPr>
              <a:t>к</a:t>
            </a:r>
            <a:r>
              <a:rPr sz="2600" b="1" spc="-5" dirty="0">
                <a:latin typeface="Cambria"/>
                <a:cs typeface="Cambria"/>
              </a:rPr>
              <a:t> </a:t>
            </a:r>
            <a:r>
              <a:rPr sz="2600" b="1" spc="-20" dirty="0">
                <a:latin typeface="Cambria"/>
                <a:cs typeface="Cambria"/>
              </a:rPr>
              <a:t>полуденному</a:t>
            </a:r>
            <a:r>
              <a:rPr sz="2600" b="1" spc="-45" dirty="0">
                <a:latin typeface="Cambria"/>
                <a:cs typeface="Cambria"/>
              </a:rPr>
              <a:t> </a:t>
            </a:r>
            <a:r>
              <a:rPr sz="2600" b="1" spc="-30" dirty="0">
                <a:latin typeface="Cambria"/>
                <a:cs typeface="Cambria"/>
              </a:rPr>
              <a:t>меридиану,</a:t>
            </a:r>
            <a:r>
              <a:rPr sz="2600" b="1" spc="-40" dirty="0">
                <a:latin typeface="Cambria"/>
                <a:cs typeface="Cambria"/>
              </a:rPr>
              <a:t> </a:t>
            </a:r>
            <a:r>
              <a:rPr sz="2600" b="1" spc="-15" dirty="0">
                <a:latin typeface="Cambria"/>
                <a:cs typeface="Cambria"/>
              </a:rPr>
              <a:t>тем</a:t>
            </a:r>
            <a:r>
              <a:rPr sz="2600" b="1" spc="-30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выше</a:t>
            </a:r>
            <a:r>
              <a:rPr sz="2600" dirty="0"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527685" marR="349885" indent="-5156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AutoNum type="arabi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Cambria"/>
                <a:cs typeface="Cambria"/>
              </a:rPr>
              <a:t>Рассчитаем </a:t>
            </a:r>
            <a:r>
              <a:rPr sz="2600" dirty="0">
                <a:latin typeface="Cambria"/>
                <a:cs typeface="Cambria"/>
              </a:rPr>
              <a:t>меридиан, на </a:t>
            </a:r>
            <a:r>
              <a:rPr sz="2600" spc="-10" dirty="0">
                <a:latin typeface="Cambria"/>
                <a:cs typeface="Cambria"/>
              </a:rPr>
              <a:t>котором </a:t>
            </a:r>
            <a:r>
              <a:rPr sz="2600" spc="-5" dirty="0">
                <a:latin typeface="Cambria"/>
                <a:cs typeface="Cambria"/>
              </a:rPr>
              <a:t>полдень </a:t>
            </a:r>
            <a:r>
              <a:rPr sz="2600" dirty="0">
                <a:latin typeface="Cambria"/>
                <a:cs typeface="Cambria"/>
              </a:rPr>
              <a:t>в </a:t>
            </a:r>
            <a:r>
              <a:rPr sz="2600" spc="-5" dirty="0">
                <a:latin typeface="Cambria"/>
                <a:cs typeface="Cambria"/>
              </a:rPr>
              <a:t>данный </a:t>
            </a:r>
            <a:r>
              <a:rPr sz="2600" spc="-56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момент</a:t>
            </a:r>
            <a:r>
              <a:rPr sz="2600" spc="-4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времени: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095" y="3579114"/>
            <a:ext cx="31134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mbria"/>
                <a:cs typeface="Cambria"/>
              </a:rPr>
              <a:t>(12-7)</a:t>
            </a:r>
            <a:r>
              <a:rPr sz="2600" spc="-5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х</a:t>
            </a:r>
            <a:r>
              <a:rPr sz="2600" spc="-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15°</a:t>
            </a:r>
            <a:r>
              <a:rPr sz="2600" spc="-3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=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75°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в.д.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6414" y="6159500"/>
            <a:ext cx="5024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D24717"/>
                </a:solidFill>
                <a:latin typeface="Calibri"/>
                <a:cs typeface="Calibri"/>
              </a:rPr>
              <a:t>Максимальная</a:t>
            </a:r>
            <a:r>
              <a:rPr sz="4000" b="1" spc="-50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D24717"/>
                </a:solidFill>
                <a:latin typeface="Calibri"/>
                <a:cs typeface="Calibri"/>
              </a:rPr>
              <a:t>высота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33400" y="4864100"/>
            <a:ext cx="3037205" cy="1608455"/>
            <a:chOff x="533400" y="4864100"/>
            <a:chExt cx="3037205" cy="1608455"/>
          </a:xfrm>
        </p:grpSpPr>
        <p:sp>
          <p:nvSpPr>
            <p:cNvPr id="13" name="object 13"/>
            <p:cNvSpPr/>
            <p:nvPr/>
          </p:nvSpPr>
          <p:spPr>
            <a:xfrm>
              <a:off x="539750" y="4870450"/>
              <a:ext cx="3024505" cy="1595755"/>
            </a:xfrm>
            <a:custGeom>
              <a:avLst/>
              <a:gdLst/>
              <a:ahLst/>
              <a:cxnLst/>
              <a:rect l="l" t="t" r="r" b="b"/>
              <a:pathLst>
                <a:path w="3024504" h="1595754">
                  <a:moveTo>
                    <a:pt x="2268093" y="0"/>
                  </a:moveTo>
                  <a:lnTo>
                    <a:pt x="2195297" y="729"/>
                  </a:lnTo>
                  <a:lnTo>
                    <a:pt x="2124455" y="2874"/>
                  </a:lnTo>
                  <a:lnTo>
                    <a:pt x="2055886" y="6368"/>
                  </a:lnTo>
                  <a:lnTo>
                    <a:pt x="1989905" y="11143"/>
                  </a:lnTo>
                  <a:lnTo>
                    <a:pt x="1926830" y="17133"/>
                  </a:lnTo>
                  <a:lnTo>
                    <a:pt x="1866979" y="24271"/>
                  </a:lnTo>
                  <a:lnTo>
                    <a:pt x="1810668" y="32491"/>
                  </a:lnTo>
                  <a:lnTo>
                    <a:pt x="1758215" y="41726"/>
                  </a:lnTo>
                  <a:lnTo>
                    <a:pt x="1709936" y="51910"/>
                  </a:lnTo>
                  <a:lnTo>
                    <a:pt x="1666149" y="62975"/>
                  </a:lnTo>
                  <a:lnTo>
                    <a:pt x="1627172" y="74855"/>
                  </a:lnTo>
                  <a:lnTo>
                    <a:pt x="1564913" y="100792"/>
                  </a:lnTo>
                  <a:lnTo>
                    <a:pt x="1525697" y="129189"/>
                  </a:lnTo>
                  <a:lnTo>
                    <a:pt x="1508601" y="174880"/>
                  </a:lnTo>
                  <a:lnTo>
                    <a:pt x="1498430" y="189834"/>
                  </a:lnTo>
                  <a:lnTo>
                    <a:pt x="1459226" y="218231"/>
                  </a:lnTo>
                  <a:lnTo>
                    <a:pt x="1396982" y="244168"/>
                  </a:lnTo>
                  <a:lnTo>
                    <a:pt x="1358012" y="256048"/>
                  </a:lnTo>
                  <a:lnTo>
                    <a:pt x="1314232" y="267113"/>
                  </a:lnTo>
                  <a:lnTo>
                    <a:pt x="1265959" y="277297"/>
                  </a:lnTo>
                  <a:lnTo>
                    <a:pt x="1213509" y="286532"/>
                  </a:lnTo>
                  <a:lnTo>
                    <a:pt x="1157200" y="294752"/>
                  </a:lnTo>
                  <a:lnTo>
                    <a:pt x="1097349" y="301890"/>
                  </a:lnTo>
                  <a:lnTo>
                    <a:pt x="1034271" y="307880"/>
                  </a:lnTo>
                  <a:lnTo>
                    <a:pt x="968283" y="312655"/>
                  </a:lnTo>
                  <a:lnTo>
                    <a:pt x="899703" y="316149"/>
                  </a:lnTo>
                  <a:lnTo>
                    <a:pt x="828846" y="318294"/>
                  </a:lnTo>
                  <a:lnTo>
                    <a:pt x="756031" y="319024"/>
                  </a:lnTo>
                  <a:lnTo>
                    <a:pt x="683221" y="318294"/>
                  </a:lnTo>
                  <a:lnTo>
                    <a:pt x="612369" y="316149"/>
                  </a:lnTo>
                  <a:lnTo>
                    <a:pt x="543792" y="312655"/>
                  </a:lnTo>
                  <a:lnTo>
                    <a:pt x="477806" y="307880"/>
                  </a:lnTo>
                  <a:lnTo>
                    <a:pt x="414729" y="301890"/>
                  </a:lnTo>
                  <a:lnTo>
                    <a:pt x="354877" y="294752"/>
                  </a:lnTo>
                  <a:lnTo>
                    <a:pt x="298568" y="286532"/>
                  </a:lnTo>
                  <a:lnTo>
                    <a:pt x="246117" y="277297"/>
                  </a:lnTo>
                  <a:lnTo>
                    <a:pt x="197843" y="267113"/>
                  </a:lnTo>
                  <a:lnTo>
                    <a:pt x="154061" y="256048"/>
                  </a:lnTo>
                  <a:lnTo>
                    <a:pt x="115089" y="244168"/>
                  </a:lnTo>
                  <a:lnTo>
                    <a:pt x="52840" y="218231"/>
                  </a:lnTo>
                  <a:lnTo>
                    <a:pt x="13632" y="189834"/>
                  </a:lnTo>
                  <a:lnTo>
                    <a:pt x="0" y="159512"/>
                  </a:lnTo>
                  <a:lnTo>
                    <a:pt x="0" y="1435900"/>
                  </a:lnTo>
                  <a:lnTo>
                    <a:pt x="30198" y="1480688"/>
                  </a:lnTo>
                  <a:lnTo>
                    <a:pt x="81243" y="1507923"/>
                  </a:lnTo>
                  <a:lnTo>
                    <a:pt x="154061" y="1532435"/>
                  </a:lnTo>
                  <a:lnTo>
                    <a:pt x="197843" y="1543503"/>
                  </a:lnTo>
                  <a:lnTo>
                    <a:pt x="246117" y="1553690"/>
                  </a:lnTo>
                  <a:lnTo>
                    <a:pt x="298568" y="1562928"/>
                  </a:lnTo>
                  <a:lnTo>
                    <a:pt x="354877" y="1571152"/>
                  </a:lnTo>
                  <a:lnTo>
                    <a:pt x="414729" y="1578294"/>
                  </a:lnTo>
                  <a:lnTo>
                    <a:pt x="477806" y="1584287"/>
                  </a:lnTo>
                  <a:lnTo>
                    <a:pt x="543792" y="1589065"/>
                  </a:lnTo>
                  <a:lnTo>
                    <a:pt x="612369" y="1592560"/>
                  </a:lnTo>
                  <a:lnTo>
                    <a:pt x="683221" y="1594707"/>
                  </a:lnTo>
                  <a:lnTo>
                    <a:pt x="756031" y="1595437"/>
                  </a:lnTo>
                  <a:lnTo>
                    <a:pt x="828846" y="1594707"/>
                  </a:lnTo>
                  <a:lnTo>
                    <a:pt x="899703" y="1592560"/>
                  </a:lnTo>
                  <a:lnTo>
                    <a:pt x="968283" y="1589065"/>
                  </a:lnTo>
                  <a:lnTo>
                    <a:pt x="1034271" y="1584287"/>
                  </a:lnTo>
                  <a:lnTo>
                    <a:pt x="1097349" y="1578294"/>
                  </a:lnTo>
                  <a:lnTo>
                    <a:pt x="1157200" y="1571152"/>
                  </a:lnTo>
                  <a:lnTo>
                    <a:pt x="1213509" y="1562928"/>
                  </a:lnTo>
                  <a:lnTo>
                    <a:pt x="1265959" y="1553690"/>
                  </a:lnTo>
                  <a:lnTo>
                    <a:pt x="1314232" y="1543503"/>
                  </a:lnTo>
                  <a:lnTo>
                    <a:pt x="1358012" y="1532435"/>
                  </a:lnTo>
                  <a:lnTo>
                    <a:pt x="1396982" y="1520553"/>
                  </a:lnTo>
                  <a:lnTo>
                    <a:pt x="1459226" y="1494612"/>
                  </a:lnTo>
                  <a:lnTo>
                    <a:pt x="1498430" y="1466216"/>
                  </a:lnTo>
                  <a:lnTo>
                    <a:pt x="1515523" y="1420533"/>
                  </a:lnTo>
                  <a:lnTo>
                    <a:pt x="1525697" y="1405579"/>
                  </a:lnTo>
                  <a:lnTo>
                    <a:pt x="1564913" y="1377180"/>
                  </a:lnTo>
                  <a:lnTo>
                    <a:pt x="1627172" y="1351237"/>
                  </a:lnTo>
                  <a:lnTo>
                    <a:pt x="1666149" y="1339354"/>
                  </a:lnTo>
                  <a:lnTo>
                    <a:pt x="1709936" y="1328286"/>
                  </a:lnTo>
                  <a:lnTo>
                    <a:pt x="1758215" y="1318098"/>
                  </a:lnTo>
                  <a:lnTo>
                    <a:pt x="1810668" y="1308859"/>
                  </a:lnTo>
                  <a:lnTo>
                    <a:pt x="1866979" y="1300635"/>
                  </a:lnTo>
                  <a:lnTo>
                    <a:pt x="1926830" y="1293493"/>
                  </a:lnTo>
                  <a:lnTo>
                    <a:pt x="1989905" y="1287500"/>
                  </a:lnTo>
                  <a:lnTo>
                    <a:pt x="2055886" y="1282722"/>
                  </a:lnTo>
                  <a:lnTo>
                    <a:pt x="2124455" y="1279226"/>
                  </a:lnTo>
                  <a:lnTo>
                    <a:pt x="2195297" y="1277080"/>
                  </a:lnTo>
                  <a:lnTo>
                    <a:pt x="2268093" y="1276350"/>
                  </a:lnTo>
                  <a:lnTo>
                    <a:pt x="2340910" y="1277080"/>
                  </a:lnTo>
                  <a:lnTo>
                    <a:pt x="2411770" y="1279226"/>
                  </a:lnTo>
                  <a:lnTo>
                    <a:pt x="2480355" y="1282722"/>
                  </a:lnTo>
                  <a:lnTo>
                    <a:pt x="2546350" y="1287500"/>
                  </a:lnTo>
                  <a:lnTo>
                    <a:pt x="2609437" y="1293493"/>
                  </a:lnTo>
                  <a:lnTo>
                    <a:pt x="2669299" y="1300635"/>
                  </a:lnTo>
                  <a:lnTo>
                    <a:pt x="2725618" y="1308859"/>
                  </a:lnTo>
                  <a:lnTo>
                    <a:pt x="2778079" y="1318098"/>
                  </a:lnTo>
                  <a:lnTo>
                    <a:pt x="2826363" y="1328286"/>
                  </a:lnTo>
                  <a:lnTo>
                    <a:pt x="2870154" y="1339354"/>
                  </a:lnTo>
                  <a:lnTo>
                    <a:pt x="2909134" y="1351237"/>
                  </a:lnTo>
                  <a:lnTo>
                    <a:pt x="2971397" y="1377180"/>
                  </a:lnTo>
                  <a:lnTo>
                    <a:pt x="3010614" y="1405579"/>
                  </a:lnTo>
                  <a:lnTo>
                    <a:pt x="3024251" y="1435900"/>
                  </a:lnTo>
                  <a:lnTo>
                    <a:pt x="3024251" y="159512"/>
                  </a:lnTo>
                  <a:lnTo>
                    <a:pt x="2994045" y="114717"/>
                  </a:lnTo>
                  <a:lnTo>
                    <a:pt x="2942988" y="87483"/>
                  </a:lnTo>
                  <a:lnTo>
                    <a:pt x="2870154" y="62975"/>
                  </a:lnTo>
                  <a:lnTo>
                    <a:pt x="2826363" y="51910"/>
                  </a:lnTo>
                  <a:lnTo>
                    <a:pt x="2778079" y="41726"/>
                  </a:lnTo>
                  <a:lnTo>
                    <a:pt x="2725618" y="32491"/>
                  </a:lnTo>
                  <a:lnTo>
                    <a:pt x="2669299" y="24271"/>
                  </a:lnTo>
                  <a:lnTo>
                    <a:pt x="2609437" y="17133"/>
                  </a:lnTo>
                  <a:lnTo>
                    <a:pt x="2546350" y="11143"/>
                  </a:lnTo>
                  <a:lnTo>
                    <a:pt x="2480355" y="6368"/>
                  </a:lnTo>
                  <a:lnTo>
                    <a:pt x="2411770" y="2874"/>
                  </a:lnTo>
                  <a:lnTo>
                    <a:pt x="2340910" y="729"/>
                  </a:lnTo>
                  <a:lnTo>
                    <a:pt x="2268093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9750" y="4870450"/>
              <a:ext cx="3024505" cy="1595755"/>
            </a:xfrm>
            <a:custGeom>
              <a:avLst/>
              <a:gdLst/>
              <a:ahLst/>
              <a:cxnLst/>
              <a:rect l="l" t="t" r="r" b="b"/>
              <a:pathLst>
                <a:path w="3024504" h="1595754">
                  <a:moveTo>
                    <a:pt x="0" y="159512"/>
                  </a:moveTo>
                  <a:lnTo>
                    <a:pt x="30198" y="204306"/>
                  </a:lnTo>
                  <a:lnTo>
                    <a:pt x="81243" y="231540"/>
                  </a:lnTo>
                  <a:lnTo>
                    <a:pt x="154061" y="256048"/>
                  </a:lnTo>
                  <a:lnTo>
                    <a:pt x="197843" y="267113"/>
                  </a:lnTo>
                  <a:lnTo>
                    <a:pt x="246117" y="277297"/>
                  </a:lnTo>
                  <a:lnTo>
                    <a:pt x="298568" y="286532"/>
                  </a:lnTo>
                  <a:lnTo>
                    <a:pt x="354877" y="294752"/>
                  </a:lnTo>
                  <a:lnTo>
                    <a:pt x="414729" y="301890"/>
                  </a:lnTo>
                  <a:lnTo>
                    <a:pt x="477806" y="307880"/>
                  </a:lnTo>
                  <a:lnTo>
                    <a:pt x="543792" y="312655"/>
                  </a:lnTo>
                  <a:lnTo>
                    <a:pt x="612369" y="316149"/>
                  </a:lnTo>
                  <a:lnTo>
                    <a:pt x="683221" y="318294"/>
                  </a:lnTo>
                  <a:lnTo>
                    <a:pt x="756031" y="319024"/>
                  </a:lnTo>
                  <a:lnTo>
                    <a:pt x="828846" y="318294"/>
                  </a:lnTo>
                  <a:lnTo>
                    <a:pt x="899703" y="316149"/>
                  </a:lnTo>
                  <a:lnTo>
                    <a:pt x="968283" y="312655"/>
                  </a:lnTo>
                  <a:lnTo>
                    <a:pt x="1034271" y="307880"/>
                  </a:lnTo>
                  <a:lnTo>
                    <a:pt x="1097349" y="301890"/>
                  </a:lnTo>
                  <a:lnTo>
                    <a:pt x="1157200" y="294752"/>
                  </a:lnTo>
                  <a:lnTo>
                    <a:pt x="1213509" y="286532"/>
                  </a:lnTo>
                  <a:lnTo>
                    <a:pt x="1265959" y="277297"/>
                  </a:lnTo>
                  <a:lnTo>
                    <a:pt x="1314232" y="267113"/>
                  </a:lnTo>
                  <a:lnTo>
                    <a:pt x="1358012" y="256048"/>
                  </a:lnTo>
                  <a:lnTo>
                    <a:pt x="1396982" y="244168"/>
                  </a:lnTo>
                  <a:lnTo>
                    <a:pt x="1459226" y="218231"/>
                  </a:lnTo>
                  <a:lnTo>
                    <a:pt x="1498430" y="189834"/>
                  </a:lnTo>
                  <a:lnTo>
                    <a:pt x="1512062" y="159512"/>
                  </a:lnTo>
                  <a:lnTo>
                    <a:pt x="1515523" y="144143"/>
                  </a:lnTo>
                  <a:lnTo>
                    <a:pt x="1542266" y="114717"/>
                  </a:lnTo>
                  <a:lnTo>
                    <a:pt x="1593321" y="87483"/>
                  </a:lnTo>
                  <a:lnTo>
                    <a:pt x="1666149" y="62975"/>
                  </a:lnTo>
                  <a:lnTo>
                    <a:pt x="1709936" y="51910"/>
                  </a:lnTo>
                  <a:lnTo>
                    <a:pt x="1758215" y="41726"/>
                  </a:lnTo>
                  <a:lnTo>
                    <a:pt x="1810668" y="32491"/>
                  </a:lnTo>
                  <a:lnTo>
                    <a:pt x="1866979" y="24271"/>
                  </a:lnTo>
                  <a:lnTo>
                    <a:pt x="1926830" y="17133"/>
                  </a:lnTo>
                  <a:lnTo>
                    <a:pt x="1989905" y="11143"/>
                  </a:lnTo>
                  <a:lnTo>
                    <a:pt x="2055886" y="6368"/>
                  </a:lnTo>
                  <a:lnTo>
                    <a:pt x="2124455" y="2874"/>
                  </a:lnTo>
                  <a:lnTo>
                    <a:pt x="2195297" y="729"/>
                  </a:lnTo>
                  <a:lnTo>
                    <a:pt x="2268093" y="0"/>
                  </a:lnTo>
                  <a:lnTo>
                    <a:pt x="2340910" y="729"/>
                  </a:lnTo>
                  <a:lnTo>
                    <a:pt x="2411770" y="2874"/>
                  </a:lnTo>
                  <a:lnTo>
                    <a:pt x="2480355" y="6368"/>
                  </a:lnTo>
                  <a:lnTo>
                    <a:pt x="2546350" y="11143"/>
                  </a:lnTo>
                  <a:lnTo>
                    <a:pt x="2609437" y="17133"/>
                  </a:lnTo>
                  <a:lnTo>
                    <a:pt x="2669299" y="24271"/>
                  </a:lnTo>
                  <a:lnTo>
                    <a:pt x="2725618" y="32491"/>
                  </a:lnTo>
                  <a:lnTo>
                    <a:pt x="2778079" y="41726"/>
                  </a:lnTo>
                  <a:lnTo>
                    <a:pt x="2826363" y="51910"/>
                  </a:lnTo>
                  <a:lnTo>
                    <a:pt x="2870154" y="62975"/>
                  </a:lnTo>
                  <a:lnTo>
                    <a:pt x="2909134" y="74855"/>
                  </a:lnTo>
                  <a:lnTo>
                    <a:pt x="2971397" y="100792"/>
                  </a:lnTo>
                  <a:lnTo>
                    <a:pt x="3010614" y="129189"/>
                  </a:lnTo>
                  <a:lnTo>
                    <a:pt x="3024251" y="159512"/>
                  </a:lnTo>
                  <a:lnTo>
                    <a:pt x="3024251" y="1435900"/>
                  </a:lnTo>
                  <a:lnTo>
                    <a:pt x="3020789" y="1420533"/>
                  </a:lnTo>
                  <a:lnTo>
                    <a:pt x="3010614" y="1405579"/>
                  </a:lnTo>
                  <a:lnTo>
                    <a:pt x="2971397" y="1377180"/>
                  </a:lnTo>
                  <a:lnTo>
                    <a:pt x="2909134" y="1351237"/>
                  </a:lnTo>
                  <a:lnTo>
                    <a:pt x="2870154" y="1339354"/>
                  </a:lnTo>
                  <a:lnTo>
                    <a:pt x="2826363" y="1328286"/>
                  </a:lnTo>
                  <a:lnTo>
                    <a:pt x="2778079" y="1318098"/>
                  </a:lnTo>
                  <a:lnTo>
                    <a:pt x="2725618" y="1308859"/>
                  </a:lnTo>
                  <a:lnTo>
                    <a:pt x="2669299" y="1300635"/>
                  </a:lnTo>
                  <a:lnTo>
                    <a:pt x="2609437" y="1293493"/>
                  </a:lnTo>
                  <a:lnTo>
                    <a:pt x="2546350" y="1287500"/>
                  </a:lnTo>
                  <a:lnTo>
                    <a:pt x="2480355" y="1282722"/>
                  </a:lnTo>
                  <a:lnTo>
                    <a:pt x="2411770" y="1279226"/>
                  </a:lnTo>
                  <a:lnTo>
                    <a:pt x="2340910" y="1277080"/>
                  </a:lnTo>
                  <a:lnTo>
                    <a:pt x="2268093" y="1276350"/>
                  </a:lnTo>
                  <a:lnTo>
                    <a:pt x="2195297" y="1277080"/>
                  </a:lnTo>
                  <a:lnTo>
                    <a:pt x="2124455" y="1279226"/>
                  </a:lnTo>
                  <a:lnTo>
                    <a:pt x="2055886" y="1282722"/>
                  </a:lnTo>
                  <a:lnTo>
                    <a:pt x="1989905" y="1287500"/>
                  </a:lnTo>
                  <a:lnTo>
                    <a:pt x="1926830" y="1293493"/>
                  </a:lnTo>
                  <a:lnTo>
                    <a:pt x="1866979" y="1300635"/>
                  </a:lnTo>
                  <a:lnTo>
                    <a:pt x="1810668" y="1308859"/>
                  </a:lnTo>
                  <a:lnTo>
                    <a:pt x="1758215" y="1318098"/>
                  </a:lnTo>
                  <a:lnTo>
                    <a:pt x="1709936" y="1328286"/>
                  </a:lnTo>
                  <a:lnTo>
                    <a:pt x="1666149" y="1339354"/>
                  </a:lnTo>
                  <a:lnTo>
                    <a:pt x="1627172" y="1351237"/>
                  </a:lnTo>
                  <a:lnTo>
                    <a:pt x="1564913" y="1377180"/>
                  </a:lnTo>
                  <a:lnTo>
                    <a:pt x="1525697" y="1405579"/>
                  </a:lnTo>
                  <a:lnTo>
                    <a:pt x="1508601" y="1451265"/>
                  </a:lnTo>
                  <a:lnTo>
                    <a:pt x="1498430" y="1466216"/>
                  </a:lnTo>
                  <a:lnTo>
                    <a:pt x="1459226" y="1494612"/>
                  </a:lnTo>
                  <a:lnTo>
                    <a:pt x="1396982" y="1520553"/>
                  </a:lnTo>
                  <a:lnTo>
                    <a:pt x="1358012" y="1532435"/>
                  </a:lnTo>
                  <a:lnTo>
                    <a:pt x="1314232" y="1543503"/>
                  </a:lnTo>
                  <a:lnTo>
                    <a:pt x="1265959" y="1553690"/>
                  </a:lnTo>
                  <a:lnTo>
                    <a:pt x="1213509" y="1562928"/>
                  </a:lnTo>
                  <a:lnTo>
                    <a:pt x="1157200" y="1571152"/>
                  </a:lnTo>
                  <a:lnTo>
                    <a:pt x="1097349" y="1578294"/>
                  </a:lnTo>
                  <a:lnTo>
                    <a:pt x="1034271" y="1584287"/>
                  </a:lnTo>
                  <a:lnTo>
                    <a:pt x="968283" y="1589065"/>
                  </a:lnTo>
                  <a:lnTo>
                    <a:pt x="899703" y="1592560"/>
                  </a:lnTo>
                  <a:lnTo>
                    <a:pt x="828846" y="1594707"/>
                  </a:lnTo>
                  <a:lnTo>
                    <a:pt x="756031" y="1595437"/>
                  </a:lnTo>
                  <a:lnTo>
                    <a:pt x="683221" y="1594707"/>
                  </a:lnTo>
                  <a:lnTo>
                    <a:pt x="612369" y="1592560"/>
                  </a:lnTo>
                  <a:lnTo>
                    <a:pt x="543792" y="1589065"/>
                  </a:lnTo>
                  <a:lnTo>
                    <a:pt x="477806" y="1584287"/>
                  </a:lnTo>
                  <a:lnTo>
                    <a:pt x="414729" y="1578294"/>
                  </a:lnTo>
                  <a:lnTo>
                    <a:pt x="354877" y="1571152"/>
                  </a:lnTo>
                  <a:lnTo>
                    <a:pt x="298568" y="1562928"/>
                  </a:lnTo>
                  <a:lnTo>
                    <a:pt x="246117" y="1553690"/>
                  </a:lnTo>
                  <a:lnTo>
                    <a:pt x="197843" y="1543503"/>
                  </a:lnTo>
                  <a:lnTo>
                    <a:pt x="154061" y="1532435"/>
                  </a:lnTo>
                  <a:lnTo>
                    <a:pt x="115089" y="1520553"/>
                  </a:lnTo>
                  <a:lnTo>
                    <a:pt x="52840" y="1494612"/>
                  </a:lnTo>
                  <a:lnTo>
                    <a:pt x="13632" y="1466216"/>
                  </a:lnTo>
                  <a:lnTo>
                    <a:pt x="0" y="1435900"/>
                  </a:lnTo>
                  <a:lnTo>
                    <a:pt x="0" y="159512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70838" y="5100320"/>
            <a:ext cx="17627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7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часов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 </a:t>
            </a:r>
            <a:r>
              <a:rPr sz="2400" b="1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времени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Гривича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17721" y="3744721"/>
            <a:ext cx="2830830" cy="2721610"/>
            <a:chOff x="3617721" y="3744721"/>
            <a:chExt cx="2830830" cy="2721610"/>
          </a:xfrm>
        </p:grpSpPr>
        <p:sp>
          <p:nvSpPr>
            <p:cNvPr id="17" name="object 17"/>
            <p:cNvSpPr/>
            <p:nvPr/>
          </p:nvSpPr>
          <p:spPr>
            <a:xfrm>
              <a:off x="5278881" y="4068444"/>
              <a:ext cx="1169670" cy="2397760"/>
            </a:xfrm>
            <a:custGeom>
              <a:avLst/>
              <a:gdLst/>
              <a:ahLst/>
              <a:cxnLst/>
              <a:rect l="l" t="t" r="r" b="b"/>
              <a:pathLst>
                <a:path w="1169670" h="2397760">
                  <a:moveTo>
                    <a:pt x="17398" y="2212543"/>
                  </a:moveTo>
                  <a:lnTo>
                    <a:pt x="10161" y="2214652"/>
                  </a:lnTo>
                  <a:lnTo>
                    <a:pt x="4460" y="2219224"/>
                  </a:lnTo>
                  <a:lnTo>
                    <a:pt x="879" y="2225600"/>
                  </a:lnTo>
                  <a:lnTo>
                    <a:pt x="0" y="2233117"/>
                  </a:lnTo>
                  <a:lnTo>
                    <a:pt x="13842" y="2397518"/>
                  </a:lnTo>
                  <a:lnTo>
                    <a:pt x="51883" y="2371585"/>
                  </a:lnTo>
                  <a:lnTo>
                    <a:pt x="47243" y="2371585"/>
                  </a:lnTo>
                  <a:lnTo>
                    <a:pt x="12826" y="2355202"/>
                  </a:lnTo>
                  <a:lnTo>
                    <a:pt x="43138" y="2291578"/>
                  </a:lnTo>
                  <a:lnTo>
                    <a:pt x="37972" y="2229929"/>
                  </a:lnTo>
                  <a:lnTo>
                    <a:pt x="35865" y="2222669"/>
                  </a:lnTo>
                  <a:lnTo>
                    <a:pt x="31305" y="2216978"/>
                  </a:lnTo>
                  <a:lnTo>
                    <a:pt x="24935" y="2213416"/>
                  </a:lnTo>
                  <a:lnTo>
                    <a:pt x="17398" y="2212543"/>
                  </a:lnTo>
                  <a:close/>
                </a:path>
                <a:path w="1169670" h="2397760">
                  <a:moveTo>
                    <a:pt x="43138" y="2291578"/>
                  </a:moveTo>
                  <a:lnTo>
                    <a:pt x="12826" y="2355202"/>
                  </a:lnTo>
                  <a:lnTo>
                    <a:pt x="47243" y="2371585"/>
                  </a:lnTo>
                  <a:lnTo>
                    <a:pt x="51903" y="2361806"/>
                  </a:lnTo>
                  <a:lnTo>
                    <a:pt x="49021" y="2361806"/>
                  </a:lnTo>
                  <a:lnTo>
                    <a:pt x="19303" y="2347645"/>
                  </a:lnTo>
                  <a:lnTo>
                    <a:pt x="46294" y="2329253"/>
                  </a:lnTo>
                  <a:lnTo>
                    <a:pt x="43138" y="2291578"/>
                  </a:lnTo>
                  <a:close/>
                </a:path>
                <a:path w="1169670" h="2397760">
                  <a:moveTo>
                    <a:pt x="142970" y="2270156"/>
                  </a:moveTo>
                  <a:lnTo>
                    <a:pt x="135655" y="2270193"/>
                  </a:lnTo>
                  <a:lnTo>
                    <a:pt x="128650" y="2273134"/>
                  </a:lnTo>
                  <a:lnTo>
                    <a:pt x="77563" y="2307946"/>
                  </a:lnTo>
                  <a:lnTo>
                    <a:pt x="47243" y="2371585"/>
                  </a:lnTo>
                  <a:lnTo>
                    <a:pt x="51883" y="2371585"/>
                  </a:lnTo>
                  <a:lnTo>
                    <a:pt x="150113" y="2304618"/>
                  </a:lnTo>
                  <a:lnTo>
                    <a:pt x="155426" y="2299209"/>
                  </a:lnTo>
                  <a:lnTo>
                    <a:pt x="158130" y="2292427"/>
                  </a:lnTo>
                  <a:lnTo>
                    <a:pt x="158097" y="2285124"/>
                  </a:lnTo>
                  <a:lnTo>
                    <a:pt x="155193" y="2278151"/>
                  </a:lnTo>
                  <a:lnTo>
                    <a:pt x="149760" y="2272863"/>
                  </a:lnTo>
                  <a:lnTo>
                    <a:pt x="142970" y="2270156"/>
                  </a:lnTo>
                  <a:close/>
                </a:path>
                <a:path w="1169670" h="2397760">
                  <a:moveTo>
                    <a:pt x="46294" y="2329253"/>
                  </a:moveTo>
                  <a:lnTo>
                    <a:pt x="19303" y="2347645"/>
                  </a:lnTo>
                  <a:lnTo>
                    <a:pt x="49021" y="2361806"/>
                  </a:lnTo>
                  <a:lnTo>
                    <a:pt x="46294" y="2329253"/>
                  </a:lnTo>
                  <a:close/>
                </a:path>
                <a:path w="1169670" h="2397760">
                  <a:moveTo>
                    <a:pt x="77563" y="2307946"/>
                  </a:moveTo>
                  <a:lnTo>
                    <a:pt x="46294" y="2329253"/>
                  </a:lnTo>
                  <a:lnTo>
                    <a:pt x="49021" y="2361806"/>
                  </a:lnTo>
                  <a:lnTo>
                    <a:pt x="51903" y="2361806"/>
                  </a:lnTo>
                  <a:lnTo>
                    <a:pt x="77563" y="2307946"/>
                  </a:lnTo>
                  <a:close/>
                </a:path>
                <a:path w="1169670" h="2397760">
                  <a:moveTo>
                    <a:pt x="1134871" y="0"/>
                  </a:moveTo>
                  <a:lnTo>
                    <a:pt x="43138" y="2291578"/>
                  </a:lnTo>
                  <a:lnTo>
                    <a:pt x="46294" y="2329253"/>
                  </a:lnTo>
                  <a:lnTo>
                    <a:pt x="77563" y="2307946"/>
                  </a:lnTo>
                  <a:lnTo>
                    <a:pt x="1169289" y="16510"/>
                  </a:lnTo>
                  <a:lnTo>
                    <a:pt x="1134871" y="0"/>
                  </a:lnTo>
                  <a:close/>
                </a:path>
              </a:pathLst>
            </a:custGeom>
            <a:solidFill>
              <a:srgbClr val="AE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7721" y="3744721"/>
              <a:ext cx="1357988" cy="137528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985764" y="3275787"/>
            <a:ext cx="1887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D24717"/>
                </a:solidFill>
                <a:latin typeface="Calibri"/>
                <a:cs typeface="Calibri"/>
              </a:rPr>
              <a:t>12</a:t>
            </a:r>
            <a:r>
              <a:rPr sz="4000" b="1" spc="-85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D24717"/>
                </a:solidFill>
                <a:latin typeface="Calibri"/>
                <a:cs typeface="Calibri"/>
              </a:rPr>
              <a:t>часов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325" y="66675"/>
            <a:ext cx="9020175" cy="6699250"/>
            <a:chOff x="60325" y="66675"/>
            <a:chExt cx="9020175" cy="6699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609" y="955128"/>
              <a:ext cx="1736153" cy="3194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52" y="1167383"/>
              <a:ext cx="7976616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52" y="1533144"/>
              <a:ext cx="1324356" cy="6797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2742" y="833069"/>
            <a:ext cx="176339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9B2C1F"/>
                </a:solidFill>
                <a:latin typeface="Cambria"/>
                <a:cs typeface="Cambria"/>
              </a:rPr>
              <a:t>Задание</a:t>
            </a:r>
            <a:r>
              <a:rPr sz="2700" spc="-10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700" dirty="0">
                <a:solidFill>
                  <a:srgbClr val="9B2C1F"/>
                </a:solidFill>
                <a:latin typeface="Cambria"/>
                <a:cs typeface="Cambria"/>
              </a:rPr>
              <a:t>17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1246378"/>
            <a:ext cx="8575675" cy="184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909319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mbria"/>
                <a:cs typeface="Cambria"/>
              </a:rPr>
              <a:t>2.1.</a:t>
            </a:r>
            <a:r>
              <a:rPr sz="2400" b="1" spc="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Земля</a:t>
            </a:r>
            <a:r>
              <a:rPr sz="2400" b="1" spc="-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как</a:t>
            </a:r>
            <a:r>
              <a:rPr sz="2400" b="1" spc="1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планета. Форма,</a:t>
            </a:r>
            <a:r>
              <a:rPr sz="2400" b="1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размеры,</a:t>
            </a:r>
            <a:r>
              <a:rPr sz="2400" b="1" spc="10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движение </a:t>
            </a:r>
            <a:r>
              <a:rPr sz="2400" b="1" spc="-5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Земли</a:t>
            </a:r>
            <a:r>
              <a:rPr sz="2400" spc="-5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45"/>
              </a:lnSpc>
            </a:pPr>
            <a:r>
              <a:rPr sz="2200" spc="-5" dirty="0">
                <a:latin typeface="Cambria"/>
                <a:cs typeface="Cambria"/>
              </a:rPr>
              <a:t>В</a:t>
            </a:r>
            <a:r>
              <a:rPr sz="2200" spc="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каком</a:t>
            </a:r>
            <a:r>
              <a:rPr sz="2200" spc="-5" dirty="0">
                <a:latin typeface="Cambria"/>
                <a:cs typeface="Cambria"/>
              </a:rPr>
              <a:t> из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перечисленных</a:t>
            </a:r>
            <a:r>
              <a:rPr sz="2200" spc="6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населенных</a:t>
            </a:r>
            <a:r>
              <a:rPr sz="2200" spc="4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пунктов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Солнце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35" dirty="0">
                <a:latin typeface="Cambria"/>
                <a:cs typeface="Cambria"/>
              </a:rPr>
              <a:t>будет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3590"/>
              </a:lnSpc>
            </a:pPr>
            <a:r>
              <a:rPr sz="3000" b="1" u="heavy" dirty="0">
                <a:solidFill>
                  <a:srgbClr val="9B2C1F"/>
                </a:solidFill>
                <a:uFill>
                  <a:solidFill>
                    <a:srgbClr val="9B2C1F"/>
                  </a:solidFill>
                </a:uFill>
                <a:latin typeface="Cambria"/>
                <a:cs typeface="Cambria"/>
              </a:rPr>
              <a:t>выше</a:t>
            </a:r>
            <a:r>
              <a:rPr sz="3000" b="1" spc="-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всего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над горизонтом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22</a:t>
            </a:r>
            <a:r>
              <a:rPr sz="220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декабря</a:t>
            </a:r>
            <a:r>
              <a:rPr sz="2200" spc="-5" dirty="0">
                <a:latin typeface="Cambria"/>
                <a:cs typeface="Cambria"/>
              </a:rPr>
              <a:t> (день</a:t>
            </a:r>
            <a:r>
              <a:rPr sz="2200" spc="1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зимнего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200" spc="-5" dirty="0">
                <a:latin typeface="Cambria"/>
                <a:cs typeface="Cambria"/>
              </a:rPr>
              <a:t>солнцестояния)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9B2C1F"/>
                </a:solidFill>
                <a:latin typeface="Cambria"/>
                <a:cs typeface="Cambria"/>
              </a:rPr>
              <a:t>в</a:t>
            </a:r>
            <a:r>
              <a:rPr sz="2200" b="1" spc="1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9B2C1F"/>
                </a:solidFill>
                <a:latin typeface="Cambria"/>
                <a:cs typeface="Cambria"/>
              </a:rPr>
              <a:t>7</a:t>
            </a:r>
            <a:r>
              <a:rPr sz="2200" b="1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9B2C1F"/>
                </a:solidFill>
                <a:latin typeface="Cambria"/>
                <a:cs typeface="Cambria"/>
              </a:rPr>
              <a:t>часов</a:t>
            </a:r>
            <a:r>
              <a:rPr sz="2200" b="1" spc="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9B2C1F"/>
                </a:solidFill>
                <a:latin typeface="Cambria"/>
                <a:cs typeface="Cambria"/>
              </a:rPr>
              <a:t>по</a:t>
            </a:r>
            <a:r>
              <a:rPr sz="2200" b="1" spc="2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9B2C1F"/>
                </a:solidFill>
                <a:latin typeface="Cambria"/>
                <a:cs typeface="Cambria"/>
              </a:rPr>
              <a:t>времени</a:t>
            </a:r>
            <a:r>
              <a:rPr sz="2200" b="1" spc="1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20" dirty="0">
                <a:solidFill>
                  <a:srgbClr val="9B2C1F"/>
                </a:solidFill>
                <a:latin typeface="Cambria"/>
                <a:cs typeface="Cambria"/>
              </a:rPr>
              <a:t>Гринвичского</a:t>
            </a:r>
            <a:r>
              <a:rPr sz="2200" b="1" spc="4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9B2C1F"/>
                </a:solidFill>
                <a:latin typeface="Cambria"/>
                <a:cs typeface="Cambria"/>
              </a:rPr>
              <a:t>меридиана</a:t>
            </a:r>
            <a:r>
              <a:rPr sz="2200" spc="-10" dirty="0">
                <a:latin typeface="Cambria"/>
                <a:cs typeface="Cambria"/>
              </a:rPr>
              <a:t>?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7891" y="84785"/>
            <a:ext cx="8164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Типичные</a:t>
            </a:r>
            <a:r>
              <a:rPr sz="4000" spc="5" dirty="0"/>
              <a:t> </a:t>
            </a:r>
            <a:r>
              <a:rPr sz="4000" spc="-25" dirty="0"/>
              <a:t>затруднения</a:t>
            </a:r>
            <a:r>
              <a:rPr sz="4000" spc="10" dirty="0"/>
              <a:t> </a:t>
            </a:r>
            <a:r>
              <a:rPr sz="4000" spc="-15" dirty="0"/>
              <a:t>выпускников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6527418" y="695071"/>
            <a:ext cx="2110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9</a:t>
            </a:r>
            <a:r>
              <a:rPr sz="4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классов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7337" y="3200400"/>
            <a:ext cx="6745605" cy="3439160"/>
            <a:chOff x="287337" y="3200400"/>
            <a:chExt cx="6745605" cy="3439160"/>
          </a:xfrm>
        </p:grpSpPr>
        <p:sp>
          <p:nvSpPr>
            <p:cNvPr id="11" name="object 11"/>
            <p:cNvSpPr/>
            <p:nvPr/>
          </p:nvSpPr>
          <p:spPr>
            <a:xfrm>
              <a:off x="300037" y="3213099"/>
              <a:ext cx="6720205" cy="3413760"/>
            </a:xfrm>
            <a:custGeom>
              <a:avLst/>
              <a:gdLst/>
              <a:ahLst/>
              <a:cxnLst/>
              <a:rect l="l" t="t" r="r" b="b"/>
              <a:pathLst>
                <a:path w="6720205" h="3413759">
                  <a:moveTo>
                    <a:pt x="2980105" y="1463065"/>
                  </a:moveTo>
                  <a:lnTo>
                    <a:pt x="1318514" y="1463065"/>
                  </a:lnTo>
                  <a:lnTo>
                    <a:pt x="0" y="1463065"/>
                  </a:lnTo>
                  <a:lnTo>
                    <a:pt x="0" y="3413391"/>
                  </a:lnTo>
                  <a:lnTo>
                    <a:pt x="1318450" y="3413391"/>
                  </a:lnTo>
                  <a:lnTo>
                    <a:pt x="2980105" y="3413391"/>
                  </a:lnTo>
                  <a:lnTo>
                    <a:pt x="2980105" y="1463065"/>
                  </a:lnTo>
                  <a:close/>
                </a:path>
                <a:path w="6720205" h="3413759">
                  <a:moveTo>
                    <a:pt x="2980105" y="0"/>
                  </a:moveTo>
                  <a:lnTo>
                    <a:pt x="1318514" y="0"/>
                  </a:lnTo>
                  <a:lnTo>
                    <a:pt x="0" y="0"/>
                  </a:lnTo>
                  <a:lnTo>
                    <a:pt x="0" y="1463040"/>
                  </a:lnTo>
                  <a:lnTo>
                    <a:pt x="1318450" y="1463040"/>
                  </a:lnTo>
                  <a:lnTo>
                    <a:pt x="2980105" y="1463040"/>
                  </a:lnTo>
                  <a:lnTo>
                    <a:pt x="2980105" y="0"/>
                  </a:lnTo>
                  <a:close/>
                </a:path>
                <a:path w="6720205" h="3413759">
                  <a:moveTo>
                    <a:pt x="4329633" y="1463065"/>
                  </a:moveTo>
                  <a:lnTo>
                    <a:pt x="3729532" y="1463065"/>
                  </a:lnTo>
                  <a:lnTo>
                    <a:pt x="2980245" y="1463065"/>
                  </a:lnTo>
                  <a:lnTo>
                    <a:pt x="2980245" y="3413391"/>
                  </a:lnTo>
                  <a:lnTo>
                    <a:pt x="3729418" y="3413391"/>
                  </a:lnTo>
                  <a:lnTo>
                    <a:pt x="4329633" y="3413391"/>
                  </a:lnTo>
                  <a:lnTo>
                    <a:pt x="4329633" y="1463065"/>
                  </a:lnTo>
                  <a:close/>
                </a:path>
                <a:path w="6720205" h="3413759">
                  <a:moveTo>
                    <a:pt x="5742305" y="1463065"/>
                  </a:moveTo>
                  <a:lnTo>
                    <a:pt x="5036058" y="1463065"/>
                  </a:lnTo>
                  <a:lnTo>
                    <a:pt x="4329747" y="1463065"/>
                  </a:lnTo>
                  <a:lnTo>
                    <a:pt x="4329747" y="3413391"/>
                  </a:lnTo>
                  <a:lnTo>
                    <a:pt x="5035994" y="3413391"/>
                  </a:lnTo>
                  <a:lnTo>
                    <a:pt x="5742305" y="3413391"/>
                  </a:lnTo>
                  <a:lnTo>
                    <a:pt x="5742305" y="1463065"/>
                  </a:lnTo>
                  <a:close/>
                </a:path>
                <a:path w="6720205" h="3413759">
                  <a:moveTo>
                    <a:pt x="6719951" y="1463065"/>
                  </a:moveTo>
                  <a:lnTo>
                    <a:pt x="5742368" y="1463065"/>
                  </a:lnTo>
                  <a:lnTo>
                    <a:pt x="5742368" y="3413391"/>
                  </a:lnTo>
                  <a:lnTo>
                    <a:pt x="6719951" y="3413391"/>
                  </a:lnTo>
                  <a:lnTo>
                    <a:pt x="6719951" y="1463065"/>
                  </a:lnTo>
                  <a:close/>
                </a:path>
                <a:path w="6720205" h="3413759">
                  <a:moveTo>
                    <a:pt x="6719951" y="0"/>
                  </a:moveTo>
                  <a:lnTo>
                    <a:pt x="5742368" y="0"/>
                  </a:lnTo>
                  <a:lnTo>
                    <a:pt x="4329747" y="0"/>
                  </a:lnTo>
                  <a:lnTo>
                    <a:pt x="2980245" y="0"/>
                  </a:lnTo>
                  <a:lnTo>
                    <a:pt x="2980245" y="731520"/>
                  </a:lnTo>
                  <a:lnTo>
                    <a:pt x="2980245" y="1463040"/>
                  </a:lnTo>
                  <a:lnTo>
                    <a:pt x="3729418" y="1463040"/>
                  </a:lnTo>
                  <a:lnTo>
                    <a:pt x="4329633" y="1463040"/>
                  </a:lnTo>
                  <a:lnTo>
                    <a:pt x="4329633" y="731520"/>
                  </a:lnTo>
                  <a:lnTo>
                    <a:pt x="4329747" y="1463040"/>
                  </a:lnTo>
                  <a:lnTo>
                    <a:pt x="5035994" y="1463040"/>
                  </a:lnTo>
                  <a:lnTo>
                    <a:pt x="5742305" y="1463040"/>
                  </a:lnTo>
                  <a:lnTo>
                    <a:pt x="5742305" y="731520"/>
                  </a:lnTo>
                  <a:lnTo>
                    <a:pt x="5742368" y="1463040"/>
                  </a:lnTo>
                  <a:lnTo>
                    <a:pt x="6719951" y="1463040"/>
                  </a:lnTo>
                  <a:lnTo>
                    <a:pt x="6719951" y="0"/>
                  </a:lnTo>
                  <a:close/>
                </a:path>
              </a:pathLst>
            </a:custGeom>
            <a:solidFill>
              <a:srgbClr val="F7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3687" y="3206750"/>
              <a:ext cx="6732905" cy="3426460"/>
            </a:xfrm>
            <a:custGeom>
              <a:avLst/>
              <a:gdLst/>
              <a:ahLst/>
              <a:cxnLst/>
              <a:rect l="l" t="t" r="r" b="b"/>
              <a:pathLst>
                <a:path w="6732905" h="3426459">
                  <a:moveTo>
                    <a:pt x="1324800" y="0"/>
                  </a:moveTo>
                  <a:lnTo>
                    <a:pt x="1324800" y="3426091"/>
                  </a:lnTo>
                </a:path>
                <a:path w="6732905" h="3426459">
                  <a:moveTo>
                    <a:pt x="2986595" y="0"/>
                  </a:moveTo>
                  <a:lnTo>
                    <a:pt x="2986595" y="3426091"/>
                  </a:lnTo>
                </a:path>
                <a:path w="6732905" h="3426459">
                  <a:moveTo>
                    <a:pt x="3735768" y="731519"/>
                  </a:moveTo>
                  <a:lnTo>
                    <a:pt x="3735768" y="3426091"/>
                  </a:lnTo>
                </a:path>
                <a:path w="6732905" h="3426459">
                  <a:moveTo>
                    <a:pt x="4336097" y="0"/>
                  </a:moveTo>
                  <a:lnTo>
                    <a:pt x="4336097" y="3426091"/>
                  </a:lnTo>
                </a:path>
                <a:path w="6732905" h="3426459">
                  <a:moveTo>
                    <a:pt x="5042344" y="731519"/>
                  </a:moveTo>
                  <a:lnTo>
                    <a:pt x="5042344" y="3426091"/>
                  </a:lnTo>
                </a:path>
                <a:path w="6732905" h="3426459">
                  <a:moveTo>
                    <a:pt x="5748718" y="0"/>
                  </a:moveTo>
                  <a:lnTo>
                    <a:pt x="5748718" y="3426091"/>
                  </a:lnTo>
                </a:path>
                <a:path w="6732905" h="3426459">
                  <a:moveTo>
                    <a:pt x="2980245" y="737869"/>
                  </a:moveTo>
                  <a:lnTo>
                    <a:pt x="5755068" y="737869"/>
                  </a:lnTo>
                </a:path>
                <a:path w="6732905" h="3426459">
                  <a:moveTo>
                    <a:pt x="0" y="1469389"/>
                  </a:moveTo>
                  <a:lnTo>
                    <a:pt x="6712013" y="1469389"/>
                  </a:lnTo>
                </a:path>
                <a:path w="6732905" h="3426459">
                  <a:moveTo>
                    <a:pt x="6350" y="0"/>
                  </a:moveTo>
                  <a:lnTo>
                    <a:pt x="6350" y="3426091"/>
                  </a:lnTo>
                </a:path>
                <a:path w="6732905" h="3426459">
                  <a:moveTo>
                    <a:pt x="6726237" y="2828925"/>
                  </a:moveTo>
                  <a:lnTo>
                    <a:pt x="6726237" y="3426091"/>
                  </a:lnTo>
                </a:path>
                <a:path w="6732905" h="3426459">
                  <a:moveTo>
                    <a:pt x="6726237" y="0"/>
                  </a:moveTo>
                  <a:lnTo>
                    <a:pt x="6726237" y="1301762"/>
                  </a:lnTo>
                </a:path>
                <a:path w="6732905" h="3426459">
                  <a:moveTo>
                    <a:pt x="0" y="6350"/>
                  </a:moveTo>
                  <a:lnTo>
                    <a:pt x="6732587" y="6350"/>
                  </a:lnTo>
                </a:path>
                <a:path w="6732905" h="3426459">
                  <a:moveTo>
                    <a:pt x="0" y="3419741"/>
                  </a:moveTo>
                  <a:lnTo>
                    <a:pt x="6732587" y="341974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6108" y="3196589"/>
            <a:ext cx="1128395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mbria"/>
                <a:cs typeface="Cambria"/>
              </a:rPr>
              <a:t>Пункт 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н</a:t>
            </a:r>
            <a:r>
              <a:rPr sz="1600" b="1" spc="-15" dirty="0">
                <a:latin typeface="Cambria"/>
                <a:cs typeface="Cambria"/>
              </a:rPr>
              <a:t>а</a:t>
            </a:r>
            <a:r>
              <a:rPr sz="1600" b="1" spc="-10" dirty="0">
                <a:latin typeface="Cambria"/>
                <a:cs typeface="Cambria"/>
              </a:rPr>
              <a:t>б</a:t>
            </a:r>
            <a:r>
              <a:rPr sz="1600" b="1" spc="-5" dirty="0">
                <a:latin typeface="Cambria"/>
                <a:cs typeface="Cambria"/>
              </a:rPr>
              <a:t>л</a:t>
            </a:r>
            <a:r>
              <a:rPr sz="1600" b="1" spc="-80" dirty="0">
                <a:latin typeface="Cambria"/>
                <a:cs typeface="Cambria"/>
              </a:rPr>
              <a:t>ю</a:t>
            </a:r>
            <a:r>
              <a:rPr sz="1600" b="1" spc="-15" dirty="0">
                <a:latin typeface="Cambria"/>
                <a:cs typeface="Cambria"/>
              </a:rPr>
              <a:t>д</a:t>
            </a:r>
            <a:r>
              <a:rPr sz="1600" b="1" spc="-5" dirty="0">
                <a:latin typeface="Cambria"/>
                <a:cs typeface="Cambria"/>
              </a:rPr>
              <a:t>ени  я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24354" y="3196589"/>
            <a:ext cx="1250315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670" marR="5080" indent="-268605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Cambria"/>
                <a:cs typeface="Cambria"/>
              </a:rPr>
              <a:t>К</a:t>
            </a:r>
            <a:r>
              <a:rPr sz="1600" b="1" spc="-10" dirty="0">
                <a:latin typeface="Cambria"/>
                <a:cs typeface="Cambria"/>
              </a:rPr>
              <a:t>о</a:t>
            </a:r>
            <a:r>
              <a:rPr sz="1600" b="1" dirty="0">
                <a:latin typeface="Cambria"/>
                <a:cs typeface="Cambria"/>
              </a:rPr>
              <a:t>о</a:t>
            </a:r>
            <a:r>
              <a:rPr sz="1600" b="1" spc="-85" dirty="0">
                <a:latin typeface="Cambria"/>
                <a:cs typeface="Cambria"/>
              </a:rPr>
              <a:t>р</a:t>
            </a:r>
            <a:r>
              <a:rPr sz="1600" b="1" spc="-15" dirty="0">
                <a:latin typeface="Cambria"/>
                <a:cs typeface="Cambria"/>
              </a:rPr>
              <a:t>д</a:t>
            </a:r>
            <a:r>
              <a:rPr sz="1600" b="1" spc="-10" dirty="0">
                <a:latin typeface="Cambria"/>
                <a:cs typeface="Cambria"/>
              </a:rPr>
              <a:t>ина</a:t>
            </a:r>
            <a:r>
              <a:rPr sz="1600" b="1" spc="-15" dirty="0">
                <a:latin typeface="Cambria"/>
                <a:cs typeface="Cambria"/>
              </a:rPr>
              <a:t>т</a:t>
            </a:r>
            <a:r>
              <a:rPr sz="1600" b="1" spc="-5" dirty="0">
                <a:latin typeface="Cambria"/>
                <a:cs typeface="Cambria"/>
              </a:rPr>
              <a:t>ы  </a:t>
            </a:r>
            <a:r>
              <a:rPr sz="1600" b="1" spc="-10" dirty="0">
                <a:latin typeface="Cambria"/>
                <a:cs typeface="Cambria"/>
              </a:rPr>
              <a:t>пункта</a:t>
            </a:r>
            <a:endParaRPr sz="1600">
              <a:latin typeface="Cambria"/>
              <a:cs typeface="Cambria"/>
            </a:endParaRPr>
          </a:p>
          <a:p>
            <a:pPr marL="15240">
              <a:lnSpc>
                <a:spcPts val="1910"/>
              </a:lnSpc>
            </a:pPr>
            <a:r>
              <a:rPr sz="1600" b="1" spc="-15" dirty="0">
                <a:latin typeface="Cambria"/>
                <a:cs typeface="Cambria"/>
              </a:rPr>
              <a:t>наблюдения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38576" y="3196589"/>
            <a:ext cx="1233805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304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mbria"/>
                <a:cs typeface="Cambria"/>
              </a:rPr>
              <a:t>Средняя 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температур </a:t>
            </a:r>
            <a:r>
              <a:rPr sz="1600" b="1" spc="-5" dirty="0">
                <a:latin typeface="Cambria"/>
                <a:cs typeface="Cambria"/>
              </a:rPr>
              <a:t> а</a:t>
            </a:r>
            <a:r>
              <a:rPr sz="1600" b="1" spc="-4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воздуха,</a:t>
            </a:r>
            <a:r>
              <a:rPr sz="1600" b="1" spc="-3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°С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4301" y="3196589"/>
            <a:ext cx="1285875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mbria"/>
                <a:cs typeface="Cambria"/>
              </a:rPr>
              <a:t>Ат</a:t>
            </a:r>
            <a:r>
              <a:rPr sz="1600" b="1" dirty="0">
                <a:latin typeface="Cambria"/>
                <a:cs typeface="Cambria"/>
              </a:rPr>
              <a:t>м</a:t>
            </a:r>
            <a:r>
              <a:rPr sz="1600" b="1" spc="-10" dirty="0">
                <a:latin typeface="Cambria"/>
                <a:cs typeface="Cambria"/>
              </a:rPr>
              <a:t>осф</a:t>
            </a:r>
            <a:r>
              <a:rPr sz="1600" b="1" dirty="0">
                <a:latin typeface="Cambria"/>
                <a:cs typeface="Cambria"/>
              </a:rPr>
              <a:t>е</a:t>
            </a:r>
            <a:r>
              <a:rPr sz="1600" b="1" spc="-15" dirty="0">
                <a:latin typeface="Cambria"/>
                <a:cs typeface="Cambria"/>
              </a:rPr>
              <a:t>р</a:t>
            </a:r>
            <a:r>
              <a:rPr sz="1600" b="1" spc="-10" dirty="0">
                <a:latin typeface="Cambria"/>
                <a:cs typeface="Cambria"/>
              </a:rPr>
              <a:t>ны  </a:t>
            </a:r>
            <a:r>
              <a:rPr sz="1600" b="1" spc="-5" dirty="0">
                <a:latin typeface="Cambria"/>
                <a:cs typeface="Cambria"/>
              </a:rPr>
              <a:t>е осадки, 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норма,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мм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9175" y="3196589"/>
            <a:ext cx="854710" cy="1487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95"/>
              </a:spcBef>
            </a:pPr>
            <a:r>
              <a:rPr sz="1600" b="1" spc="-10" dirty="0">
                <a:latin typeface="Cambria"/>
                <a:cs typeface="Cambria"/>
              </a:rPr>
              <a:t>Среднег </a:t>
            </a:r>
            <a:r>
              <a:rPr sz="1600" b="1" spc="-340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одовое </a:t>
            </a:r>
            <a:r>
              <a:rPr sz="1600" b="1" spc="-15" dirty="0">
                <a:latin typeface="Cambria"/>
                <a:cs typeface="Cambria"/>
              </a:rPr>
              <a:t> количес </a:t>
            </a:r>
            <a:r>
              <a:rPr sz="1600" b="1" spc="-34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тво 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оса</a:t>
            </a:r>
            <a:r>
              <a:rPr sz="1600" b="1" spc="-20" dirty="0">
                <a:latin typeface="Cambria"/>
                <a:cs typeface="Cambria"/>
              </a:rPr>
              <a:t>д</a:t>
            </a:r>
            <a:r>
              <a:rPr sz="1600" b="1" spc="-40" dirty="0">
                <a:latin typeface="Cambria"/>
                <a:cs typeface="Cambria"/>
              </a:rPr>
              <a:t>к</a:t>
            </a:r>
            <a:r>
              <a:rPr sz="1600" b="1" spc="-10" dirty="0">
                <a:latin typeface="Cambria"/>
                <a:cs typeface="Cambria"/>
              </a:rPr>
              <a:t>ов,  </a:t>
            </a:r>
            <a:r>
              <a:rPr sz="1600" b="1" dirty="0">
                <a:latin typeface="Cambria"/>
                <a:cs typeface="Cambria"/>
              </a:rPr>
              <a:t>мм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3308" y="4745228"/>
            <a:ext cx="174625" cy="176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mbria"/>
                <a:cs typeface="Cambria"/>
              </a:rPr>
              <a:t>А</a:t>
            </a:r>
            <a:endParaRPr sz="1800">
              <a:latin typeface="Cambria"/>
              <a:cs typeface="Cambria"/>
            </a:endParaRPr>
          </a:p>
          <a:p>
            <a:pPr marL="12700" marR="5080" algn="just">
              <a:lnSpc>
                <a:spcPct val="177800"/>
              </a:lnSpc>
            </a:pPr>
            <a:r>
              <a:rPr sz="1800" b="1" dirty="0">
                <a:latin typeface="Cambria"/>
                <a:cs typeface="Cambria"/>
              </a:rPr>
              <a:t>Б  В  Г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39010" y="4736084"/>
            <a:ext cx="1422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56º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с.ш.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37º в.д.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05482" y="5187137"/>
            <a:ext cx="1488440" cy="74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mbria"/>
                <a:cs typeface="Cambria"/>
              </a:rPr>
              <a:t>56˚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с.ш.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74˚</a:t>
            </a:r>
            <a:r>
              <a:rPr sz="1800" b="1" spc="-2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в.д.</a:t>
            </a:r>
            <a:endParaRPr sz="1800">
              <a:latin typeface="Cambria"/>
              <a:cs typeface="Cambria"/>
            </a:endParaRPr>
          </a:p>
          <a:p>
            <a:pPr marL="22860">
              <a:lnSpc>
                <a:spcPct val="100000"/>
              </a:lnSpc>
              <a:spcBef>
                <a:spcPts val="1605"/>
              </a:spcBef>
            </a:pPr>
            <a:r>
              <a:rPr sz="1600" spc="-5" dirty="0">
                <a:latin typeface="Cambria"/>
                <a:cs typeface="Cambria"/>
              </a:rPr>
              <a:t>56º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с.ш.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93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º в.д.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05482" y="6107988"/>
            <a:ext cx="1489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56º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с.ш.129º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в.д.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377438" y="3944620"/>
          <a:ext cx="2533015" cy="2378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145"/>
                <a:gridCol w="600710"/>
                <a:gridCol w="706755"/>
                <a:gridCol w="573405"/>
              </a:tblGrid>
              <a:tr h="731519">
                <a:tc>
                  <a:txBody>
                    <a:bodyPr/>
                    <a:lstStyle/>
                    <a:p>
                      <a:pPr marR="88900" algn="ctr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7E9E7"/>
                    </a:solidFill>
                  </a:tcPr>
                </a:tc>
              </a:tr>
              <a:tr h="422515">
                <a:tc>
                  <a:txBody>
                    <a:bodyPr/>
                    <a:lstStyle/>
                    <a:p>
                      <a:pPr marR="8890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18,2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-9,3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93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solidFill>
                      <a:srgbClr val="F7E9E7"/>
                    </a:solidFill>
                  </a:tcPr>
                </a:tc>
              </a:tr>
              <a:tr h="442291">
                <a:tc>
                  <a:txBody>
                    <a:bodyPr/>
                    <a:lstStyle/>
                    <a:p>
                      <a:pPr marR="8826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19,4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-16,9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</a:tr>
              <a:tr h="441951">
                <a:tc>
                  <a:txBody>
                    <a:bodyPr/>
                    <a:lstStyle/>
                    <a:p>
                      <a:pPr marR="8890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18,5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-15,6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74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17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</a:tr>
              <a:tr h="339794">
                <a:tc>
                  <a:txBody>
                    <a:bodyPr/>
                    <a:lstStyle/>
                    <a:p>
                      <a:pPr marR="88900" algn="ctr">
                        <a:lnSpc>
                          <a:spcPts val="1855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19,0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55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-39,6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39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32715" algn="ctr">
                        <a:lnSpc>
                          <a:spcPts val="1855"/>
                        </a:lnSpc>
                        <a:spcBef>
                          <a:spcPts val="720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6349365" y="4827523"/>
            <a:ext cx="36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685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49365" y="5315458"/>
            <a:ext cx="36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465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49365" y="5803188"/>
            <a:ext cx="36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400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49365" y="6291173"/>
            <a:ext cx="36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238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993001" y="4495800"/>
            <a:ext cx="1938655" cy="1552575"/>
            <a:chOff x="6993001" y="4495800"/>
            <a:chExt cx="1938655" cy="1552575"/>
          </a:xfrm>
        </p:grpSpPr>
        <p:sp>
          <p:nvSpPr>
            <p:cNvPr id="28" name="object 28"/>
            <p:cNvSpPr/>
            <p:nvPr/>
          </p:nvSpPr>
          <p:spPr>
            <a:xfrm>
              <a:off x="7005701" y="4508512"/>
              <a:ext cx="1913255" cy="1527175"/>
            </a:xfrm>
            <a:custGeom>
              <a:avLst/>
              <a:gdLst/>
              <a:ahLst/>
              <a:cxnLst/>
              <a:rect l="l" t="t" r="r" b="b"/>
              <a:pathLst>
                <a:path w="1913254" h="1527175">
                  <a:moveTo>
                    <a:pt x="1912874" y="1134402"/>
                  </a:moveTo>
                  <a:lnTo>
                    <a:pt x="491896" y="1134402"/>
                  </a:lnTo>
                  <a:lnTo>
                    <a:pt x="0" y="1134402"/>
                  </a:lnTo>
                  <a:lnTo>
                    <a:pt x="0" y="1527162"/>
                  </a:lnTo>
                  <a:lnTo>
                    <a:pt x="491871" y="1527162"/>
                  </a:lnTo>
                  <a:lnTo>
                    <a:pt x="1912874" y="1527162"/>
                  </a:lnTo>
                  <a:lnTo>
                    <a:pt x="1912874" y="1134402"/>
                  </a:lnTo>
                  <a:close/>
                </a:path>
                <a:path w="1913254" h="1527175">
                  <a:moveTo>
                    <a:pt x="1912874" y="392201"/>
                  </a:moveTo>
                  <a:lnTo>
                    <a:pt x="491896" y="392201"/>
                  </a:lnTo>
                  <a:lnTo>
                    <a:pt x="0" y="392201"/>
                  </a:lnTo>
                  <a:lnTo>
                    <a:pt x="0" y="784936"/>
                  </a:lnTo>
                  <a:lnTo>
                    <a:pt x="0" y="1134376"/>
                  </a:lnTo>
                  <a:lnTo>
                    <a:pt x="491871" y="1134376"/>
                  </a:lnTo>
                  <a:lnTo>
                    <a:pt x="1912874" y="1134376"/>
                  </a:lnTo>
                  <a:lnTo>
                    <a:pt x="1912874" y="784974"/>
                  </a:lnTo>
                  <a:lnTo>
                    <a:pt x="1912874" y="392201"/>
                  </a:lnTo>
                  <a:close/>
                </a:path>
                <a:path w="1913254" h="1527175">
                  <a:moveTo>
                    <a:pt x="1912874" y="0"/>
                  </a:moveTo>
                  <a:lnTo>
                    <a:pt x="491896" y="0"/>
                  </a:lnTo>
                  <a:lnTo>
                    <a:pt x="0" y="0"/>
                  </a:lnTo>
                  <a:lnTo>
                    <a:pt x="0" y="392163"/>
                  </a:lnTo>
                  <a:lnTo>
                    <a:pt x="491871" y="392163"/>
                  </a:lnTo>
                  <a:lnTo>
                    <a:pt x="1912874" y="392163"/>
                  </a:lnTo>
                  <a:lnTo>
                    <a:pt x="1912874" y="0"/>
                  </a:lnTo>
                  <a:close/>
                </a:path>
              </a:pathLst>
            </a:custGeom>
            <a:solidFill>
              <a:srgbClr val="F7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99351" y="4502150"/>
              <a:ext cx="1925955" cy="1539875"/>
            </a:xfrm>
            <a:custGeom>
              <a:avLst/>
              <a:gdLst/>
              <a:ahLst/>
              <a:cxnLst/>
              <a:rect l="l" t="t" r="r" b="b"/>
              <a:pathLst>
                <a:path w="1925954" h="1539875">
                  <a:moveTo>
                    <a:pt x="498221" y="0"/>
                  </a:moveTo>
                  <a:lnTo>
                    <a:pt x="498221" y="1539875"/>
                  </a:lnTo>
                </a:path>
                <a:path w="1925954" h="1539875">
                  <a:moveTo>
                    <a:pt x="0" y="398525"/>
                  </a:moveTo>
                  <a:lnTo>
                    <a:pt x="1925574" y="398525"/>
                  </a:lnTo>
                </a:path>
                <a:path w="1925954" h="1539875">
                  <a:moveTo>
                    <a:pt x="0" y="791337"/>
                  </a:moveTo>
                  <a:lnTo>
                    <a:pt x="1925574" y="791337"/>
                  </a:lnTo>
                </a:path>
                <a:path w="1925954" h="1539875">
                  <a:moveTo>
                    <a:pt x="0" y="1140739"/>
                  </a:moveTo>
                  <a:lnTo>
                    <a:pt x="1925574" y="1140739"/>
                  </a:lnTo>
                </a:path>
                <a:path w="1925954" h="1539875">
                  <a:moveTo>
                    <a:pt x="6350" y="0"/>
                  </a:moveTo>
                  <a:lnTo>
                    <a:pt x="6350" y="1539875"/>
                  </a:lnTo>
                </a:path>
                <a:path w="1925954" h="1539875">
                  <a:moveTo>
                    <a:pt x="1919224" y="0"/>
                  </a:moveTo>
                  <a:lnTo>
                    <a:pt x="1919224" y="1539875"/>
                  </a:lnTo>
                </a:path>
                <a:path w="1925954" h="1539875">
                  <a:moveTo>
                    <a:pt x="0" y="6350"/>
                  </a:moveTo>
                  <a:lnTo>
                    <a:pt x="1925574" y="6350"/>
                  </a:lnTo>
                </a:path>
                <a:path w="1925954" h="1539875">
                  <a:moveTo>
                    <a:pt x="0" y="1533525"/>
                  </a:moveTo>
                  <a:lnTo>
                    <a:pt x="1925574" y="153352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062596" y="4490720"/>
            <a:ext cx="215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1)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54594" y="4408423"/>
            <a:ext cx="151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А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62596" y="4883022"/>
            <a:ext cx="215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2)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54594" y="4774819"/>
            <a:ext cx="172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mbria"/>
                <a:cs typeface="Cambria"/>
              </a:rPr>
              <a:t>Б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62596" y="5275833"/>
            <a:ext cx="215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3)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54594" y="5193538"/>
            <a:ext cx="149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В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62596" y="5625490"/>
            <a:ext cx="626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4190" algn="l"/>
              </a:tabLst>
            </a:pPr>
            <a:r>
              <a:rPr sz="1600" spc="-5" dirty="0">
                <a:latin typeface="Cambria"/>
                <a:cs typeface="Cambria"/>
              </a:rPr>
              <a:t>4)	Г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013575" y="3079750"/>
            <a:ext cx="2136775" cy="1292225"/>
            <a:chOff x="7013575" y="3079750"/>
            <a:chExt cx="2136775" cy="1292225"/>
          </a:xfrm>
        </p:grpSpPr>
        <p:sp>
          <p:nvSpPr>
            <p:cNvPr id="38" name="object 38"/>
            <p:cNvSpPr/>
            <p:nvPr/>
          </p:nvSpPr>
          <p:spPr>
            <a:xfrm>
              <a:off x="7019925" y="3086100"/>
              <a:ext cx="2124075" cy="1279525"/>
            </a:xfrm>
            <a:custGeom>
              <a:avLst/>
              <a:gdLst/>
              <a:ahLst/>
              <a:cxnLst/>
              <a:rect l="l" t="t" r="r" b="b"/>
              <a:pathLst>
                <a:path w="2124075" h="1279525">
                  <a:moveTo>
                    <a:pt x="1593088" y="0"/>
                  </a:moveTo>
                  <a:lnTo>
                    <a:pt x="1521036" y="1167"/>
                  </a:lnTo>
                  <a:lnTo>
                    <a:pt x="1451925" y="4569"/>
                  </a:lnTo>
                  <a:lnTo>
                    <a:pt x="1386389" y="10052"/>
                  </a:lnTo>
                  <a:lnTo>
                    <a:pt x="1325061" y="17464"/>
                  </a:lnTo>
                  <a:lnTo>
                    <a:pt x="1268575" y="26653"/>
                  </a:lnTo>
                  <a:lnTo>
                    <a:pt x="1217564" y="37464"/>
                  </a:lnTo>
                  <a:lnTo>
                    <a:pt x="1172663" y="49747"/>
                  </a:lnTo>
                  <a:lnTo>
                    <a:pt x="1134505" y="63349"/>
                  </a:lnTo>
                  <a:lnTo>
                    <a:pt x="1080951" y="93897"/>
                  </a:lnTo>
                  <a:lnTo>
                    <a:pt x="1057126" y="145267"/>
                  </a:lnTo>
                  <a:lnTo>
                    <a:pt x="1043005" y="161933"/>
                  </a:lnTo>
                  <a:lnTo>
                    <a:pt x="989475" y="192517"/>
                  </a:lnTo>
                  <a:lnTo>
                    <a:pt x="951332" y="206131"/>
                  </a:lnTo>
                  <a:lnTo>
                    <a:pt x="906446" y="218424"/>
                  </a:lnTo>
                  <a:lnTo>
                    <a:pt x="855451" y="229242"/>
                  </a:lnTo>
                  <a:lnTo>
                    <a:pt x="798980" y="238435"/>
                  </a:lnTo>
                  <a:lnTo>
                    <a:pt x="737665" y="245850"/>
                  </a:lnTo>
                  <a:lnTo>
                    <a:pt x="672139" y="251334"/>
                  </a:lnTo>
                  <a:lnTo>
                    <a:pt x="603036" y="254737"/>
                  </a:lnTo>
                  <a:lnTo>
                    <a:pt x="530986" y="255904"/>
                  </a:lnTo>
                  <a:lnTo>
                    <a:pt x="458937" y="254737"/>
                  </a:lnTo>
                  <a:lnTo>
                    <a:pt x="389834" y="251334"/>
                  </a:lnTo>
                  <a:lnTo>
                    <a:pt x="324308" y="245850"/>
                  </a:lnTo>
                  <a:lnTo>
                    <a:pt x="262993" y="238435"/>
                  </a:lnTo>
                  <a:lnTo>
                    <a:pt x="206522" y="229242"/>
                  </a:lnTo>
                  <a:lnTo>
                    <a:pt x="155527" y="218424"/>
                  </a:lnTo>
                  <a:lnTo>
                    <a:pt x="110641" y="206131"/>
                  </a:lnTo>
                  <a:lnTo>
                    <a:pt x="72498" y="192517"/>
                  </a:lnTo>
                  <a:lnTo>
                    <a:pt x="18968" y="161933"/>
                  </a:lnTo>
                  <a:lnTo>
                    <a:pt x="0" y="127888"/>
                  </a:lnTo>
                  <a:lnTo>
                    <a:pt x="0" y="1151508"/>
                  </a:lnTo>
                  <a:lnTo>
                    <a:pt x="18968" y="1185553"/>
                  </a:lnTo>
                  <a:lnTo>
                    <a:pt x="72498" y="1216137"/>
                  </a:lnTo>
                  <a:lnTo>
                    <a:pt x="110641" y="1229751"/>
                  </a:lnTo>
                  <a:lnTo>
                    <a:pt x="155527" y="1242044"/>
                  </a:lnTo>
                  <a:lnTo>
                    <a:pt x="206522" y="1252862"/>
                  </a:lnTo>
                  <a:lnTo>
                    <a:pt x="262993" y="1262055"/>
                  </a:lnTo>
                  <a:lnTo>
                    <a:pt x="324308" y="1269470"/>
                  </a:lnTo>
                  <a:lnTo>
                    <a:pt x="389834" y="1274954"/>
                  </a:lnTo>
                  <a:lnTo>
                    <a:pt x="458937" y="1278357"/>
                  </a:lnTo>
                  <a:lnTo>
                    <a:pt x="530986" y="1279525"/>
                  </a:lnTo>
                  <a:lnTo>
                    <a:pt x="603036" y="1278357"/>
                  </a:lnTo>
                  <a:lnTo>
                    <a:pt x="672139" y="1274954"/>
                  </a:lnTo>
                  <a:lnTo>
                    <a:pt x="737665" y="1269470"/>
                  </a:lnTo>
                  <a:lnTo>
                    <a:pt x="798980" y="1262055"/>
                  </a:lnTo>
                  <a:lnTo>
                    <a:pt x="855451" y="1252862"/>
                  </a:lnTo>
                  <a:lnTo>
                    <a:pt x="906446" y="1242044"/>
                  </a:lnTo>
                  <a:lnTo>
                    <a:pt x="951332" y="1229751"/>
                  </a:lnTo>
                  <a:lnTo>
                    <a:pt x="989475" y="1216137"/>
                  </a:lnTo>
                  <a:lnTo>
                    <a:pt x="1043005" y="1185553"/>
                  </a:lnTo>
                  <a:lnTo>
                    <a:pt x="1066824" y="1134159"/>
                  </a:lnTo>
                  <a:lnTo>
                    <a:pt x="1080951" y="1117517"/>
                  </a:lnTo>
                  <a:lnTo>
                    <a:pt x="1134505" y="1086969"/>
                  </a:lnTo>
                  <a:lnTo>
                    <a:pt x="1172663" y="1073367"/>
                  </a:lnTo>
                  <a:lnTo>
                    <a:pt x="1217564" y="1061085"/>
                  </a:lnTo>
                  <a:lnTo>
                    <a:pt x="1268575" y="1050273"/>
                  </a:lnTo>
                  <a:lnTo>
                    <a:pt x="1325061" y="1041084"/>
                  </a:lnTo>
                  <a:lnTo>
                    <a:pt x="1386389" y="1033672"/>
                  </a:lnTo>
                  <a:lnTo>
                    <a:pt x="1451925" y="1028189"/>
                  </a:lnTo>
                  <a:lnTo>
                    <a:pt x="1521036" y="1024787"/>
                  </a:lnTo>
                  <a:lnTo>
                    <a:pt x="1593088" y="1023619"/>
                  </a:lnTo>
                  <a:lnTo>
                    <a:pt x="1665137" y="1024787"/>
                  </a:lnTo>
                  <a:lnTo>
                    <a:pt x="1734240" y="1028189"/>
                  </a:lnTo>
                  <a:lnTo>
                    <a:pt x="1799766" y="1033672"/>
                  </a:lnTo>
                  <a:lnTo>
                    <a:pt x="1861081" y="1041084"/>
                  </a:lnTo>
                  <a:lnTo>
                    <a:pt x="1917552" y="1050273"/>
                  </a:lnTo>
                  <a:lnTo>
                    <a:pt x="1968547" y="1061084"/>
                  </a:lnTo>
                  <a:lnTo>
                    <a:pt x="2013433" y="1073367"/>
                  </a:lnTo>
                  <a:lnTo>
                    <a:pt x="2051576" y="1086969"/>
                  </a:lnTo>
                  <a:lnTo>
                    <a:pt x="2105106" y="1117517"/>
                  </a:lnTo>
                  <a:lnTo>
                    <a:pt x="2124075" y="1151508"/>
                  </a:lnTo>
                  <a:lnTo>
                    <a:pt x="2124075" y="127888"/>
                  </a:lnTo>
                  <a:lnTo>
                    <a:pt x="2105106" y="93897"/>
                  </a:lnTo>
                  <a:lnTo>
                    <a:pt x="2051576" y="63349"/>
                  </a:lnTo>
                  <a:lnTo>
                    <a:pt x="2013433" y="49747"/>
                  </a:lnTo>
                  <a:lnTo>
                    <a:pt x="1968547" y="37465"/>
                  </a:lnTo>
                  <a:lnTo>
                    <a:pt x="1917552" y="26653"/>
                  </a:lnTo>
                  <a:lnTo>
                    <a:pt x="1861081" y="17464"/>
                  </a:lnTo>
                  <a:lnTo>
                    <a:pt x="1799766" y="10052"/>
                  </a:lnTo>
                  <a:lnTo>
                    <a:pt x="1734240" y="4569"/>
                  </a:lnTo>
                  <a:lnTo>
                    <a:pt x="1665137" y="1167"/>
                  </a:lnTo>
                  <a:lnTo>
                    <a:pt x="1593088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19925" y="3086100"/>
              <a:ext cx="2124075" cy="1279525"/>
            </a:xfrm>
            <a:custGeom>
              <a:avLst/>
              <a:gdLst/>
              <a:ahLst/>
              <a:cxnLst/>
              <a:rect l="l" t="t" r="r" b="b"/>
              <a:pathLst>
                <a:path w="2124075" h="1279525">
                  <a:moveTo>
                    <a:pt x="0" y="127888"/>
                  </a:moveTo>
                  <a:lnTo>
                    <a:pt x="18968" y="161933"/>
                  </a:lnTo>
                  <a:lnTo>
                    <a:pt x="72498" y="192517"/>
                  </a:lnTo>
                  <a:lnTo>
                    <a:pt x="110641" y="206131"/>
                  </a:lnTo>
                  <a:lnTo>
                    <a:pt x="155527" y="218424"/>
                  </a:lnTo>
                  <a:lnTo>
                    <a:pt x="206522" y="229242"/>
                  </a:lnTo>
                  <a:lnTo>
                    <a:pt x="262993" y="238435"/>
                  </a:lnTo>
                  <a:lnTo>
                    <a:pt x="324308" y="245850"/>
                  </a:lnTo>
                  <a:lnTo>
                    <a:pt x="389834" y="251334"/>
                  </a:lnTo>
                  <a:lnTo>
                    <a:pt x="458937" y="254737"/>
                  </a:lnTo>
                  <a:lnTo>
                    <a:pt x="530986" y="255904"/>
                  </a:lnTo>
                  <a:lnTo>
                    <a:pt x="603036" y="254737"/>
                  </a:lnTo>
                  <a:lnTo>
                    <a:pt x="672139" y="251334"/>
                  </a:lnTo>
                  <a:lnTo>
                    <a:pt x="737665" y="245850"/>
                  </a:lnTo>
                  <a:lnTo>
                    <a:pt x="798980" y="238435"/>
                  </a:lnTo>
                  <a:lnTo>
                    <a:pt x="855451" y="229242"/>
                  </a:lnTo>
                  <a:lnTo>
                    <a:pt x="906446" y="218424"/>
                  </a:lnTo>
                  <a:lnTo>
                    <a:pt x="951332" y="206131"/>
                  </a:lnTo>
                  <a:lnTo>
                    <a:pt x="989475" y="192517"/>
                  </a:lnTo>
                  <a:lnTo>
                    <a:pt x="1043005" y="161933"/>
                  </a:lnTo>
                  <a:lnTo>
                    <a:pt x="1061974" y="127888"/>
                  </a:lnTo>
                  <a:lnTo>
                    <a:pt x="1066824" y="110539"/>
                  </a:lnTo>
                  <a:lnTo>
                    <a:pt x="1103723" y="78116"/>
                  </a:lnTo>
                  <a:lnTo>
                    <a:pt x="1172663" y="49747"/>
                  </a:lnTo>
                  <a:lnTo>
                    <a:pt x="1217564" y="37464"/>
                  </a:lnTo>
                  <a:lnTo>
                    <a:pt x="1268575" y="26653"/>
                  </a:lnTo>
                  <a:lnTo>
                    <a:pt x="1325061" y="17464"/>
                  </a:lnTo>
                  <a:lnTo>
                    <a:pt x="1386389" y="10052"/>
                  </a:lnTo>
                  <a:lnTo>
                    <a:pt x="1451925" y="4569"/>
                  </a:lnTo>
                  <a:lnTo>
                    <a:pt x="1521036" y="1167"/>
                  </a:lnTo>
                  <a:lnTo>
                    <a:pt x="1593088" y="0"/>
                  </a:lnTo>
                  <a:lnTo>
                    <a:pt x="1665137" y="1167"/>
                  </a:lnTo>
                  <a:lnTo>
                    <a:pt x="1734240" y="4569"/>
                  </a:lnTo>
                  <a:lnTo>
                    <a:pt x="1799766" y="10052"/>
                  </a:lnTo>
                  <a:lnTo>
                    <a:pt x="1861081" y="17464"/>
                  </a:lnTo>
                  <a:lnTo>
                    <a:pt x="1917552" y="26653"/>
                  </a:lnTo>
                  <a:lnTo>
                    <a:pt x="1968547" y="37465"/>
                  </a:lnTo>
                  <a:lnTo>
                    <a:pt x="2013433" y="49747"/>
                  </a:lnTo>
                  <a:lnTo>
                    <a:pt x="2051576" y="63349"/>
                  </a:lnTo>
                  <a:lnTo>
                    <a:pt x="2105106" y="93897"/>
                  </a:lnTo>
                  <a:lnTo>
                    <a:pt x="2124075" y="127888"/>
                  </a:lnTo>
                  <a:lnTo>
                    <a:pt x="2124075" y="1151508"/>
                  </a:lnTo>
                  <a:lnTo>
                    <a:pt x="2119227" y="1134159"/>
                  </a:lnTo>
                  <a:lnTo>
                    <a:pt x="2105106" y="1117517"/>
                  </a:lnTo>
                  <a:lnTo>
                    <a:pt x="2051576" y="1086969"/>
                  </a:lnTo>
                  <a:lnTo>
                    <a:pt x="2013433" y="1073367"/>
                  </a:lnTo>
                  <a:lnTo>
                    <a:pt x="1968547" y="1061084"/>
                  </a:lnTo>
                  <a:lnTo>
                    <a:pt x="1917552" y="1050273"/>
                  </a:lnTo>
                  <a:lnTo>
                    <a:pt x="1861081" y="1041084"/>
                  </a:lnTo>
                  <a:lnTo>
                    <a:pt x="1799766" y="1033672"/>
                  </a:lnTo>
                  <a:lnTo>
                    <a:pt x="1734240" y="1028189"/>
                  </a:lnTo>
                  <a:lnTo>
                    <a:pt x="1665137" y="1024787"/>
                  </a:lnTo>
                  <a:lnTo>
                    <a:pt x="1593088" y="1023619"/>
                  </a:lnTo>
                  <a:lnTo>
                    <a:pt x="1521036" y="1024787"/>
                  </a:lnTo>
                  <a:lnTo>
                    <a:pt x="1451925" y="1028189"/>
                  </a:lnTo>
                  <a:lnTo>
                    <a:pt x="1386389" y="1033672"/>
                  </a:lnTo>
                  <a:lnTo>
                    <a:pt x="1325061" y="1041084"/>
                  </a:lnTo>
                  <a:lnTo>
                    <a:pt x="1268575" y="1050273"/>
                  </a:lnTo>
                  <a:lnTo>
                    <a:pt x="1217564" y="1061085"/>
                  </a:lnTo>
                  <a:lnTo>
                    <a:pt x="1172663" y="1073367"/>
                  </a:lnTo>
                  <a:lnTo>
                    <a:pt x="1134505" y="1086969"/>
                  </a:lnTo>
                  <a:lnTo>
                    <a:pt x="1080951" y="1117517"/>
                  </a:lnTo>
                  <a:lnTo>
                    <a:pt x="1061974" y="1151508"/>
                  </a:lnTo>
                  <a:lnTo>
                    <a:pt x="1057126" y="1168887"/>
                  </a:lnTo>
                  <a:lnTo>
                    <a:pt x="1043005" y="1185553"/>
                  </a:lnTo>
                  <a:lnTo>
                    <a:pt x="989475" y="1216137"/>
                  </a:lnTo>
                  <a:lnTo>
                    <a:pt x="951332" y="1229751"/>
                  </a:lnTo>
                  <a:lnTo>
                    <a:pt x="906446" y="1242044"/>
                  </a:lnTo>
                  <a:lnTo>
                    <a:pt x="855451" y="1252862"/>
                  </a:lnTo>
                  <a:lnTo>
                    <a:pt x="798980" y="1262055"/>
                  </a:lnTo>
                  <a:lnTo>
                    <a:pt x="737665" y="1269470"/>
                  </a:lnTo>
                  <a:lnTo>
                    <a:pt x="672139" y="1274954"/>
                  </a:lnTo>
                  <a:lnTo>
                    <a:pt x="603036" y="1278357"/>
                  </a:lnTo>
                  <a:lnTo>
                    <a:pt x="530986" y="1279525"/>
                  </a:lnTo>
                  <a:lnTo>
                    <a:pt x="458937" y="1278357"/>
                  </a:lnTo>
                  <a:lnTo>
                    <a:pt x="389834" y="1274954"/>
                  </a:lnTo>
                  <a:lnTo>
                    <a:pt x="324308" y="1269470"/>
                  </a:lnTo>
                  <a:lnTo>
                    <a:pt x="262993" y="1262055"/>
                  </a:lnTo>
                  <a:lnTo>
                    <a:pt x="206522" y="1252862"/>
                  </a:lnTo>
                  <a:lnTo>
                    <a:pt x="155527" y="1242044"/>
                  </a:lnTo>
                  <a:lnTo>
                    <a:pt x="110641" y="1229751"/>
                  </a:lnTo>
                  <a:lnTo>
                    <a:pt x="72498" y="1216137"/>
                  </a:lnTo>
                  <a:lnTo>
                    <a:pt x="18968" y="1185553"/>
                  </a:lnTo>
                  <a:lnTo>
                    <a:pt x="0" y="1151508"/>
                  </a:lnTo>
                  <a:lnTo>
                    <a:pt x="0" y="127888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124827" y="3433698"/>
            <a:ext cx="1915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287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ВСЕ </a:t>
            </a: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ТОЧКИ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НА </a:t>
            </a:r>
            <a:r>
              <a:rPr sz="18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mbria"/>
                <a:cs typeface="Cambria"/>
              </a:rPr>
              <a:t>ОДНОЙ</a:t>
            </a:r>
            <a:r>
              <a:rPr sz="1800" b="1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ШИРОТЕ!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52527"/>
            <a:ext cx="6347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9B2C1F"/>
                </a:solidFill>
                <a:latin typeface="Calibri"/>
                <a:cs typeface="Calibri"/>
              </a:rPr>
              <a:t>В</a:t>
            </a:r>
            <a:r>
              <a:rPr sz="4400" b="0" spc="-40" dirty="0">
                <a:solidFill>
                  <a:srgbClr val="9B2C1F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9B2C1F"/>
                </a:solidFill>
                <a:latin typeface="Calibri"/>
                <a:cs typeface="Calibri"/>
              </a:rPr>
              <a:t>задачной</a:t>
            </a:r>
            <a:r>
              <a:rPr sz="4400" b="0" spc="-60" dirty="0">
                <a:solidFill>
                  <a:srgbClr val="9B2C1F"/>
                </a:solidFill>
                <a:latin typeface="Calibri"/>
                <a:cs typeface="Calibri"/>
              </a:rPr>
              <a:t> </a:t>
            </a:r>
            <a:r>
              <a:rPr sz="4400" b="0" spc="-20" dirty="0">
                <a:solidFill>
                  <a:srgbClr val="9B2C1F"/>
                </a:solidFill>
                <a:latin typeface="Calibri"/>
                <a:cs typeface="Calibri"/>
              </a:rPr>
              <a:t>формулировке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723391"/>
            <a:ext cx="79375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>
                <a:solidFill>
                  <a:srgbClr val="9B2C1F"/>
                </a:solidFill>
                <a:latin typeface="Calibri"/>
                <a:cs typeface="Calibri"/>
              </a:rPr>
              <a:t>определяется</a:t>
            </a:r>
            <a:r>
              <a:rPr sz="4400" spc="-60" dirty="0">
                <a:solidFill>
                  <a:srgbClr val="9B2C1F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9B2C1F"/>
                </a:solidFill>
                <a:latin typeface="Calibri"/>
                <a:cs typeface="Calibri"/>
              </a:rPr>
              <a:t>высота </a:t>
            </a:r>
            <a:r>
              <a:rPr sz="4400" spc="-15" dirty="0">
                <a:solidFill>
                  <a:srgbClr val="9B2C1F"/>
                </a:solidFill>
                <a:latin typeface="Calibri"/>
                <a:cs typeface="Calibri"/>
              </a:rPr>
              <a:t>Солнца</a:t>
            </a:r>
            <a:r>
              <a:rPr sz="4400" spc="-25" dirty="0">
                <a:solidFill>
                  <a:srgbClr val="9B2C1F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9B2C1F"/>
                </a:solidFill>
                <a:latin typeface="Calibri"/>
                <a:cs typeface="Calibri"/>
              </a:rPr>
              <a:t>над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393901"/>
            <a:ext cx="2816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9B2C1F"/>
                </a:solidFill>
                <a:latin typeface="Calibri"/>
                <a:cs typeface="Calibri"/>
              </a:rPr>
              <a:t>горизонтом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5301" y="2314955"/>
            <a:ext cx="6733540" cy="4145915"/>
            <a:chOff x="365301" y="2314955"/>
            <a:chExt cx="6733540" cy="41459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301" y="2341259"/>
              <a:ext cx="264557" cy="2841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334" y="2314955"/>
              <a:ext cx="2040325" cy="2560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961" y="4128516"/>
              <a:ext cx="2106437" cy="3108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83739" y="5373242"/>
              <a:ext cx="4608830" cy="1081405"/>
            </a:xfrm>
            <a:custGeom>
              <a:avLst/>
              <a:gdLst/>
              <a:ahLst/>
              <a:cxnLst/>
              <a:rect l="l" t="t" r="r" b="b"/>
              <a:pathLst>
                <a:path w="4608830" h="1081404">
                  <a:moveTo>
                    <a:pt x="3456432" y="0"/>
                  </a:moveTo>
                  <a:lnTo>
                    <a:pt x="3377553" y="249"/>
                  </a:lnTo>
                  <a:lnTo>
                    <a:pt x="3300101" y="986"/>
                  </a:lnTo>
                  <a:lnTo>
                    <a:pt x="3224246" y="2195"/>
                  </a:lnTo>
                  <a:lnTo>
                    <a:pt x="3150160" y="3860"/>
                  </a:lnTo>
                  <a:lnTo>
                    <a:pt x="3078015" y="5965"/>
                  </a:lnTo>
                  <a:lnTo>
                    <a:pt x="3007983" y="8493"/>
                  </a:lnTo>
                  <a:lnTo>
                    <a:pt x="2940234" y="11428"/>
                  </a:lnTo>
                  <a:lnTo>
                    <a:pt x="2874941" y="14755"/>
                  </a:lnTo>
                  <a:lnTo>
                    <a:pt x="2812275" y="18457"/>
                  </a:lnTo>
                  <a:lnTo>
                    <a:pt x="2752408" y="22518"/>
                  </a:lnTo>
                  <a:lnTo>
                    <a:pt x="2695512" y="26923"/>
                  </a:lnTo>
                  <a:lnTo>
                    <a:pt x="2641758" y="31654"/>
                  </a:lnTo>
                  <a:lnTo>
                    <a:pt x="2591318" y="36697"/>
                  </a:lnTo>
                  <a:lnTo>
                    <a:pt x="2544364" y="42034"/>
                  </a:lnTo>
                  <a:lnTo>
                    <a:pt x="2501067" y="47649"/>
                  </a:lnTo>
                  <a:lnTo>
                    <a:pt x="2461598" y="53528"/>
                  </a:lnTo>
                  <a:lnTo>
                    <a:pt x="2394835" y="66008"/>
                  </a:lnTo>
                  <a:lnTo>
                    <a:pt x="2345446" y="79345"/>
                  </a:lnTo>
                  <a:lnTo>
                    <a:pt x="2306946" y="100677"/>
                  </a:lnTo>
                  <a:lnTo>
                    <a:pt x="2301629" y="115476"/>
                  </a:lnTo>
                  <a:lnTo>
                    <a:pt x="2293769" y="122743"/>
                  </a:lnTo>
                  <a:lnTo>
                    <a:pt x="2240692" y="143580"/>
                  </a:lnTo>
                  <a:lnTo>
                    <a:pt x="2182445" y="156508"/>
                  </a:lnTo>
                  <a:lnTo>
                    <a:pt x="2107508" y="168516"/>
                  </a:lnTo>
                  <a:lnTo>
                    <a:pt x="2064211" y="174134"/>
                  </a:lnTo>
                  <a:lnTo>
                    <a:pt x="2017257" y="179473"/>
                  </a:lnTo>
                  <a:lnTo>
                    <a:pt x="1966817" y="184518"/>
                  </a:lnTo>
                  <a:lnTo>
                    <a:pt x="1913063" y="189252"/>
                  </a:lnTo>
                  <a:lnTo>
                    <a:pt x="1856167" y="193658"/>
                  </a:lnTo>
                  <a:lnTo>
                    <a:pt x="1796300" y="197722"/>
                  </a:lnTo>
                  <a:lnTo>
                    <a:pt x="1733634" y="201426"/>
                  </a:lnTo>
                  <a:lnTo>
                    <a:pt x="1668341" y="204755"/>
                  </a:lnTo>
                  <a:lnTo>
                    <a:pt x="1600592" y="207693"/>
                  </a:lnTo>
                  <a:lnTo>
                    <a:pt x="1530560" y="210222"/>
                  </a:lnTo>
                  <a:lnTo>
                    <a:pt x="1458415" y="212328"/>
                  </a:lnTo>
                  <a:lnTo>
                    <a:pt x="1384329" y="213994"/>
                  </a:lnTo>
                  <a:lnTo>
                    <a:pt x="1308474" y="215204"/>
                  </a:lnTo>
                  <a:lnTo>
                    <a:pt x="1231022" y="215942"/>
                  </a:lnTo>
                  <a:lnTo>
                    <a:pt x="1152144" y="216192"/>
                  </a:lnTo>
                  <a:lnTo>
                    <a:pt x="1073265" y="215942"/>
                  </a:lnTo>
                  <a:lnTo>
                    <a:pt x="995813" y="215204"/>
                  </a:lnTo>
                  <a:lnTo>
                    <a:pt x="919958" y="213994"/>
                  </a:lnTo>
                  <a:lnTo>
                    <a:pt x="845872" y="212328"/>
                  </a:lnTo>
                  <a:lnTo>
                    <a:pt x="773727" y="210222"/>
                  </a:lnTo>
                  <a:lnTo>
                    <a:pt x="703695" y="207693"/>
                  </a:lnTo>
                  <a:lnTo>
                    <a:pt x="635946" y="204755"/>
                  </a:lnTo>
                  <a:lnTo>
                    <a:pt x="570653" y="201426"/>
                  </a:lnTo>
                  <a:lnTo>
                    <a:pt x="507987" y="197722"/>
                  </a:lnTo>
                  <a:lnTo>
                    <a:pt x="448120" y="193658"/>
                  </a:lnTo>
                  <a:lnTo>
                    <a:pt x="391224" y="189252"/>
                  </a:lnTo>
                  <a:lnTo>
                    <a:pt x="337470" y="184518"/>
                  </a:lnTo>
                  <a:lnTo>
                    <a:pt x="287030" y="179473"/>
                  </a:lnTo>
                  <a:lnTo>
                    <a:pt x="240076" y="174134"/>
                  </a:lnTo>
                  <a:lnTo>
                    <a:pt x="196779" y="168516"/>
                  </a:lnTo>
                  <a:lnTo>
                    <a:pt x="157310" y="162635"/>
                  </a:lnTo>
                  <a:lnTo>
                    <a:pt x="90547" y="150151"/>
                  </a:lnTo>
                  <a:lnTo>
                    <a:pt x="41158" y="136811"/>
                  </a:lnTo>
                  <a:lnTo>
                    <a:pt x="2658" y="115476"/>
                  </a:lnTo>
                  <a:lnTo>
                    <a:pt x="0" y="108076"/>
                  </a:lnTo>
                  <a:lnTo>
                    <a:pt x="0" y="972946"/>
                  </a:lnTo>
                  <a:lnTo>
                    <a:pt x="41158" y="1001690"/>
                  </a:lnTo>
                  <a:lnTo>
                    <a:pt x="90547" y="1015032"/>
                  </a:lnTo>
                  <a:lnTo>
                    <a:pt x="157310" y="1027517"/>
                  </a:lnTo>
                  <a:lnTo>
                    <a:pt x="196779" y="1033397"/>
                  </a:lnTo>
                  <a:lnTo>
                    <a:pt x="240076" y="1039015"/>
                  </a:lnTo>
                  <a:lnTo>
                    <a:pt x="287030" y="1044353"/>
                  </a:lnTo>
                  <a:lnTo>
                    <a:pt x="337470" y="1049397"/>
                  </a:lnTo>
                  <a:lnTo>
                    <a:pt x="391224" y="1054130"/>
                  </a:lnTo>
                  <a:lnTo>
                    <a:pt x="448120" y="1058536"/>
                  </a:lnTo>
                  <a:lnTo>
                    <a:pt x="507987" y="1062599"/>
                  </a:lnTo>
                  <a:lnTo>
                    <a:pt x="570653" y="1066302"/>
                  </a:lnTo>
                  <a:lnTo>
                    <a:pt x="635946" y="1069630"/>
                  </a:lnTo>
                  <a:lnTo>
                    <a:pt x="703695" y="1072566"/>
                  </a:lnTo>
                  <a:lnTo>
                    <a:pt x="773727" y="1075095"/>
                  </a:lnTo>
                  <a:lnTo>
                    <a:pt x="845872" y="1077200"/>
                  </a:lnTo>
                  <a:lnTo>
                    <a:pt x="919958" y="1078865"/>
                  </a:lnTo>
                  <a:lnTo>
                    <a:pt x="995813" y="1080075"/>
                  </a:lnTo>
                  <a:lnTo>
                    <a:pt x="1073265" y="1080812"/>
                  </a:lnTo>
                  <a:lnTo>
                    <a:pt x="1152144" y="1081062"/>
                  </a:lnTo>
                  <a:lnTo>
                    <a:pt x="1231022" y="1080812"/>
                  </a:lnTo>
                  <a:lnTo>
                    <a:pt x="1308474" y="1080075"/>
                  </a:lnTo>
                  <a:lnTo>
                    <a:pt x="1384329" y="1078865"/>
                  </a:lnTo>
                  <a:lnTo>
                    <a:pt x="1458415" y="1077200"/>
                  </a:lnTo>
                  <a:lnTo>
                    <a:pt x="1530560" y="1075095"/>
                  </a:lnTo>
                  <a:lnTo>
                    <a:pt x="1600592" y="1072566"/>
                  </a:lnTo>
                  <a:lnTo>
                    <a:pt x="1668341" y="1069630"/>
                  </a:lnTo>
                  <a:lnTo>
                    <a:pt x="1733634" y="1066302"/>
                  </a:lnTo>
                  <a:lnTo>
                    <a:pt x="1796300" y="1062599"/>
                  </a:lnTo>
                  <a:lnTo>
                    <a:pt x="1856167" y="1058536"/>
                  </a:lnTo>
                  <a:lnTo>
                    <a:pt x="1913063" y="1054130"/>
                  </a:lnTo>
                  <a:lnTo>
                    <a:pt x="1966817" y="1049397"/>
                  </a:lnTo>
                  <a:lnTo>
                    <a:pt x="2017257" y="1044353"/>
                  </a:lnTo>
                  <a:lnTo>
                    <a:pt x="2064211" y="1039015"/>
                  </a:lnTo>
                  <a:lnTo>
                    <a:pt x="2107508" y="1033397"/>
                  </a:lnTo>
                  <a:lnTo>
                    <a:pt x="2146977" y="1027517"/>
                  </a:lnTo>
                  <a:lnTo>
                    <a:pt x="2213740" y="1015032"/>
                  </a:lnTo>
                  <a:lnTo>
                    <a:pt x="2263129" y="1001690"/>
                  </a:lnTo>
                  <a:lnTo>
                    <a:pt x="2301629" y="980349"/>
                  </a:lnTo>
                  <a:lnTo>
                    <a:pt x="2306946" y="965545"/>
                  </a:lnTo>
                  <a:lnTo>
                    <a:pt x="2314806" y="958278"/>
                  </a:lnTo>
                  <a:lnTo>
                    <a:pt x="2367883" y="937439"/>
                  </a:lnTo>
                  <a:lnTo>
                    <a:pt x="2426130" y="924512"/>
                  </a:lnTo>
                  <a:lnTo>
                    <a:pt x="2501067" y="912506"/>
                  </a:lnTo>
                  <a:lnTo>
                    <a:pt x="2544364" y="906889"/>
                  </a:lnTo>
                  <a:lnTo>
                    <a:pt x="2591318" y="901550"/>
                  </a:lnTo>
                  <a:lnTo>
                    <a:pt x="2641758" y="896507"/>
                  </a:lnTo>
                  <a:lnTo>
                    <a:pt x="2695512" y="891774"/>
                  </a:lnTo>
                  <a:lnTo>
                    <a:pt x="2752408" y="887369"/>
                  </a:lnTo>
                  <a:lnTo>
                    <a:pt x="2812275" y="883306"/>
                  </a:lnTo>
                  <a:lnTo>
                    <a:pt x="2874941" y="879603"/>
                  </a:lnTo>
                  <a:lnTo>
                    <a:pt x="2940234" y="876276"/>
                  </a:lnTo>
                  <a:lnTo>
                    <a:pt x="3007983" y="873339"/>
                  </a:lnTo>
                  <a:lnTo>
                    <a:pt x="3078015" y="870811"/>
                  </a:lnTo>
                  <a:lnTo>
                    <a:pt x="3150160" y="868706"/>
                  </a:lnTo>
                  <a:lnTo>
                    <a:pt x="3224246" y="867040"/>
                  </a:lnTo>
                  <a:lnTo>
                    <a:pt x="3300101" y="865831"/>
                  </a:lnTo>
                  <a:lnTo>
                    <a:pt x="3377553" y="865093"/>
                  </a:lnTo>
                  <a:lnTo>
                    <a:pt x="3456432" y="864844"/>
                  </a:lnTo>
                  <a:lnTo>
                    <a:pt x="3535310" y="865093"/>
                  </a:lnTo>
                  <a:lnTo>
                    <a:pt x="3612762" y="865831"/>
                  </a:lnTo>
                  <a:lnTo>
                    <a:pt x="3688617" y="867040"/>
                  </a:lnTo>
                  <a:lnTo>
                    <a:pt x="3762703" y="868706"/>
                  </a:lnTo>
                  <a:lnTo>
                    <a:pt x="3834848" y="870811"/>
                  </a:lnTo>
                  <a:lnTo>
                    <a:pt x="3904880" y="873339"/>
                  </a:lnTo>
                  <a:lnTo>
                    <a:pt x="3972629" y="876276"/>
                  </a:lnTo>
                  <a:lnTo>
                    <a:pt x="4037922" y="879603"/>
                  </a:lnTo>
                  <a:lnTo>
                    <a:pt x="4100588" y="883306"/>
                  </a:lnTo>
                  <a:lnTo>
                    <a:pt x="4160455" y="887369"/>
                  </a:lnTo>
                  <a:lnTo>
                    <a:pt x="4217351" y="891774"/>
                  </a:lnTo>
                  <a:lnTo>
                    <a:pt x="4271105" y="896507"/>
                  </a:lnTo>
                  <a:lnTo>
                    <a:pt x="4321545" y="901550"/>
                  </a:lnTo>
                  <a:lnTo>
                    <a:pt x="4368499" y="906889"/>
                  </a:lnTo>
                  <a:lnTo>
                    <a:pt x="4411796" y="912506"/>
                  </a:lnTo>
                  <a:lnTo>
                    <a:pt x="4451265" y="918385"/>
                  </a:lnTo>
                  <a:lnTo>
                    <a:pt x="4518028" y="930868"/>
                  </a:lnTo>
                  <a:lnTo>
                    <a:pt x="4567417" y="944209"/>
                  </a:lnTo>
                  <a:lnTo>
                    <a:pt x="4605917" y="965545"/>
                  </a:lnTo>
                  <a:lnTo>
                    <a:pt x="4608576" y="972946"/>
                  </a:lnTo>
                  <a:lnTo>
                    <a:pt x="4608576" y="108076"/>
                  </a:lnTo>
                  <a:lnTo>
                    <a:pt x="4567417" y="79345"/>
                  </a:lnTo>
                  <a:lnTo>
                    <a:pt x="4518028" y="66008"/>
                  </a:lnTo>
                  <a:lnTo>
                    <a:pt x="4451265" y="53528"/>
                  </a:lnTo>
                  <a:lnTo>
                    <a:pt x="4411796" y="47649"/>
                  </a:lnTo>
                  <a:lnTo>
                    <a:pt x="4368499" y="42034"/>
                  </a:lnTo>
                  <a:lnTo>
                    <a:pt x="4321545" y="36697"/>
                  </a:lnTo>
                  <a:lnTo>
                    <a:pt x="4271105" y="31654"/>
                  </a:lnTo>
                  <a:lnTo>
                    <a:pt x="4217351" y="26923"/>
                  </a:lnTo>
                  <a:lnTo>
                    <a:pt x="4160455" y="22518"/>
                  </a:lnTo>
                  <a:lnTo>
                    <a:pt x="4100588" y="18457"/>
                  </a:lnTo>
                  <a:lnTo>
                    <a:pt x="4037922" y="14755"/>
                  </a:lnTo>
                  <a:lnTo>
                    <a:pt x="3972629" y="11428"/>
                  </a:lnTo>
                  <a:lnTo>
                    <a:pt x="3904880" y="8493"/>
                  </a:lnTo>
                  <a:lnTo>
                    <a:pt x="3834848" y="5965"/>
                  </a:lnTo>
                  <a:lnTo>
                    <a:pt x="3762703" y="3860"/>
                  </a:lnTo>
                  <a:lnTo>
                    <a:pt x="3688617" y="2195"/>
                  </a:lnTo>
                  <a:lnTo>
                    <a:pt x="3612762" y="986"/>
                  </a:lnTo>
                  <a:lnTo>
                    <a:pt x="3535310" y="249"/>
                  </a:lnTo>
                  <a:lnTo>
                    <a:pt x="345643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83739" y="5373242"/>
              <a:ext cx="4608830" cy="1081405"/>
            </a:xfrm>
            <a:custGeom>
              <a:avLst/>
              <a:gdLst/>
              <a:ahLst/>
              <a:cxnLst/>
              <a:rect l="l" t="t" r="r" b="b"/>
              <a:pathLst>
                <a:path w="4608830" h="1081404">
                  <a:moveTo>
                    <a:pt x="0" y="108076"/>
                  </a:moveTo>
                  <a:lnTo>
                    <a:pt x="41158" y="136811"/>
                  </a:lnTo>
                  <a:lnTo>
                    <a:pt x="90547" y="150151"/>
                  </a:lnTo>
                  <a:lnTo>
                    <a:pt x="157310" y="162635"/>
                  </a:lnTo>
                  <a:lnTo>
                    <a:pt x="196779" y="168516"/>
                  </a:lnTo>
                  <a:lnTo>
                    <a:pt x="240076" y="174134"/>
                  </a:lnTo>
                  <a:lnTo>
                    <a:pt x="287030" y="179473"/>
                  </a:lnTo>
                  <a:lnTo>
                    <a:pt x="337470" y="184518"/>
                  </a:lnTo>
                  <a:lnTo>
                    <a:pt x="391224" y="189252"/>
                  </a:lnTo>
                  <a:lnTo>
                    <a:pt x="448120" y="193658"/>
                  </a:lnTo>
                  <a:lnTo>
                    <a:pt x="507987" y="197722"/>
                  </a:lnTo>
                  <a:lnTo>
                    <a:pt x="570653" y="201426"/>
                  </a:lnTo>
                  <a:lnTo>
                    <a:pt x="635946" y="204755"/>
                  </a:lnTo>
                  <a:lnTo>
                    <a:pt x="703695" y="207693"/>
                  </a:lnTo>
                  <a:lnTo>
                    <a:pt x="773727" y="210222"/>
                  </a:lnTo>
                  <a:lnTo>
                    <a:pt x="845872" y="212328"/>
                  </a:lnTo>
                  <a:lnTo>
                    <a:pt x="919958" y="213994"/>
                  </a:lnTo>
                  <a:lnTo>
                    <a:pt x="995813" y="215204"/>
                  </a:lnTo>
                  <a:lnTo>
                    <a:pt x="1073265" y="215942"/>
                  </a:lnTo>
                  <a:lnTo>
                    <a:pt x="1152144" y="216192"/>
                  </a:lnTo>
                  <a:lnTo>
                    <a:pt x="1231022" y="215942"/>
                  </a:lnTo>
                  <a:lnTo>
                    <a:pt x="1308474" y="215204"/>
                  </a:lnTo>
                  <a:lnTo>
                    <a:pt x="1384329" y="213994"/>
                  </a:lnTo>
                  <a:lnTo>
                    <a:pt x="1458415" y="212328"/>
                  </a:lnTo>
                  <a:lnTo>
                    <a:pt x="1530560" y="210222"/>
                  </a:lnTo>
                  <a:lnTo>
                    <a:pt x="1600592" y="207693"/>
                  </a:lnTo>
                  <a:lnTo>
                    <a:pt x="1668341" y="204755"/>
                  </a:lnTo>
                  <a:lnTo>
                    <a:pt x="1733634" y="201426"/>
                  </a:lnTo>
                  <a:lnTo>
                    <a:pt x="1796300" y="197722"/>
                  </a:lnTo>
                  <a:lnTo>
                    <a:pt x="1856167" y="193658"/>
                  </a:lnTo>
                  <a:lnTo>
                    <a:pt x="1913063" y="189252"/>
                  </a:lnTo>
                  <a:lnTo>
                    <a:pt x="1966817" y="184518"/>
                  </a:lnTo>
                  <a:lnTo>
                    <a:pt x="2017257" y="179473"/>
                  </a:lnTo>
                  <a:lnTo>
                    <a:pt x="2064211" y="174134"/>
                  </a:lnTo>
                  <a:lnTo>
                    <a:pt x="2107508" y="168516"/>
                  </a:lnTo>
                  <a:lnTo>
                    <a:pt x="2146977" y="162635"/>
                  </a:lnTo>
                  <a:lnTo>
                    <a:pt x="2213740" y="150151"/>
                  </a:lnTo>
                  <a:lnTo>
                    <a:pt x="2263129" y="136811"/>
                  </a:lnTo>
                  <a:lnTo>
                    <a:pt x="2301629" y="115476"/>
                  </a:lnTo>
                  <a:lnTo>
                    <a:pt x="2304288" y="108076"/>
                  </a:lnTo>
                  <a:lnTo>
                    <a:pt x="2306946" y="100677"/>
                  </a:lnTo>
                  <a:lnTo>
                    <a:pt x="2345446" y="79345"/>
                  </a:lnTo>
                  <a:lnTo>
                    <a:pt x="2394835" y="66008"/>
                  </a:lnTo>
                  <a:lnTo>
                    <a:pt x="2461598" y="53528"/>
                  </a:lnTo>
                  <a:lnTo>
                    <a:pt x="2501067" y="47649"/>
                  </a:lnTo>
                  <a:lnTo>
                    <a:pt x="2544364" y="42034"/>
                  </a:lnTo>
                  <a:lnTo>
                    <a:pt x="2591318" y="36697"/>
                  </a:lnTo>
                  <a:lnTo>
                    <a:pt x="2641758" y="31654"/>
                  </a:lnTo>
                  <a:lnTo>
                    <a:pt x="2695512" y="26923"/>
                  </a:lnTo>
                  <a:lnTo>
                    <a:pt x="2752408" y="22518"/>
                  </a:lnTo>
                  <a:lnTo>
                    <a:pt x="2812275" y="18457"/>
                  </a:lnTo>
                  <a:lnTo>
                    <a:pt x="2874941" y="14755"/>
                  </a:lnTo>
                  <a:lnTo>
                    <a:pt x="2940234" y="11428"/>
                  </a:lnTo>
                  <a:lnTo>
                    <a:pt x="3007983" y="8493"/>
                  </a:lnTo>
                  <a:lnTo>
                    <a:pt x="3078015" y="5965"/>
                  </a:lnTo>
                  <a:lnTo>
                    <a:pt x="3150160" y="3860"/>
                  </a:lnTo>
                  <a:lnTo>
                    <a:pt x="3224246" y="2195"/>
                  </a:lnTo>
                  <a:lnTo>
                    <a:pt x="3300101" y="986"/>
                  </a:lnTo>
                  <a:lnTo>
                    <a:pt x="3377553" y="249"/>
                  </a:lnTo>
                  <a:lnTo>
                    <a:pt x="3456432" y="0"/>
                  </a:lnTo>
                  <a:lnTo>
                    <a:pt x="3535310" y="249"/>
                  </a:lnTo>
                  <a:lnTo>
                    <a:pt x="3612762" y="986"/>
                  </a:lnTo>
                  <a:lnTo>
                    <a:pt x="3688617" y="2195"/>
                  </a:lnTo>
                  <a:lnTo>
                    <a:pt x="3762703" y="3860"/>
                  </a:lnTo>
                  <a:lnTo>
                    <a:pt x="3834848" y="5965"/>
                  </a:lnTo>
                  <a:lnTo>
                    <a:pt x="3904880" y="8493"/>
                  </a:lnTo>
                  <a:lnTo>
                    <a:pt x="3972629" y="11428"/>
                  </a:lnTo>
                  <a:lnTo>
                    <a:pt x="4037922" y="14755"/>
                  </a:lnTo>
                  <a:lnTo>
                    <a:pt x="4100588" y="18457"/>
                  </a:lnTo>
                  <a:lnTo>
                    <a:pt x="4160455" y="22518"/>
                  </a:lnTo>
                  <a:lnTo>
                    <a:pt x="4217351" y="26923"/>
                  </a:lnTo>
                  <a:lnTo>
                    <a:pt x="4271105" y="31654"/>
                  </a:lnTo>
                  <a:lnTo>
                    <a:pt x="4321545" y="36697"/>
                  </a:lnTo>
                  <a:lnTo>
                    <a:pt x="4368499" y="42034"/>
                  </a:lnTo>
                  <a:lnTo>
                    <a:pt x="4411796" y="47649"/>
                  </a:lnTo>
                  <a:lnTo>
                    <a:pt x="4451265" y="53528"/>
                  </a:lnTo>
                  <a:lnTo>
                    <a:pt x="4518028" y="66008"/>
                  </a:lnTo>
                  <a:lnTo>
                    <a:pt x="4567417" y="79345"/>
                  </a:lnTo>
                  <a:lnTo>
                    <a:pt x="4605917" y="100677"/>
                  </a:lnTo>
                  <a:lnTo>
                    <a:pt x="4608576" y="108076"/>
                  </a:lnTo>
                  <a:lnTo>
                    <a:pt x="4608576" y="972946"/>
                  </a:lnTo>
                  <a:lnTo>
                    <a:pt x="4605917" y="965545"/>
                  </a:lnTo>
                  <a:lnTo>
                    <a:pt x="4598057" y="958278"/>
                  </a:lnTo>
                  <a:lnTo>
                    <a:pt x="4544980" y="937439"/>
                  </a:lnTo>
                  <a:lnTo>
                    <a:pt x="4486733" y="924512"/>
                  </a:lnTo>
                  <a:lnTo>
                    <a:pt x="4411796" y="912506"/>
                  </a:lnTo>
                  <a:lnTo>
                    <a:pt x="4368499" y="906889"/>
                  </a:lnTo>
                  <a:lnTo>
                    <a:pt x="4321545" y="901550"/>
                  </a:lnTo>
                  <a:lnTo>
                    <a:pt x="4271105" y="896507"/>
                  </a:lnTo>
                  <a:lnTo>
                    <a:pt x="4217351" y="891774"/>
                  </a:lnTo>
                  <a:lnTo>
                    <a:pt x="4160455" y="887369"/>
                  </a:lnTo>
                  <a:lnTo>
                    <a:pt x="4100588" y="883306"/>
                  </a:lnTo>
                  <a:lnTo>
                    <a:pt x="4037922" y="879603"/>
                  </a:lnTo>
                  <a:lnTo>
                    <a:pt x="3972629" y="876276"/>
                  </a:lnTo>
                  <a:lnTo>
                    <a:pt x="3904880" y="873339"/>
                  </a:lnTo>
                  <a:lnTo>
                    <a:pt x="3834848" y="870811"/>
                  </a:lnTo>
                  <a:lnTo>
                    <a:pt x="3762703" y="868706"/>
                  </a:lnTo>
                  <a:lnTo>
                    <a:pt x="3688617" y="867040"/>
                  </a:lnTo>
                  <a:lnTo>
                    <a:pt x="3612762" y="865831"/>
                  </a:lnTo>
                  <a:lnTo>
                    <a:pt x="3535310" y="865093"/>
                  </a:lnTo>
                  <a:lnTo>
                    <a:pt x="3456432" y="864844"/>
                  </a:lnTo>
                  <a:lnTo>
                    <a:pt x="3377553" y="865093"/>
                  </a:lnTo>
                  <a:lnTo>
                    <a:pt x="3300101" y="865831"/>
                  </a:lnTo>
                  <a:lnTo>
                    <a:pt x="3224246" y="867040"/>
                  </a:lnTo>
                  <a:lnTo>
                    <a:pt x="3150160" y="868706"/>
                  </a:lnTo>
                  <a:lnTo>
                    <a:pt x="3078015" y="870811"/>
                  </a:lnTo>
                  <a:lnTo>
                    <a:pt x="3007983" y="873339"/>
                  </a:lnTo>
                  <a:lnTo>
                    <a:pt x="2940234" y="876276"/>
                  </a:lnTo>
                  <a:lnTo>
                    <a:pt x="2874941" y="879603"/>
                  </a:lnTo>
                  <a:lnTo>
                    <a:pt x="2812275" y="883306"/>
                  </a:lnTo>
                  <a:lnTo>
                    <a:pt x="2752408" y="887369"/>
                  </a:lnTo>
                  <a:lnTo>
                    <a:pt x="2695512" y="891774"/>
                  </a:lnTo>
                  <a:lnTo>
                    <a:pt x="2641758" y="896507"/>
                  </a:lnTo>
                  <a:lnTo>
                    <a:pt x="2591318" y="901550"/>
                  </a:lnTo>
                  <a:lnTo>
                    <a:pt x="2544364" y="906889"/>
                  </a:lnTo>
                  <a:lnTo>
                    <a:pt x="2501067" y="912506"/>
                  </a:lnTo>
                  <a:lnTo>
                    <a:pt x="2461598" y="918385"/>
                  </a:lnTo>
                  <a:lnTo>
                    <a:pt x="2394835" y="930868"/>
                  </a:lnTo>
                  <a:lnTo>
                    <a:pt x="2345446" y="944209"/>
                  </a:lnTo>
                  <a:lnTo>
                    <a:pt x="2306946" y="965545"/>
                  </a:lnTo>
                  <a:lnTo>
                    <a:pt x="2301629" y="980349"/>
                  </a:lnTo>
                  <a:lnTo>
                    <a:pt x="2293769" y="987618"/>
                  </a:lnTo>
                  <a:lnTo>
                    <a:pt x="2240692" y="1008460"/>
                  </a:lnTo>
                  <a:lnTo>
                    <a:pt x="2182445" y="1021389"/>
                  </a:lnTo>
                  <a:lnTo>
                    <a:pt x="2107508" y="1033397"/>
                  </a:lnTo>
                  <a:lnTo>
                    <a:pt x="2064211" y="1039015"/>
                  </a:lnTo>
                  <a:lnTo>
                    <a:pt x="2017257" y="1044353"/>
                  </a:lnTo>
                  <a:lnTo>
                    <a:pt x="1966817" y="1049397"/>
                  </a:lnTo>
                  <a:lnTo>
                    <a:pt x="1913063" y="1054130"/>
                  </a:lnTo>
                  <a:lnTo>
                    <a:pt x="1856167" y="1058536"/>
                  </a:lnTo>
                  <a:lnTo>
                    <a:pt x="1796300" y="1062599"/>
                  </a:lnTo>
                  <a:lnTo>
                    <a:pt x="1733634" y="1066302"/>
                  </a:lnTo>
                  <a:lnTo>
                    <a:pt x="1668341" y="1069630"/>
                  </a:lnTo>
                  <a:lnTo>
                    <a:pt x="1600592" y="1072566"/>
                  </a:lnTo>
                  <a:lnTo>
                    <a:pt x="1530560" y="1075095"/>
                  </a:lnTo>
                  <a:lnTo>
                    <a:pt x="1458415" y="1077200"/>
                  </a:lnTo>
                  <a:lnTo>
                    <a:pt x="1384329" y="1078865"/>
                  </a:lnTo>
                  <a:lnTo>
                    <a:pt x="1308474" y="1080075"/>
                  </a:lnTo>
                  <a:lnTo>
                    <a:pt x="1231022" y="1080812"/>
                  </a:lnTo>
                  <a:lnTo>
                    <a:pt x="1152144" y="1081062"/>
                  </a:lnTo>
                  <a:lnTo>
                    <a:pt x="1073265" y="1080812"/>
                  </a:lnTo>
                  <a:lnTo>
                    <a:pt x="995813" y="1080075"/>
                  </a:lnTo>
                  <a:lnTo>
                    <a:pt x="919958" y="1078865"/>
                  </a:lnTo>
                  <a:lnTo>
                    <a:pt x="845872" y="1077200"/>
                  </a:lnTo>
                  <a:lnTo>
                    <a:pt x="773727" y="1075095"/>
                  </a:lnTo>
                  <a:lnTo>
                    <a:pt x="703695" y="1072566"/>
                  </a:lnTo>
                  <a:lnTo>
                    <a:pt x="635946" y="1069630"/>
                  </a:lnTo>
                  <a:lnTo>
                    <a:pt x="570653" y="1066302"/>
                  </a:lnTo>
                  <a:lnTo>
                    <a:pt x="507987" y="1062599"/>
                  </a:lnTo>
                  <a:lnTo>
                    <a:pt x="448120" y="1058536"/>
                  </a:lnTo>
                  <a:lnTo>
                    <a:pt x="391224" y="1054130"/>
                  </a:lnTo>
                  <a:lnTo>
                    <a:pt x="337470" y="1049397"/>
                  </a:lnTo>
                  <a:lnTo>
                    <a:pt x="287030" y="1044353"/>
                  </a:lnTo>
                  <a:lnTo>
                    <a:pt x="240076" y="1039015"/>
                  </a:lnTo>
                  <a:lnTo>
                    <a:pt x="196779" y="1033397"/>
                  </a:lnTo>
                  <a:lnTo>
                    <a:pt x="157310" y="1027517"/>
                  </a:lnTo>
                  <a:lnTo>
                    <a:pt x="90547" y="1015032"/>
                  </a:lnTo>
                  <a:lnTo>
                    <a:pt x="41158" y="1001690"/>
                  </a:lnTo>
                  <a:lnTo>
                    <a:pt x="2658" y="980349"/>
                  </a:lnTo>
                  <a:lnTo>
                    <a:pt x="0" y="972946"/>
                  </a:lnTo>
                  <a:lnTo>
                    <a:pt x="0" y="108076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9590" y="2194382"/>
            <a:ext cx="8199755" cy="396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AutoNum type="arabicParenR"/>
              <a:tabLst>
                <a:tab pos="527685" algn="l"/>
                <a:tab pos="528320" algn="l"/>
                <a:tab pos="7633334" algn="l"/>
              </a:tabLst>
            </a:pPr>
            <a:r>
              <a:rPr sz="2600" b="1" spc="-5" dirty="0">
                <a:latin typeface="Cambria"/>
                <a:cs typeface="Cambria"/>
              </a:rPr>
              <a:t>П</a:t>
            </a:r>
            <a:r>
              <a:rPr sz="2600" b="1" dirty="0">
                <a:latin typeface="Cambria"/>
                <a:cs typeface="Cambria"/>
              </a:rPr>
              <a:t>О </a:t>
            </a:r>
            <a:r>
              <a:rPr sz="2600" b="1" spc="-5" dirty="0">
                <a:latin typeface="Cambria"/>
                <a:cs typeface="Cambria"/>
              </a:rPr>
              <a:t>ШИ</a:t>
            </a:r>
            <a:r>
              <a:rPr sz="2600" b="1" spc="-15" dirty="0">
                <a:latin typeface="Cambria"/>
                <a:cs typeface="Cambria"/>
              </a:rPr>
              <a:t>Р</a:t>
            </a:r>
            <a:r>
              <a:rPr sz="2600" b="1" spc="-65" dirty="0">
                <a:latin typeface="Cambria"/>
                <a:cs typeface="Cambria"/>
              </a:rPr>
              <a:t>О</a:t>
            </a:r>
            <a:r>
              <a:rPr sz="2600" b="1" spc="-5" dirty="0">
                <a:latin typeface="Cambria"/>
                <a:cs typeface="Cambria"/>
              </a:rPr>
              <a:t>ТЕ</a:t>
            </a:r>
            <a:r>
              <a:rPr sz="2600" b="1" dirty="0">
                <a:latin typeface="Cambria"/>
                <a:cs typeface="Cambria"/>
              </a:rPr>
              <a:t>!</a:t>
            </a:r>
            <a:r>
              <a:rPr sz="2600" b="1" spc="-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Чем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дальш</a:t>
            </a:r>
            <a:r>
              <a:rPr sz="2600" dirty="0">
                <a:latin typeface="Cambria"/>
                <a:cs typeface="Cambria"/>
              </a:rPr>
              <a:t>е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spc="-40" dirty="0">
                <a:latin typeface="Cambria"/>
                <a:cs typeface="Cambria"/>
              </a:rPr>
              <a:t>о</a:t>
            </a:r>
            <a:r>
              <a:rPr sz="2600" dirty="0">
                <a:latin typeface="Cambria"/>
                <a:cs typeface="Cambria"/>
              </a:rPr>
              <a:t>т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зенита</a:t>
            </a:r>
            <a:r>
              <a:rPr sz="2600" spc="-3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(северн</a:t>
            </a:r>
            <a:r>
              <a:rPr sz="2600" spc="-15" dirty="0">
                <a:latin typeface="Cambria"/>
                <a:cs typeface="Cambria"/>
              </a:rPr>
              <a:t>е</a:t>
            </a:r>
            <a:r>
              <a:rPr sz="2600" dirty="0">
                <a:latin typeface="Cambria"/>
                <a:cs typeface="Cambria"/>
              </a:rPr>
              <a:t>е	</a:t>
            </a:r>
            <a:r>
              <a:rPr sz="2600" spc="55" dirty="0">
                <a:latin typeface="Cambria"/>
                <a:cs typeface="Cambria"/>
              </a:rPr>
              <a:t>д</a:t>
            </a:r>
            <a:r>
              <a:rPr sz="2600" spc="-5" dirty="0">
                <a:latin typeface="Cambria"/>
                <a:cs typeface="Cambria"/>
              </a:rPr>
              <a:t>ля  России),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тем</a:t>
            </a:r>
            <a:r>
              <a:rPr sz="2600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НИЖЕ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spc="-5" dirty="0">
                <a:latin typeface="Cambria"/>
                <a:cs typeface="Cambria"/>
              </a:rPr>
              <a:t>ИЛИ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Cambria"/>
                <a:cs typeface="Cambria"/>
              </a:rPr>
              <a:t>чем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ближе </a:t>
            </a:r>
            <a:r>
              <a:rPr sz="2600" dirty="0">
                <a:latin typeface="Cambria"/>
                <a:cs typeface="Cambria"/>
              </a:rPr>
              <a:t>к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spc="5" dirty="0">
                <a:latin typeface="Cambria"/>
                <a:cs typeface="Cambria"/>
              </a:rPr>
              <a:t>зениту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(южнее</a:t>
            </a:r>
            <a:r>
              <a:rPr sz="2600" spc="-50" dirty="0">
                <a:latin typeface="Cambria"/>
                <a:cs typeface="Cambria"/>
              </a:rPr>
              <a:t> </a:t>
            </a:r>
            <a:r>
              <a:rPr sz="2600" spc="15" dirty="0">
                <a:latin typeface="Cambria"/>
                <a:cs typeface="Cambria"/>
              </a:rPr>
              <a:t>для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России),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тем </a:t>
            </a:r>
            <a:r>
              <a:rPr sz="2600" b="1" spc="-5" dirty="0">
                <a:latin typeface="Cambria"/>
                <a:cs typeface="Cambria"/>
              </a:rPr>
              <a:t>ВЫШЕ</a:t>
            </a:r>
            <a:endParaRPr sz="2600">
              <a:latin typeface="Cambria"/>
              <a:cs typeface="Cambria"/>
            </a:endParaRPr>
          </a:p>
          <a:p>
            <a:pPr marL="393700" indent="-3810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Cambria"/>
              <a:buAutoNum type="arabicParenR" startAt="2"/>
              <a:tabLst>
                <a:tab pos="393700" algn="l"/>
              </a:tabLst>
            </a:pPr>
            <a:r>
              <a:rPr sz="2600" b="1" dirty="0">
                <a:latin typeface="Cambria"/>
                <a:cs typeface="Cambria"/>
              </a:rPr>
              <a:t>ПО</a:t>
            </a:r>
            <a:r>
              <a:rPr sz="2600" b="1" spc="-30" dirty="0">
                <a:latin typeface="Cambria"/>
                <a:cs typeface="Cambria"/>
              </a:rPr>
              <a:t> </a:t>
            </a:r>
            <a:r>
              <a:rPr sz="2600" b="1" spc="-35" dirty="0">
                <a:latin typeface="Cambria"/>
                <a:cs typeface="Cambria"/>
              </a:rPr>
              <a:t>ДОЛГОТЕ!</a:t>
            </a:r>
            <a:endParaRPr sz="2600">
              <a:latin typeface="Cambria"/>
              <a:cs typeface="Cambria"/>
            </a:endParaRPr>
          </a:p>
          <a:p>
            <a:pPr marL="12700" marR="455295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Cambria"/>
                <a:cs typeface="Cambria"/>
              </a:rPr>
              <a:t>Чем</a:t>
            </a:r>
            <a:r>
              <a:rPr sz="2600" spc="-3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ближе</a:t>
            </a:r>
            <a:r>
              <a:rPr sz="2600" spc="-1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к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spc="-15" dirty="0">
                <a:latin typeface="Cambria"/>
                <a:cs typeface="Cambria"/>
              </a:rPr>
              <a:t>полуденному</a:t>
            </a:r>
            <a:r>
              <a:rPr sz="2600" spc="-50" dirty="0">
                <a:latin typeface="Cambria"/>
                <a:cs typeface="Cambria"/>
              </a:rPr>
              <a:t> </a:t>
            </a:r>
            <a:r>
              <a:rPr sz="2600" spc="-20" dirty="0">
                <a:latin typeface="Cambria"/>
                <a:cs typeface="Cambria"/>
              </a:rPr>
              <a:t>меридиану,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тем </a:t>
            </a:r>
            <a:r>
              <a:rPr sz="2600" b="1" spc="-5" dirty="0">
                <a:latin typeface="Cambria"/>
                <a:cs typeface="Cambria"/>
              </a:rPr>
              <a:t>ВЫШЕ</a:t>
            </a:r>
            <a:r>
              <a:rPr sz="2600" b="1" spc="-2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и </a:t>
            </a:r>
            <a:r>
              <a:rPr sz="2600" spc="-555" dirty="0">
                <a:latin typeface="Cambria"/>
                <a:cs typeface="Cambria"/>
              </a:rPr>
              <a:t> </a:t>
            </a:r>
            <a:r>
              <a:rPr sz="2600" spc="-30" dirty="0">
                <a:latin typeface="Cambria"/>
                <a:cs typeface="Cambria"/>
              </a:rPr>
              <a:t>наоборот.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Cambria"/>
              <a:cs typeface="Cambria"/>
            </a:endParaRPr>
          </a:p>
          <a:p>
            <a:pPr marL="719455" algn="ctr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Cambria"/>
                <a:cs typeface="Cambria"/>
              </a:rPr>
              <a:t>ВАЖНЫЙ</a:t>
            </a:r>
            <a:r>
              <a:rPr sz="3200" b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b="1" spc="-30" dirty="0">
                <a:solidFill>
                  <a:srgbClr val="FFFFFF"/>
                </a:solidFill>
                <a:latin typeface="Cambria"/>
                <a:cs typeface="Cambria"/>
              </a:rPr>
              <a:t>ВЫВОД!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9475" y="1341500"/>
            <a:ext cx="4824730" cy="76200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3175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250"/>
              </a:spcBef>
              <a:tabLst>
                <a:tab pos="1991995" algn="l"/>
                <a:tab pos="3162935" algn="l"/>
              </a:tabLst>
            </a:pPr>
            <a:r>
              <a:rPr sz="4000" b="1" spc="-10" dirty="0">
                <a:solidFill>
                  <a:srgbClr val="FFFFFF"/>
                </a:solidFill>
                <a:latin typeface="Cambria"/>
                <a:cs typeface="Cambria"/>
              </a:rPr>
              <a:t>ВЫШЕ	или	</a:t>
            </a:r>
            <a:r>
              <a:rPr sz="4000" b="1" spc="-5" dirty="0">
                <a:solidFill>
                  <a:srgbClr val="FFFFFF"/>
                </a:solidFill>
                <a:latin typeface="Cambria"/>
                <a:cs typeface="Cambria"/>
              </a:rPr>
              <a:t>НИЖЕ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06678"/>
            <a:ext cx="6581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Полярные</a:t>
            </a:r>
            <a:r>
              <a:rPr sz="4400" spc="-15" dirty="0"/>
              <a:t> </a:t>
            </a:r>
            <a:r>
              <a:rPr sz="4400" spc="-10" dirty="0"/>
              <a:t>круги</a:t>
            </a:r>
            <a:r>
              <a:rPr sz="4400" spc="-15" dirty="0"/>
              <a:t> </a:t>
            </a:r>
            <a:r>
              <a:rPr sz="4400" dirty="0"/>
              <a:t>и</a:t>
            </a:r>
            <a:r>
              <a:rPr sz="4400" spc="-10" dirty="0"/>
              <a:t> </a:t>
            </a:r>
            <a:r>
              <a:rPr sz="4400" spc="-5" dirty="0"/>
              <a:t>тропики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57175" y="2349500"/>
            <a:ext cx="8886824" cy="3921125"/>
            <a:chOff x="257175" y="2349500"/>
            <a:chExt cx="8886824" cy="3921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175" y="2349500"/>
              <a:ext cx="8886824" cy="39211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68601" y="3573525"/>
              <a:ext cx="0" cy="863600"/>
            </a:xfrm>
            <a:custGeom>
              <a:avLst/>
              <a:gdLst/>
              <a:ahLst/>
              <a:cxnLst/>
              <a:rect l="l" t="t" r="r" b="b"/>
              <a:pathLst>
                <a:path h="863600">
                  <a:moveTo>
                    <a:pt x="0" y="0"/>
                  </a:moveTo>
                  <a:lnTo>
                    <a:pt x="0" y="863600"/>
                  </a:lnTo>
                </a:path>
              </a:pathLst>
            </a:custGeom>
            <a:ln w="57150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8601" y="3573525"/>
              <a:ext cx="4685030" cy="1224280"/>
            </a:xfrm>
            <a:custGeom>
              <a:avLst/>
              <a:gdLst/>
              <a:ahLst/>
              <a:cxnLst/>
              <a:rect l="l" t="t" r="r" b="b"/>
              <a:pathLst>
                <a:path w="4685030" h="1224279">
                  <a:moveTo>
                    <a:pt x="719074" y="1223899"/>
                  </a:moveTo>
                  <a:lnTo>
                    <a:pt x="0" y="863600"/>
                  </a:lnTo>
                </a:path>
                <a:path w="4685030" h="1224279">
                  <a:moveTo>
                    <a:pt x="4684649" y="920750"/>
                  </a:moveTo>
                  <a:lnTo>
                    <a:pt x="3887724" y="553974"/>
                  </a:lnTo>
                </a:path>
                <a:path w="4685030" h="1224279">
                  <a:moveTo>
                    <a:pt x="647700" y="431673"/>
                  </a:moveTo>
                  <a:lnTo>
                    <a:pt x="7874" y="123698"/>
                  </a:lnTo>
                </a:path>
                <a:path w="4685030" h="1224279">
                  <a:moveTo>
                    <a:pt x="4684649" y="968375"/>
                  </a:moveTo>
                  <a:lnTo>
                    <a:pt x="4648200" y="0"/>
                  </a:lnTo>
                </a:path>
                <a:path w="4685030" h="1224279">
                  <a:moveTo>
                    <a:pt x="4643374" y="309499"/>
                  </a:moveTo>
                  <a:lnTo>
                    <a:pt x="4248150" y="147574"/>
                  </a:lnTo>
                </a:path>
                <a:path w="4685030" h="1224279">
                  <a:moveTo>
                    <a:pt x="4648200" y="553974"/>
                  </a:moveTo>
                  <a:lnTo>
                    <a:pt x="4089400" y="309499"/>
                  </a:lnTo>
                </a:path>
                <a:path w="4685030" h="1224279">
                  <a:moveTo>
                    <a:pt x="727075" y="844550"/>
                  </a:moveTo>
                  <a:lnTo>
                    <a:pt x="7874" y="484124"/>
                  </a:lnTo>
                </a:path>
                <a:path w="4685030" h="1224279">
                  <a:moveTo>
                    <a:pt x="4679950" y="920750"/>
                  </a:moveTo>
                  <a:lnTo>
                    <a:pt x="3887724" y="596900"/>
                  </a:lnTo>
                </a:path>
              </a:pathLst>
            </a:custGeom>
            <a:ln w="50800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Типичные</a:t>
            </a:r>
            <a:r>
              <a:rPr sz="4000" spc="5" dirty="0"/>
              <a:t> </a:t>
            </a:r>
            <a:r>
              <a:rPr sz="4000" spc="-25" dirty="0"/>
              <a:t>затруднения</a:t>
            </a:r>
            <a:r>
              <a:rPr sz="4000" spc="10" dirty="0"/>
              <a:t> </a:t>
            </a:r>
            <a:r>
              <a:rPr sz="4000" spc="-15" dirty="0"/>
              <a:t>выпускников </a:t>
            </a:r>
            <a:r>
              <a:rPr sz="4000" spc="-885" dirty="0"/>
              <a:t> </a:t>
            </a:r>
            <a:r>
              <a:rPr sz="4000" spc="-5" dirty="0"/>
              <a:t>9 </a:t>
            </a:r>
            <a:r>
              <a:rPr sz="4000" spc="-10" dirty="0"/>
              <a:t>классов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600" y="2990850"/>
          <a:ext cx="8888092" cy="3931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/>
                <a:gridCol w="1381759"/>
                <a:gridCol w="557530"/>
                <a:gridCol w="707390"/>
                <a:gridCol w="734060"/>
                <a:gridCol w="770254"/>
                <a:gridCol w="1174750"/>
                <a:gridCol w="441959"/>
                <a:gridCol w="1896745"/>
              </a:tblGrid>
              <a:tr h="9102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Пункт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наблюдения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Географи-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22555" marR="113030" indent="255904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ческие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к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наты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пункта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наблюдения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275" marR="33655" indent="-635" algn="ctr">
                        <a:lnSpc>
                          <a:spcPct val="99700"/>
                        </a:lnSpc>
                        <a:spcBef>
                          <a:spcPts val="67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Средняя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тем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п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ера</a:t>
                      </a:r>
                      <a:r>
                        <a:rPr sz="1600" spc="10" dirty="0">
                          <a:latin typeface="Cambria"/>
                          <a:cs typeface="Cambria"/>
                        </a:rPr>
                        <a:t>т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ура 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воздуха,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 marR="73660" indent="-635" algn="ctr">
                        <a:lnSpc>
                          <a:spcPct val="99700"/>
                        </a:lnSpc>
                        <a:spcBef>
                          <a:spcPts val="67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Атмосферные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с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адк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, нор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ма, 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9050" marR="88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Средне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г</a:t>
                      </a:r>
                      <a:r>
                        <a:rPr sz="1600" spc="-3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о-  вое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525" indent="-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количество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атмосферны  х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ts val="191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осадков,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3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январь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январь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Нарьян-Мар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68°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53°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+13,1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–18,2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456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37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Нарьян-Мар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88265" marR="218440">
                        <a:lnSpc>
                          <a:spcPts val="1910"/>
                        </a:lnSpc>
                        <a:spcBef>
                          <a:spcPts val="509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Ханты-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Ма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н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си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й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61°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69°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+18,0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–19,7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75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553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5432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Ханты-Мансийск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0341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Омск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54°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73°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+19,6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–16,9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3)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>
                        <a:lnSpc>
                          <a:spcPts val="175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Омск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167678">
                <a:tc row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Барнаул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53° с.ш.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83° 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+19,9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–15,5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413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2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1357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Барнаул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71473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9623" y="1014983"/>
            <a:ext cx="9104630" cy="570230"/>
            <a:chOff x="39623" y="1014983"/>
            <a:chExt cx="9104630" cy="5702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3" y="1014983"/>
              <a:ext cx="1700783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9135" y="1014983"/>
              <a:ext cx="7674863" cy="5699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6639" y="1078230"/>
            <a:ext cx="8877300" cy="35687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11430">
              <a:lnSpc>
                <a:spcPct val="96900"/>
              </a:lnSpc>
              <a:spcBef>
                <a:spcPts val="175"/>
              </a:spcBef>
            </a:pPr>
            <a:r>
              <a:rPr sz="2000" spc="-10" dirty="0">
                <a:solidFill>
                  <a:srgbClr val="9B2C1F"/>
                </a:solidFill>
                <a:latin typeface="Microsoft Sans Serif"/>
                <a:cs typeface="Microsoft Sans Serif"/>
              </a:rPr>
              <a:t>Задание </a:t>
            </a:r>
            <a:r>
              <a:rPr sz="2000" spc="-5" dirty="0">
                <a:solidFill>
                  <a:srgbClr val="9B2C1F"/>
                </a:solidFill>
                <a:latin typeface="Microsoft Sans Serif"/>
                <a:cs typeface="Microsoft Sans Serif"/>
              </a:rPr>
              <a:t>17.</a:t>
            </a:r>
            <a:r>
              <a:rPr sz="2000" b="1" spc="-5" dirty="0">
                <a:latin typeface="Arial"/>
                <a:cs typeface="Arial"/>
              </a:rPr>
              <a:t>2.1. Земля </a:t>
            </a:r>
            <a:r>
              <a:rPr sz="2000" b="1" dirty="0">
                <a:latin typeface="Arial"/>
                <a:cs typeface="Arial"/>
              </a:rPr>
              <a:t>как </a:t>
            </a:r>
            <a:r>
              <a:rPr sz="2000" b="1" spc="-10" dirty="0">
                <a:latin typeface="Arial"/>
                <a:cs typeface="Arial"/>
              </a:rPr>
              <a:t>планета. Форма, </a:t>
            </a:r>
            <a:r>
              <a:rPr sz="2000" b="1" spc="-5" dirty="0">
                <a:latin typeface="Arial"/>
                <a:cs typeface="Arial"/>
              </a:rPr>
              <a:t>размеры, движение </a:t>
            </a:r>
            <a:r>
              <a:rPr sz="2000" b="1" dirty="0">
                <a:latin typeface="Arial"/>
                <a:cs typeface="Arial"/>
              </a:rPr>
              <a:t>Земли</a:t>
            </a:r>
            <a:r>
              <a:rPr sz="2000" dirty="0">
                <a:latin typeface="Microsoft Sans Serif"/>
                <a:cs typeface="Microsoft Sans Serif"/>
              </a:rPr>
              <a:t>.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Cambria"/>
                <a:cs typeface="Cambria"/>
              </a:rPr>
              <a:t>Школьники </a:t>
            </a:r>
            <a:r>
              <a:rPr sz="2000" dirty="0">
                <a:latin typeface="Cambria"/>
                <a:cs typeface="Cambria"/>
              </a:rPr>
              <a:t>из нескольких </a:t>
            </a:r>
            <a:r>
              <a:rPr sz="2000" spc="-5" dirty="0">
                <a:latin typeface="Cambria"/>
                <a:cs typeface="Cambria"/>
              </a:rPr>
              <a:t>населённых </a:t>
            </a:r>
            <a:r>
              <a:rPr sz="2000" dirty="0">
                <a:latin typeface="Cambria"/>
                <a:cs typeface="Cambria"/>
              </a:rPr>
              <a:t>пунктов </a:t>
            </a:r>
            <a:r>
              <a:rPr sz="2000" spc="-5" dirty="0">
                <a:latin typeface="Cambria"/>
                <a:cs typeface="Cambria"/>
              </a:rPr>
              <a:t>России </a:t>
            </a:r>
            <a:r>
              <a:rPr sz="2000" dirty="0">
                <a:latin typeface="Cambria"/>
                <a:cs typeface="Cambria"/>
              </a:rPr>
              <a:t>обменялись 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данными </a:t>
            </a:r>
            <a:r>
              <a:rPr sz="2000" dirty="0">
                <a:latin typeface="Cambria"/>
                <a:cs typeface="Cambria"/>
              </a:rPr>
              <a:t>о средних температурах </a:t>
            </a:r>
            <a:r>
              <a:rPr sz="2000" spc="-5" dirty="0">
                <a:latin typeface="Cambria"/>
                <a:cs typeface="Cambria"/>
              </a:rPr>
              <a:t>воздуха </a:t>
            </a:r>
            <a:r>
              <a:rPr sz="2000" dirty="0">
                <a:latin typeface="Cambria"/>
                <a:cs typeface="Cambria"/>
              </a:rPr>
              <a:t>в июле и январе и </a:t>
            </a:r>
            <a:r>
              <a:rPr sz="2000" spc="-5" dirty="0">
                <a:latin typeface="Cambria"/>
                <a:cs typeface="Cambria"/>
              </a:rPr>
              <a:t>других </a:t>
            </a:r>
            <a:r>
              <a:rPr sz="2000" dirty="0">
                <a:latin typeface="Cambria"/>
                <a:cs typeface="Cambria"/>
              </a:rPr>
              <a:t> климатических </a:t>
            </a:r>
            <a:r>
              <a:rPr sz="2000" spc="-5" dirty="0">
                <a:latin typeface="Cambria"/>
                <a:cs typeface="Cambria"/>
              </a:rPr>
              <a:t>показателях, полученными </a:t>
            </a:r>
            <a:r>
              <a:rPr sz="2000" dirty="0">
                <a:latin typeface="Cambria"/>
                <a:cs typeface="Cambria"/>
              </a:rPr>
              <a:t>на местных </a:t>
            </a:r>
            <a:r>
              <a:rPr sz="2000" spc="-5" dirty="0">
                <a:latin typeface="Cambria"/>
                <a:cs typeface="Cambria"/>
              </a:rPr>
              <a:t>метеостанциях </a:t>
            </a:r>
            <a:r>
              <a:rPr sz="2000" dirty="0">
                <a:latin typeface="Cambria"/>
                <a:cs typeface="Cambria"/>
              </a:rPr>
              <a:t>в 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результате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многолетних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наблюдений.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Собранные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ими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данные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mbria"/>
                <a:cs typeface="Cambria"/>
              </a:rPr>
              <a:t>представлены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в</a:t>
            </a:r>
            <a:r>
              <a:rPr sz="2000" spc="-5" dirty="0">
                <a:latin typeface="Cambria"/>
                <a:cs typeface="Cambria"/>
              </a:rPr>
              <a:t> следующей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таблице.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550">
              <a:latin typeface="Cambria"/>
              <a:cs typeface="Cambria"/>
            </a:endParaRPr>
          </a:p>
          <a:p>
            <a:pPr marL="671004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mbria"/>
                <a:cs typeface="Cambria"/>
              </a:rPr>
              <a:t>В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каком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из</a:t>
            </a:r>
            <a:endParaRPr sz="1800">
              <a:latin typeface="Cambria"/>
              <a:cs typeface="Cambria"/>
            </a:endParaRPr>
          </a:p>
          <a:p>
            <a:pPr marL="6710045">
              <a:lnSpc>
                <a:spcPct val="100000"/>
              </a:lnSpc>
            </a:pPr>
            <a:r>
              <a:rPr sz="1800" spc="-5" dirty="0">
                <a:latin typeface="Cambria"/>
                <a:cs typeface="Cambria"/>
              </a:rPr>
              <a:t>перечисленных</a:t>
            </a:r>
            <a:endParaRPr sz="1800">
              <a:latin typeface="Cambria"/>
              <a:cs typeface="Cambria"/>
            </a:endParaRPr>
          </a:p>
          <a:p>
            <a:pPr marL="6710045" marR="5080"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городов </a:t>
            </a:r>
            <a:r>
              <a:rPr sz="1800" b="1" spc="-5" dirty="0">
                <a:latin typeface="Cambria"/>
                <a:cs typeface="Cambria"/>
              </a:rPr>
              <a:t>30 ноября </a:t>
            </a:r>
            <a:r>
              <a:rPr sz="1800" b="1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ночь </a:t>
            </a:r>
            <a:r>
              <a:rPr sz="1800" spc="-25" dirty="0">
                <a:latin typeface="Cambria"/>
                <a:cs typeface="Cambria"/>
              </a:rPr>
              <a:t>будет </a:t>
            </a:r>
            <a:r>
              <a:rPr sz="1800" spc="-5" dirty="0">
                <a:latin typeface="Cambria"/>
                <a:cs typeface="Cambria"/>
              </a:rPr>
              <a:t>наиболее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продолжительной?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325" y="66675"/>
            <a:ext cx="9020175" cy="6699250"/>
            <a:chOff x="60325" y="66675"/>
            <a:chExt cx="9020175" cy="6699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901" y="3673411"/>
              <a:ext cx="4968875" cy="29790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0284" y="1441274"/>
              <a:ext cx="4125265" cy="4428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1632" y="23825"/>
            <a:ext cx="8580755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733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9B2C1F"/>
                </a:solidFill>
              </a:rPr>
              <a:t>Продолжительность</a:t>
            </a:r>
            <a:r>
              <a:rPr sz="4000" dirty="0">
                <a:solidFill>
                  <a:srgbClr val="9B2C1F"/>
                </a:solidFill>
              </a:rPr>
              <a:t> </a:t>
            </a:r>
            <a:r>
              <a:rPr sz="4000" spc="-5" dirty="0">
                <a:solidFill>
                  <a:srgbClr val="9B2C1F"/>
                </a:solidFill>
              </a:rPr>
              <a:t>дня.</a:t>
            </a:r>
            <a:endParaRPr sz="4000"/>
          </a:p>
          <a:p>
            <a:pPr marL="12700" marR="5080" indent="897890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solidFill>
                  <a:srgbClr val="000000"/>
                </a:solidFill>
              </a:rPr>
              <a:t>Анализ</a:t>
            </a:r>
            <a:r>
              <a:rPr sz="4000" spc="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ситуации</a:t>
            </a:r>
            <a:r>
              <a:rPr sz="4000" spc="40" dirty="0">
                <a:solidFill>
                  <a:srgbClr val="000000"/>
                </a:solidFill>
              </a:rPr>
              <a:t> </a:t>
            </a:r>
            <a:r>
              <a:rPr sz="4000" spc="-5" dirty="0"/>
              <a:t>за</a:t>
            </a:r>
            <a:r>
              <a:rPr sz="4000" dirty="0"/>
              <a:t> </a:t>
            </a:r>
            <a:r>
              <a:rPr sz="4000" spc="-5" dirty="0"/>
              <a:t>Северным </a:t>
            </a:r>
            <a:r>
              <a:rPr sz="4000" dirty="0"/>
              <a:t> </a:t>
            </a:r>
            <a:r>
              <a:rPr sz="4000" spc="-10" dirty="0"/>
              <a:t>полярным</a:t>
            </a:r>
            <a:r>
              <a:rPr sz="4000" dirty="0"/>
              <a:t> </a:t>
            </a:r>
            <a:r>
              <a:rPr sz="4000" spc="-15" dirty="0"/>
              <a:t>кругом !УЧИТЫВАЕМ </a:t>
            </a:r>
            <a:r>
              <a:rPr sz="4000" spc="-55" dirty="0"/>
              <a:t>ДАТУ!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4964938" y="3555872"/>
            <a:ext cx="297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D24717"/>
                </a:solidFill>
                <a:latin typeface="Calibri"/>
                <a:cs typeface="Calibri"/>
              </a:rPr>
              <a:t>полярная</a:t>
            </a:r>
            <a:r>
              <a:rPr sz="3600" b="1" spc="-85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D24717"/>
                </a:solidFill>
                <a:latin typeface="Calibri"/>
                <a:cs typeface="Calibri"/>
              </a:rPr>
              <a:t>ночь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2078482"/>
            <a:ext cx="8297545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105"/>
              </a:spcBef>
              <a:tabLst>
                <a:tab pos="7837170" algn="l"/>
              </a:tabLst>
            </a:pPr>
            <a:r>
              <a:rPr sz="2600" dirty="0">
                <a:latin typeface="Cambria"/>
                <a:cs typeface="Cambria"/>
              </a:rPr>
              <a:t>Зимой</a:t>
            </a:r>
            <a:r>
              <a:rPr sz="2600" spc="-1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в</a:t>
            </a:r>
            <a:r>
              <a:rPr sz="2600" spc="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Северном</a:t>
            </a:r>
            <a:r>
              <a:rPr sz="2600" spc="-3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пол</a:t>
            </a:r>
            <a:r>
              <a:rPr sz="2600" spc="-15" dirty="0">
                <a:latin typeface="Cambria"/>
                <a:cs typeface="Cambria"/>
              </a:rPr>
              <a:t>у</a:t>
            </a:r>
            <a:r>
              <a:rPr sz="2600" dirty="0">
                <a:latin typeface="Cambria"/>
                <a:cs typeface="Cambria"/>
              </a:rPr>
              <a:t>шарии</a:t>
            </a:r>
            <a:r>
              <a:rPr sz="2600" spc="-5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(</a:t>
            </a:r>
            <a:r>
              <a:rPr sz="2600" b="1" spc="5" dirty="0">
                <a:latin typeface="Cambria"/>
                <a:cs typeface="Cambria"/>
              </a:rPr>
              <a:t>о</a:t>
            </a:r>
            <a:r>
              <a:rPr sz="2600" b="1" spc="-10" dirty="0">
                <a:latin typeface="Cambria"/>
                <a:cs typeface="Cambria"/>
              </a:rPr>
              <a:t>с</a:t>
            </a:r>
            <a:r>
              <a:rPr sz="2600" b="1" spc="-5" dirty="0">
                <a:latin typeface="Cambria"/>
                <a:cs typeface="Cambria"/>
              </a:rPr>
              <a:t>об</a:t>
            </a:r>
            <a:r>
              <a:rPr sz="2600" b="1" spc="-10" dirty="0">
                <a:latin typeface="Cambria"/>
                <a:cs typeface="Cambria"/>
              </a:rPr>
              <a:t>е</a:t>
            </a:r>
            <a:r>
              <a:rPr sz="2600" b="1" spc="-5" dirty="0">
                <a:latin typeface="Cambria"/>
                <a:cs typeface="Cambria"/>
              </a:rPr>
              <a:t>нн</a:t>
            </a:r>
            <a:r>
              <a:rPr sz="2600" b="1" dirty="0">
                <a:latin typeface="Cambria"/>
                <a:cs typeface="Cambria"/>
              </a:rPr>
              <a:t>о</a:t>
            </a:r>
            <a:r>
              <a:rPr sz="2600" b="1" spc="-35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с </a:t>
            </a:r>
            <a:r>
              <a:rPr sz="2600" b="1" spc="-5" dirty="0">
                <a:latin typeface="Cambria"/>
                <a:cs typeface="Cambria"/>
              </a:rPr>
              <a:t>н</a:t>
            </a:r>
            <a:r>
              <a:rPr sz="2600" b="1" dirty="0">
                <a:latin typeface="Cambria"/>
                <a:cs typeface="Cambria"/>
              </a:rPr>
              <a:t>оября	</a:t>
            </a:r>
            <a:r>
              <a:rPr sz="2600" b="1" spc="-5" dirty="0">
                <a:latin typeface="Cambria"/>
                <a:cs typeface="Cambria"/>
              </a:rPr>
              <a:t>по  </a:t>
            </a:r>
            <a:r>
              <a:rPr sz="2600" b="1" dirty="0">
                <a:latin typeface="Cambria"/>
                <a:cs typeface="Cambria"/>
              </a:rPr>
              <a:t>январь)</a:t>
            </a:r>
            <a:r>
              <a:rPr sz="2600" b="1" spc="-3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к югу</a:t>
            </a:r>
            <a:r>
              <a:rPr sz="2600" spc="5" dirty="0">
                <a:latin typeface="Cambria"/>
                <a:cs typeface="Cambria"/>
              </a:rPr>
              <a:t> </a:t>
            </a:r>
            <a:r>
              <a:rPr sz="2600" spc="-20" dirty="0">
                <a:latin typeface="Cambria"/>
                <a:cs typeface="Cambria"/>
              </a:rPr>
              <a:t>от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Северного</a:t>
            </a:r>
            <a:r>
              <a:rPr sz="2600" spc="-4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полярного</a:t>
            </a:r>
            <a:r>
              <a:rPr sz="2600" spc="-4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круга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tabLst>
                <a:tab pos="2867660" algn="l"/>
              </a:tabLst>
            </a:pPr>
            <a:r>
              <a:rPr sz="2600" spc="-10" dirty="0">
                <a:latin typeface="Cambria"/>
                <a:cs typeface="Cambria"/>
              </a:rPr>
              <a:t>продолжительность </a:t>
            </a:r>
            <a:r>
              <a:rPr sz="2600" b="1" dirty="0">
                <a:latin typeface="Cambria"/>
                <a:cs typeface="Cambria"/>
              </a:rPr>
              <a:t>дня </a:t>
            </a:r>
            <a:r>
              <a:rPr sz="2600" b="1" spc="-5" dirty="0">
                <a:latin typeface="Cambria"/>
                <a:cs typeface="Cambria"/>
              </a:rPr>
              <a:t>увеличивается. </a:t>
            </a:r>
            <a:r>
              <a:rPr sz="2600" dirty="0">
                <a:latin typeface="Cambria"/>
                <a:cs typeface="Cambria"/>
              </a:rPr>
              <a:t>За Северным </a:t>
            </a:r>
            <a:r>
              <a:rPr sz="2600" spc="-56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полярным</a:t>
            </a:r>
            <a:r>
              <a:rPr sz="2600" spc="-1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кругом	</a:t>
            </a:r>
            <a:r>
              <a:rPr sz="2600" spc="-10" dirty="0">
                <a:latin typeface="Cambria"/>
                <a:cs typeface="Cambria"/>
              </a:rPr>
              <a:t>наблюдается </a:t>
            </a:r>
            <a:r>
              <a:rPr sz="2600" spc="-5" dirty="0">
                <a:latin typeface="Cambria"/>
                <a:cs typeface="Cambria"/>
              </a:rPr>
              <a:t>явление</a:t>
            </a:r>
            <a:r>
              <a:rPr sz="2600" spc="-3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полярной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90" y="3663772"/>
            <a:ext cx="86106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mbria"/>
                <a:cs typeface="Cambria"/>
              </a:rPr>
              <a:t>ноч</a:t>
            </a:r>
            <a:r>
              <a:rPr sz="2600" spc="-10" dirty="0">
                <a:latin typeface="Cambria"/>
                <a:cs typeface="Cambria"/>
              </a:rPr>
              <a:t>и</a:t>
            </a:r>
            <a:r>
              <a:rPr sz="2600" dirty="0">
                <a:latin typeface="Cambria"/>
                <a:cs typeface="Cambria"/>
              </a:rPr>
              <a:t>!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99253" y="5613298"/>
            <a:ext cx="3171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D24717"/>
                </a:solidFill>
                <a:latin typeface="Calibri"/>
                <a:cs typeface="Calibri"/>
              </a:rPr>
              <a:t>День</a:t>
            </a:r>
            <a:r>
              <a:rPr sz="4000" b="1" spc="-100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D24717"/>
                </a:solidFill>
                <a:latin typeface="Calibri"/>
                <a:cs typeface="Calibri"/>
              </a:rPr>
              <a:t>длиннее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3400" y="3996944"/>
            <a:ext cx="7580630" cy="2475865"/>
            <a:chOff x="533400" y="3996944"/>
            <a:chExt cx="7580630" cy="2475865"/>
          </a:xfrm>
        </p:grpSpPr>
        <p:sp>
          <p:nvSpPr>
            <p:cNvPr id="11" name="object 11"/>
            <p:cNvSpPr/>
            <p:nvPr/>
          </p:nvSpPr>
          <p:spPr>
            <a:xfrm>
              <a:off x="4787900" y="4009644"/>
              <a:ext cx="3313429" cy="1219835"/>
            </a:xfrm>
            <a:custGeom>
              <a:avLst/>
              <a:gdLst/>
              <a:ahLst/>
              <a:cxnLst/>
              <a:rect l="l" t="t" r="r" b="b"/>
              <a:pathLst>
                <a:path w="3313429" h="1219835">
                  <a:moveTo>
                    <a:pt x="3312541" y="0"/>
                  </a:moveTo>
                  <a:lnTo>
                    <a:pt x="3313091" y="40019"/>
                  </a:lnTo>
                  <a:lnTo>
                    <a:pt x="3311805" y="79742"/>
                  </a:lnTo>
                  <a:lnTo>
                    <a:pt x="3308712" y="119147"/>
                  </a:lnTo>
                  <a:lnTo>
                    <a:pt x="3303839" y="158213"/>
                  </a:lnTo>
                  <a:lnTo>
                    <a:pt x="3297216" y="196918"/>
                  </a:lnTo>
                  <a:lnTo>
                    <a:pt x="3288870" y="235242"/>
                  </a:lnTo>
                  <a:lnTo>
                    <a:pt x="3278828" y="273162"/>
                  </a:lnTo>
                  <a:lnTo>
                    <a:pt x="3267121" y="310658"/>
                  </a:lnTo>
                  <a:lnTo>
                    <a:pt x="3253775" y="347708"/>
                  </a:lnTo>
                  <a:lnTo>
                    <a:pt x="3238819" y="384291"/>
                  </a:lnTo>
                  <a:lnTo>
                    <a:pt x="3222281" y="420385"/>
                  </a:lnTo>
                  <a:lnTo>
                    <a:pt x="3204190" y="455970"/>
                  </a:lnTo>
                  <a:lnTo>
                    <a:pt x="3184572" y="491023"/>
                  </a:lnTo>
                  <a:lnTo>
                    <a:pt x="3163458" y="525524"/>
                  </a:lnTo>
                  <a:lnTo>
                    <a:pt x="3140875" y="559451"/>
                  </a:lnTo>
                  <a:lnTo>
                    <a:pt x="3116850" y="592783"/>
                  </a:lnTo>
                  <a:lnTo>
                    <a:pt x="3091413" y="625498"/>
                  </a:lnTo>
                  <a:lnTo>
                    <a:pt x="3064592" y="657576"/>
                  </a:lnTo>
                  <a:lnTo>
                    <a:pt x="3036414" y="688994"/>
                  </a:lnTo>
                  <a:lnTo>
                    <a:pt x="3006908" y="719732"/>
                  </a:lnTo>
                  <a:lnTo>
                    <a:pt x="2976102" y="749768"/>
                  </a:lnTo>
                  <a:lnTo>
                    <a:pt x="2944024" y="779080"/>
                  </a:lnTo>
                  <a:lnTo>
                    <a:pt x="2910703" y="807648"/>
                  </a:lnTo>
                  <a:lnTo>
                    <a:pt x="2876167" y="835451"/>
                  </a:lnTo>
                  <a:lnTo>
                    <a:pt x="2840444" y="862466"/>
                  </a:lnTo>
                  <a:lnTo>
                    <a:pt x="2803561" y="888672"/>
                  </a:lnTo>
                  <a:lnTo>
                    <a:pt x="2765548" y="914049"/>
                  </a:lnTo>
                  <a:lnTo>
                    <a:pt x="2726433" y="938575"/>
                  </a:lnTo>
                  <a:lnTo>
                    <a:pt x="2686243" y="962228"/>
                  </a:lnTo>
                  <a:lnTo>
                    <a:pt x="2645007" y="984987"/>
                  </a:lnTo>
                  <a:lnTo>
                    <a:pt x="2602754" y="1006831"/>
                  </a:lnTo>
                  <a:lnTo>
                    <a:pt x="2559510" y="1027738"/>
                  </a:lnTo>
                  <a:lnTo>
                    <a:pt x="2515305" y="1047688"/>
                  </a:lnTo>
                  <a:lnTo>
                    <a:pt x="2470167" y="1066658"/>
                  </a:lnTo>
                  <a:lnTo>
                    <a:pt x="2424124" y="1084628"/>
                  </a:lnTo>
                  <a:lnTo>
                    <a:pt x="2377203" y="1101576"/>
                  </a:lnTo>
                  <a:lnTo>
                    <a:pt x="2329435" y="1117480"/>
                  </a:lnTo>
                  <a:lnTo>
                    <a:pt x="2280845" y="1132320"/>
                  </a:lnTo>
                  <a:lnTo>
                    <a:pt x="2231464" y="1146075"/>
                  </a:lnTo>
                  <a:lnTo>
                    <a:pt x="2181318" y="1158722"/>
                  </a:lnTo>
                  <a:lnTo>
                    <a:pt x="2130436" y="1170240"/>
                  </a:lnTo>
                  <a:lnTo>
                    <a:pt x="2078847" y="1180609"/>
                  </a:lnTo>
                  <a:lnTo>
                    <a:pt x="2026578" y="1189806"/>
                  </a:lnTo>
                  <a:lnTo>
                    <a:pt x="1973658" y="1197811"/>
                  </a:lnTo>
                  <a:lnTo>
                    <a:pt x="1920115" y="1204602"/>
                  </a:lnTo>
                  <a:lnTo>
                    <a:pt x="1865977" y="1210157"/>
                  </a:lnTo>
                  <a:lnTo>
                    <a:pt x="1811272" y="1214456"/>
                  </a:lnTo>
                  <a:lnTo>
                    <a:pt x="1756029" y="1217478"/>
                  </a:lnTo>
                  <a:lnTo>
                    <a:pt x="1700276" y="1219199"/>
                  </a:lnTo>
                  <a:lnTo>
                    <a:pt x="1644481" y="1219592"/>
                  </a:lnTo>
                  <a:lnTo>
                    <a:pt x="1589100" y="1218667"/>
                  </a:lnTo>
                  <a:lnTo>
                    <a:pt x="1534162" y="1216446"/>
                  </a:lnTo>
                  <a:lnTo>
                    <a:pt x="1479697" y="1212949"/>
                  </a:lnTo>
                  <a:lnTo>
                    <a:pt x="1425734" y="1208195"/>
                  </a:lnTo>
                  <a:lnTo>
                    <a:pt x="1372304" y="1202206"/>
                  </a:lnTo>
                  <a:lnTo>
                    <a:pt x="1319437" y="1195001"/>
                  </a:lnTo>
                  <a:lnTo>
                    <a:pt x="1267161" y="1186600"/>
                  </a:lnTo>
                  <a:lnTo>
                    <a:pt x="1215507" y="1177025"/>
                  </a:lnTo>
                  <a:lnTo>
                    <a:pt x="1164504" y="1166294"/>
                  </a:lnTo>
                  <a:lnTo>
                    <a:pt x="1114182" y="1154429"/>
                  </a:lnTo>
                  <a:lnTo>
                    <a:pt x="1064572" y="1141449"/>
                  </a:lnTo>
                  <a:lnTo>
                    <a:pt x="1015702" y="1127375"/>
                  </a:lnTo>
                  <a:lnTo>
                    <a:pt x="967603" y="1112228"/>
                  </a:lnTo>
                  <a:lnTo>
                    <a:pt x="920303" y="1096026"/>
                  </a:lnTo>
                  <a:lnTo>
                    <a:pt x="873834" y="1078791"/>
                  </a:lnTo>
                  <a:lnTo>
                    <a:pt x="828224" y="1060543"/>
                  </a:lnTo>
                  <a:lnTo>
                    <a:pt x="783504" y="1041302"/>
                  </a:lnTo>
                  <a:lnTo>
                    <a:pt x="739703" y="1021088"/>
                  </a:lnTo>
                  <a:lnTo>
                    <a:pt x="696851" y="999922"/>
                  </a:lnTo>
                  <a:lnTo>
                    <a:pt x="654977" y="977823"/>
                  </a:lnTo>
                  <a:lnTo>
                    <a:pt x="614112" y="954813"/>
                  </a:lnTo>
                  <a:lnTo>
                    <a:pt x="574285" y="930910"/>
                  </a:lnTo>
                  <a:lnTo>
                    <a:pt x="535526" y="906136"/>
                  </a:lnTo>
                  <a:lnTo>
                    <a:pt x="497864" y="880511"/>
                  </a:lnTo>
                  <a:lnTo>
                    <a:pt x="461331" y="854054"/>
                  </a:lnTo>
                  <a:lnTo>
                    <a:pt x="425954" y="826787"/>
                  </a:lnTo>
                  <a:lnTo>
                    <a:pt x="391764" y="798730"/>
                  </a:lnTo>
                  <a:lnTo>
                    <a:pt x="358790" y="769901"/>
                  </a:lnTo>
                  <a:lnTo>
                    <a:pt x="327064" y="740323"/>
                  </a:lnTo>
                  <a:lnTo>
                    <a:pt x="296613" y="710015"/>
                  </a:lnTo>
                  <a:lnTo>
                    <a:pt x="267468" y="678997"/>
                  </a:lnTo>
                  <a:lnTo>
                    <a:pt x="239659" y="647290"/>
                  </a:lnTo>
                  <a:lnTo>
                    <a:pt x="213215" y="614914"/>
                  </a:lnTo>
                  <a:lnTo>
                    <a:pt x="188166" y="581889"/>
                  </a:lnTo>
                  <a:lnTo>
                    <a:pt x="164543" y="548235"/>
                  </a:lnTo>
                  <a:lnTo>
                    <a:pt x="142374" y="513973"/>
                  </a:lnTo>
                  <a:lnTo>
                    <a:pt x="121689" y="479123"/>
                  </a:lnTo>
                  <a:lnTo>
                    <a:pt x="102518" y="443704"/>
                  </a:lnTo>
                  <a:lnTo>
                    <a:pt x="84892" y="407738"/>
                  </a:lnTo>
                  <a:lnTo>
                    <a:pt x="68839" y="371245"/>
                  </a:lnTo>
                  <a:lnTo>
                    <a:pt x="54389" y="334244"/>
                  </a:lnTo>
                  <a:lnTo>
                    <a:pt x="41572" y="296757"/>
                  </a:lnTo>
                  <a:lnTo>
                    <a:pt x="30419" y="258802"/>
                  </a:lnTo>
                  <a:lnTo>
                    <a:pt x="20958" y="220401"/>
                  </a:lnTo>
                  <a:lnTo>
                    <a:pt x="13219" y="181574"/>
                  </a:lnTo>
                  <a:lnTo>
                    <a:pt x="7232" y="142341"/>
                  </a:lnTo>
                  <a:lnTo>
                    <a:pt x="3028" y="102722"/>
                  </a:lnTo>
                  <a:lnTo>
                    <a:pt x="635" y="62737"/>
                  </a:lnTo>
                  <a:lnTo>
                    <a:pt x="45" y="39199"/>
                  </a:lnTo>
                  <a:lnTo>
                    <a:pt x="0" y="31368"/>
                  </a:lnTo>
                </a:path>
              </a:pathLst>
            </a:custGeom>
            <a:ln w="25400">
              <a:solidFill>
                <a:srgbClr val="AE3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9750" y="5084826"/>
              <a:ext cx="3024505" cy="1381125"/>
            </a:xfrm>
            <a:custGeom>
              <a:avLst/>
              <a:gdLst/>
              <a:ahLst/>
              <a:cxnLst/>
              <a:rect l="l" t="t" r="r" b="b"/>
              <a:pathLst>
                <a:path w="3024504" h="1381125">
                  <a:moveTo>
                    <a:pt x="2268093" y="0"/>
                  </a:moveTo>
                  <a:lnTo>
                    <a:pt x="2190808" y="711"/>
                  </a:lnTo>
                  <a:lnTo>
                    <a:pt x="2115753" y="2801"/>
                  </a:lnTo>
                  <a:lnTo>
                    <a:pt x="2043307" y="6199"/>
                  </a:lnTo>
                  <a:lnTo>
                    <a:pt x="1973851" y="10836"/>
                  </a:lnTo>
                  <a:lnTo>
                    <a:pt x="1907766" y="16644"/>
                  </a:lnTo>
                  <a:lnTo>
                    <a:pt x="1845430" y="23554"/>
                  </a:lnTo>
                  <a:lnTo>
                    <a:pt x="1787226" y="31496"/>
                  </a:lnTo>
                  <a:lnTo>
                    <a:pt x="1733534" y="40401"/>
                  </a:lnTo>
                  <a:lnTo>
                    <a:pt x="1684733" y="50201"/>
                  </a:lnTo>
                  <a:lnTo>
                    <a:pt x="1641205" y="60827"/>
                  </a:lnTo>
                  <a:lnTo>
                    <a:pt x="1603330" y="72209"/>
                  </a:lnTo>
                  <a:lnTo>
                    <a:pt x="1546059" y="96966"/>
                  </a:lnTo>
                  <a:lnTo>
                    <a:pt x="1515966" y="123920"/>
                  </a:lnTo>
                  <a:lnTo>
                    <a:pt x="1508159" y="152179"/>
                  </a:lnTo>
                  <a:lnTo>
                    <a:pt x="1496703" y="165900"/>
                  </a:lnTo>
                  <a:lnTo>
                    <a:pt x="1452653" y="191839"/>
                  </a:lnTo>
                  <a:lnTo>
                    <a:pt x="1382952" y="215310"/>
                  </a:lnTo>
                  <a:lnTo>
                    <a:pt x="1339431" y="225947"/>
                  </a:lnTo>
                  <a:lnTo>
                    <a:pt x="1290637" y="235759"/>
                  </a:lnTo>
                  <a:lnTo>
                    <a:pt x="1236950" y="244677"/>
                  </a:lnTo>
                  <a:lnTo>
                    <a:pt x="1178749" y="252630"/>
                  </a:lnTo>
                  <a:lnTo>
                    <a:pt x="1116414" y="259550"/>
                  </a:lnTo>
                  <a:lnTo>
                    <a:pt x="1050325" y="265368"/>
                  </a:lnTo>
                  <a:lnTo>
                    <a:pt x="980863" y="270014"/>
                  </a:lnTo>
                  <a:lnTo>
                    <a:pt x="908406" y="273418"/>
                  </a:lnTo>
                  <a:lnTo>
                    <a:pt x="833335" y="275511"/>
                  </a:lnTo>
                  <a:lnTo>
                    <a:pt x="756031" y="276225"/>
                  </a:lnTo>
                  <a:lnTo>
                    <a:pt x="678732" y="275511"/>
                  </a:lnTo>
                  <a:lnTo>
                    <a:pt x="603666" y="273418"/>
                  </a:lnTo>
                  <a:lnTo>
                    <a:pt x="531212" y="270014"/>
                  </a:lnTo>
                  <a:lnTo>
                    <a:pt x="461752" y="265368"/>
                  </a:lnTo>
                  <a:lnTo>
                    <a:pt x="395664" y="259550"/>
                  </a:lnTo>
                  <a:lnTo>
                    <a:pt x="333329" y="252630"/>
                  </a:lnTo>
                  <a:lnTo>
                    <a:pt x="275127" y="244677"/>
                  </a:lnTo>
                  <a:lnTo>
                    <a:pt x="221438" y="235759"/>
                  </a:lnTo>
                  <a:lnTo>
                    <a:pt x="172642" y="225947"/>
                  </a:lnTo>
                  <a:lnTo>
                    <a:pt x="129119" y="215310"/>
                  </a:lnTo>
                  <a:lnTo>
                    <a:pt x="91250" y="203918"/>
                  </a:lnTo>
                  <a:lnTo>
                    <a:pt x="33990" y="179143"/>
                  </a:lnTo>
                  <a:lnTo>
                    <a:pt x="3903" y="152179"/>
                  </a:lnTo>
                  <a:lnTo>
                    <a:pt x="0" y="138049"/>
                  </a:lnTo>
                  <a:lnTo>
                    <a:pt x="0" y="1242949"/>
                  </a:lnTo>
                  <a:lnTo>
                    <a:pt x="33990" y="1284018"/>
                  </a:lnTo>
                  <a:lnTo>
                    <a:pt x="91250" y="1308781"/>
                  </a:lnTo>
                  <a:lnTo>
                    <a:pt x="129119" y="1320168"/>
                  </a:lnTo>
                  <a:lnTo>
                    <a:pt x="172642" y="1330800"/>
                  </a:lnTo>
                  <a:lnTo>
                    <a:pt x="221438" y="1340608"/>
                  </a:lnTo>
                  <a:lnTo>
                    <a:pt x="275127" y="1349522"/>
                  </a:lnTo>
                  <a:lnTo>
                    <a:pt x="333329" y="1357473"/>
                  </a:lnTo>
                  <a:lnTo>
                    <a:pt x="395664" y="1364391"/>
                  </a:lnTo>
                  <a:lnTo>
                    <a:pt x="461752" y="1370207"/>
                  </a:lnTo>
                  <a:lnTo>
                    <a:pt x="531212" y="1374852"/>
                  </a:lnTo>
                  <a:lnTo>
                    <a:pt x="603666" y="1378255"/>
                  </a:lnTo>
                  <a:lnTo>
                    <a:pt x="678732" y="1380348"/>
                  </a:lnTo>
                  <a:lnTo>
                    <a:pt x="756031" y="1381061"/>
                  </a:lnTo>
                  <a:lnTo>
                    <a:pt x="833335" y="1380348"/>
                  </a:lnTo>
                  <a:lnTo>
                    <a:pt x="908406" y="1378255"/>
                  </a:lnTo>
                  <a:lnTo>
                    <a:pt x="980863" y="1374852"/>
                  </a:lnTo>
                  <a:lnTo>
                    <a:pt x="1050325" y="1370207"/>
                  </a:lnTo>
                  <a:lnTo>
                    <a:pt x="1116414" y="1364391"/>
                  </a:lnTo>
                  <a:lnTo>
                    <a:pt x="1178749" y="1357473"/>
                  </a:lnTo>
                  <a:lnTo>
                    <a:pt x="1236950" y="1349522"/>
                  </a:lnTo>
                  <a:lnTo>
                    <a:pt x="1290637" y="1340608"/>
                  </a:lnTo>
                  <a:lnTo>
                    <a:pt x="1339431" y="1330800"/>
                  </a:lnTo>
                  <a:lnTo>
                    <a:pt x="1382952" y="1320168"/>
                  </a:lnTo>
                  <a:lnTo>
                    <a:pt x="1420819" y="1308781"/>
                  </a:lnTo>
                  <a:lnTo>
                    <a:pt x="1478075" y="1284018"/>
                  </a:lnTo>
                  <a:lnTo>
                    <a:pt x="1508159" y="1257069"/>
                  </a:lnTo>
                  <a:lnTo>
                    <a:pt x="1515966" y="1228828"/>
                  </a:lnTo>
                  <a:lnTo>
                    <a:pt x="1527425" y="1215114"/>
                  </a:lnTo>
                  <a:lnTo>
                    <a:pt x="1571488" y="1189189"/>
                  </a:lnTo>
                  <a:lnTo>
                    <a:pt x="1641205" y="1165729"/>
                  </a:lnTo>
                  <a:lnTo>
                    <a:pt x="1684733" y="1155097"/>
                  </a:lnTo>
                  <a:lnTo>
                    <a:pt x="1733534" y="1145289"/>
                  </a:lnTo>
                  <a:lnTo>
                    <a:pt x="1787226" y="1136375"/>
                  </a:lnTo>
                  <a:lnTo>
                    <a:pt x="1845430" y="1128424"/>
                  </a:lnTo>
                  <a:lnTo>
                    <a:pt x="1907766" y="1121506"/>
                  </a:lnTo>
                  <a:lnTo>
                    <a:pt x="1973851" y="1115690"/>
                  </a:lnTo>
                  <a:lnTo>
                    <a:pt x="2043307" y="1111045"/>
                  </a:lnTo>
                  <a:lnTo>
                    <a:pt x="2115753" y="1107642"/>
                  </a:lnTo>
                  <a:lnTo>
                    <a:pt x="2190808" y="1105549"/>
                  </a:lnTo>
                  <a:lnTo>
                    <a:pt x="2268093" y="1104836"/>
                  </a:lnTo>
                  <a:lnTo>
                    <a:pt x="2345399" y="1105549"/>
                  </a:lnTo>
                  <a:lnTo>
                    <a:pt x="2420474" y="1107642"/>
                  </a:lnTo>
                  <a:lnTo>
                    <a:pt x="2492936" y="1111045"/>
                  </a:lnTo>
                  <a:lnTo>
                    <a:pt x="2562407" y="1115690"/>
                  </a:lnTo>
                  <a:lnTo>
                    <a:pt x="2628505" y="1121506"/>
                  </a:lnTo>
                  <a:lnTo>
                    <a:pt x="2690851" y="1128424"/>
                  </a:lnTo>
                  <a:lnTo>
                    <a:pt x="2749063" y="1136375"/>
                  </a:lnTo>
                  <a:lnTo>
                    <a:pt x="2802763" y="1145289"/>
                  </a:lnTo>
                  <a:lnTo>
                    <a:pt x="2851568" y="1155097"/>
                  </a:lnTo>
                  <a:lnTo>
                    <a:pt x="2895100" y="1165729"/>
                  </a:lnTo>
                  <a:lnTo>
                    <a:pt x="2932979" y="1177116"/>
                  </a:lnTo>
                  <a:lnTo>
                    <a:pt x="2990252" y="1201879"/>
                  </a:lnTo>
                  <a:lnTo>
                    <a:pt x="3020346" y="1228828"/>
                  </a:lnTo>
                  <a:lnTo>
                    <a:pt x="3024251" y="1242949"/>
                  </a:lnTo>
                  <a:lnTo>
                    <a:pt x="3024251" y="138049"/>
                  </a:lnTo>
                  <a:lnTo>
                    <a:pt x="2990252" y="96966"/>
                  </a:lnTo>
                  <a:lnTo>
                    <a:pt x="2932979" y="72209"/>
                  </a:lnTo>
                  <a:lnTo>
                    <a:pt x="2895100" y="60827"/>
                  </a:lnTo>
                  <a:lnTo>
                    <a:pt x="2851568" y="50201"/>
                  </a:lnTo>
                  <a:lnTo>
                    <a:pt x="2802763" y="40401"/>
                  </a:lnTo>
                  <a:lnTo>
                    <a:pt x="2749063" y="31496"/>
                  </a:lnTo>
                  <a:lnTo>
                    <a:pt x="2690851" y="23554"/>
                  </a:lnTo>
                  <a:lnTo>
                    <a:pt x="2628505" y="16644"/>
                  </a:lnTo>
                  <a:lnTo>
                    <a:pt x="2562407" y="10836"/>
                  </a:lnTo>
                  <a:lnTo>
                    <a:pt x="2492936" y="6199"/>
                  </a:lnTo>
                  <a:lnTo>
                    <a:pt x="2420474" y="2801"/>
                  </a:lnTo>
                  <a:lnTo>
                    <a:pt x="2345399" y="711"/>
                  </a:lnTo>
                  <a:lnTo>
                    <a:pt x="2268093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9750" y="5084826"/>
              <a:ext cx="3024505" cy="1381125"/>
            </a:xfrm>
            <a:custGeom>
              <a:avLst/>
              <a:gdLst/>
              <a:ahLst/>
              <a:cxnLst/>
              <a:rect l="l" t="t" r="r" b="b"/>
              <a:pathLst>
                <a:path w="3024504" h="1381125">
                  <a:moveTo>
                    <a:pt x="0" y="138049"/>
                  </a:moveTo>
                  <a:lnTo>
                    <a:pt x="33990" y="179143"/>
                  </a:lnTo>
                  <a:lnTo>
                    <a:pt x="91250" y="203918"/>
                  </a:lnTo>
                  <a:lnTo>
                    <a:pt x="129119" y="215310"/>
                  </a:lnTo>
                  <a:lnTo>
                    <a:pt x="172642" y="225947"/>
                  </a:lnTo>
                  <a:lnTo>
                    <a:pt x="221438" y="235759"/>
                  </a:lnTo>
                  <a:lnTo>
                    <a:pt x="275127" y="244677"/>
                  </a:lnTo>
                  <a:lnTo>
                    <a:pt x="333329" y="252630"/>
                  </a:lnTo>
                  <a:lnTo>
                    <a:pt x="395664" y="259550"/>
                  </a:lnTo>
                  <a:lnTo>
                    <a:pt x="461752" y="265368"/>
                  </a:lnTo>
                  <a:lnTo>
                    <a:pt x="531212" y="270014"/>
                  </a:lnTo>
                  <a:lnTo>
                    <a:pt x="603666" y="273418"/>
                  </a:lnTo>
                  <a:lnTo>
                    <a:pt x="678732" y="275511"/>
                  </a:lnTo>
                  <a:lnTo>
                    <a:pt x="756031" y="276225"/>
                  </a:lnTo>
                  <a:lnTo>
                    <a:pt x="833335" y="275511"/>
                  </a:lnTo>
                  <a:lnTo>
                    <a:pt x="908406" y="273418"/>
                  </a:lnTo>
                  <a:lnTo>
                    <a:pt x="980863" y="270014"/>
                  </a:lnTo>
                  <a:lnTo>
                    <a:pt x="1050325" y="265368"/>
                  </a:lnTo>
                  <a:lnTo>
                    <a:pt x="1116414" y="259550"/>
                  </a:lnTo>
                  <a:lnTo>
                    <a:pt x="1178749" y="252630"/>
                  </a:lnTo>
                  <a:lnTo>
                    <a:pt x="1236950" y="244677"/>
                  </a:lnTo>
                  <a:lnTo>
                    <a:pt x="1290637" y="235759"/>
                  </a:lnTo>
                  <a:lnTo>
                    <a:pt x="1339431" y="225947"/>
                  </a:lnTo>
                  <a:lnTo>
                    <a:pt x="1382952" y="215310"/>
                  </a:lnTo>
                  <a:lnTo>
                    <a:pt x="1420819" y="203918"/>
                  </a:lnTo>
                  <a:lnTo>
                    <a:pt x="1478075" y="179143"/>
                  </a:lnTo>
                  <a:lnTo>
                    <a:pt x="1508159" y="152179"/>
                  </a:lnTo>
                  <a:lnTo>
                    <a:pt x="1512062" y="138049"/>
                  </a:lnTo>
                  <a:lnTo>
                    <a:pt x="1515966" y="123920"/>
                  </a:lnTo>
                  <a:lnTo>
                    <a:pt x="1546059" y="96966"/>
                  </a:lnTo>
                  <a:lnTo>
                    <a:pt x="1603330" y="72209"/>
                  </a:lnTo>
                  <a:lnTo>
                    <a:pt x="1641205" y="60827"/>
                  </a:lnTo>
                  <a:lnTo>
                    <a:pt x="1684733" y="50201"/>
                  </a:lnTo>
                  <a:lnTo>
                    <a:pt x="1733534" y="40401"/>
                  </a:lnTo>
                  <a:lnTo>
                    <a:pt x="1787226" y="31496"/>
                  </a:lnTo>
                  <a:lnTo>
                    <a:pt x="1845430" y="23554"/>
                  </a:lnTo>
                  <a:lnTo>
                    <a:pt x="1907766" y="16644"/>
                  </a:lnTo>
                  <a:lnTo>
                    <a:pt x="1973851" y="10836"/>
                  </a:lnTo>
                  <a:lnTo>
                    <a:pt x="2043307" y="6199"/>
                  </a:lnTo>
                  <a:lnTo>
                    <a:pt x="2115753" y="2801"/>
                  </a:lnTo>
                  <a:lnTo>
                    <a:pt x="2190808" y="711"/>
                  </a:lnTo>
                  <a:lnTo>
                    <a:pt x="2268093" y="0"/>
                  </a:lnTo>
                  <a:lnTo>
                    <a:pt x="2345399" y="711"/>
                  </a:lnTo>
                  <a:lnTo>
                    <a:pt x="2420474" y="2801"/>
                  </a:lnTo>
                  <a:lnTo>
                    <a:pt x="2492936" y="6199"/>
                  </a:lnTo>
                  <a:lnTo>
                    <a:pt x="2562407" y="10836"/>
                  </a:lnTo>
                  <a:lnTo>
                    <a:pt x="2628505" y="16644"/>
                  </a:lnTo>
                  <a:lnTo>
                    <a:pt x="2690851" y="23554"/>
                  </a:lnTo>
                  <a:lnTo>
                    <a:pt x="2749063" y="31496"/>
                  </a:lnTo>
                  <a:lnTo>
                    <a:pt x="2802763" y="40401"/>
                  </a:lnTo>
                  <a:lnTo>
                    <a:pt x="2851568" y="50201"/>
                  </a:lnTo>
                  <a:lnTo>
                    <a:pt x="2895100" y="60827"/>
                  </a:lnTo>
                  <a:lnTo>
                    <a:pt x="2932979" y="72209"/>
                  </a:lnTo>
                  <a:lnTo>
                    <a:pt x="2990252" y="96966"/>
                  </a:lnTo>
                  <a:lnTo>
                    <a:pt x="3020346" y="123920"/>
                  </a:lnTo>
                  <a:lnTo>
                    <a:pt x="3024251" y="138049"/>
                  </a:lnTo>
                  <a:lnTo>
                    <a:pt x="3024251" y="1242949"/>
                  </a:lnTo>
                  <a:lnTo>
                    <a:pt x="3020346" y="1228828"/>
                  </a:lnTo>
                  <a:lnTo>
                    <a:pt x="3008886" y="1215114"/>
                  </a:lnTo>
                  <a:lnTo>
                    <a:pt x="2964822" y="1189189"/>
                  </a:lnTo>
                  <a:lnTo>
                    <a:pt x="2895100" y="1165729"/>
                  </a:lnTo>
                  <a:lnTo>
                    <a:pt x="2851568" y="1155097"/>
                  </a:lnTo>
                  <a:lnTo>
                    <a:pt x="2802763" y="1145289"/>
                  </a:lnTo>
                  <a:lnTo>
                    <a:pt x="2749063" y="1136375"/>
                  </a:lnTo>
                  <a:lnTo>
                    <a:pt x="2690851" y="1128424"/>
                  </a:lnTo>
                  <a:lnTo>
                    <a:pt x="2628505" y="1121506"/>
                  </a:lnTo>
                  <a:lnTo>
                    <a:pt x="2562407" y="1115690"/>
                  </a:lnTo>
                  <a:lnTo>
                    <a:pt x="2492936" y="1111045"/>
                  </a:lnTo>
                  <a:lnTo>
                    <a:pt x="2420474" y="1107642"/>
                  </a:lnTo>
                  <a:lnTo>
                    <a:pt x="2345399" y="1105549"/>
                  </a:lnTo>
                  <a:lnTo>
                    <a:pt x="2268093" y="1104836"/>
                  </a:lnTo>
                  <a:lnTo>
                    <a:pt x="2190808" y="1105549"/>
                  </a:lnTo>
                  <a:lnTo>
                    <a:pt x="2115753" y="1107642"/>
                  </a:lnTo>
                  <a:lnTo>
                    <a:pt x="2043307" y="1111045"/>
                  </a:lnTo>
                  <a:lnTo>
                    <a:pt x="1973851" y="1115690"/>
                  </a:lnTo>
                  <a:lnTo>
                    <a:pt x="1907766" y="1121506"/>
                  </a:lnTo>
                  <a:lnTo>
                    <a:pt x="1845430" y="1128424"/>
                  </a:lnTo>
                  <a:lnTo>
                    <a:pt x="1787226" y="1136375"/>
                  </a:lnTo>
                  <a:lnTo>
                    <a:pt x="1733534" y="1145289"/>
                  </a:lnTo>
                  <a:lnTo>
                    <a:pt x="1684733" y="1155097"/>
                  </a:lnTo>
                  <a:lnTo>
                    <a:pt x="1641205" y="1165729"/>
                  </a:lnTo>
                  <a:lnTo>
                    <a:pt x="1603330" y="1177116"/>
                  </a:lnTo>
                  <a:lnTo>
                    <a:pt x="1546059" y="1201879"/>
                  </a:lnTo>
                  <a:lnTo>
                    <a:pt x="1515966" y="1228828"/>
                  </a:lnTo>
                  <a:lnTo>
                    <a:pt x="1508159" y="1257069"/>
                  </a:lnTo>
                  <a:lnTo>
                    <a:pt x="1496703" y="1270783"/>
                  </a:lnTo>
                  <a:lnTo>
                    <a:pt x="1452653" y="1296708"/>
                  </a:lnTo>
                  <a:lnTo>
                    <a:pt x="1382952" y="1320168"/>
                  </a:lnTo>
                  <a:lnTo>
                    <a:pt x="1339431" y="1330800"/>
                  </a:lnTo>
                  <a:lnTo>
                    <a:pt x="1290637" y="1340608"/>
                  </a:lnTo>
                  <a:lnTo>
                    <a:pt x="1236950" y="1349522"/>
                  </a:lnTo>
                  <a:lnTo>
                    <a:pt x="1178749" y="1357473"/>
                  </a:lnTo>
                  <a:lnTo>
                    <a:pt x="1116414" y="1364391"/>
                  </a:lnTo>
                  <a:lnTo>
                    <a:pt x="1050325" y="1370207"/>
                  </a:lnTo>
                  <a:lnTo>
                    <a:pt x="980863" y="1374852"/>
                  </a:lnTo>
                  <a:lnTo>
                    <a:pt x="908406" y="1378255"/>
                  </a:lnTo>
                  <a:lnTo>
                    <a:pt x="833335" y="1380348"/>
                  </a:lnTo>
                  <a:lnTo>
                    <a:pt x="756031" y="1381061"/>
                  </a:lnTo>
                  <a:lnTo>
                    <a:pt x="678732" y="1380348"/>
                  </a:lnTo>
                  <a:lnTo>
                    <a:pt x="603666" y="1378255"/>
                  </a:lnTo>
                  <a:lnTo>
                    <a:pt x="531212" y="1374852"/>
                  </a:lnTo>
                  <a:lnTo>
                    <a:pt x="461752" y="1370207"/>
                  </a:lnTo>
                  <a:lnTo>
                    <a:pt x="395664" y="1364391"/>
                  </a:lnTo>
                  <a:lnTo>
                    <a:pt x="333329" y="1357473"/>
                  </a:lnTo>
                  <a:lnTo>
                    <a:pt x="275127" y="1349522"/>
                  </a:lnTo>
                  <a:lnTo>
                    <a:pt x="221438" y="1340608"/>
                  </a:lnTo>
                  <a:lnTo>
                    <a:pt x="172642" y="1330800"/>
                  </a:lnTo>
                  <a:lnTo>
                    <a:pt x="129119" y="1320168"/>
                  </a:lnTo>
                  <a:lnTo>
                    <a:pt x="91250" y="1308781"/>
                  </a:lnTo>
                  <a:lnTo>
                    <a:pt x="33990" y="1284018"/>
                  </a:lnTo>
                  <a:lnTo>
                    <a:pt x="3903" y="1257069"/>
                  </a:lnTo>
                  <a:lnTo>
                    <a:pt x="0" y="1242949"/>
                  </a:lnTo>
                  <a:lnTo>
                    <a:pt x="0" y="138049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16558" y="5573369"/>
            <a:ext cx="16694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22</a:t>
            </a:r>
            <a:r>
              <a:rPr sz="2400" b="1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декабря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76594" y="5225922"/>
            <a:ext cx="407034" cy="565150"/>
            <a:chOff x="6276594" y="5225922"/>
            <a:chExt cx="407034" cy="565150"/>
          </a:xfrm>
        </p:grpSpPr>
        <p:sp>
          <p:nvSpPr>
            <p:cNvPr id="16" name="object 16"/>
            <p:cNvSpPr/>
            <p:nvPr/>
          </p:nvSpPr>
          <p:spPr>
            <a:xfrm>
              <a:off x="6282944" y="5232272"/>
              <a:ext cx="394335" cy="552450"/>
            </a:xfrm>
            <a:custGeom>
              <a:avLst/>
              <a:gdLst/>
              <a:ahLst/>
              <a:cxnLst/>
              <a:rect l="l" t="t" r="r" b="b"/>
              <a:pathLst>
                <a:path w="394334" h="552450">
                  <a:moveTo>
                    <a:pt x="270382" y="0"/>
                  </a:moveTo>
                  <a:lnTo>
                    <a:pt x="73151" y="14350"/>
                  </a:lnTo>
                  <a:lnTo>
                    <a:pt x="98551" y="361937"/>
                  </a:lnTo>
                  <a:lnTo>
                    <a:pt x="0" y="369138"/>
                  </a:lnTo>
                  <a:lnTo>
                    <a:pt x="211581" y="551853"/>
                  </a:lnTo>
                  <a:lnTo>
                    <a:pt x="394334" y="340359"/>
                  </a:lnTo>
                  <a:lnTo>
                    <a:pt x="295782" y="347471"/>
                  </a:lnTo>
                  <a:lnTo>
                    <a:pt x="27038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82944" y="5232272"/>
              <a:ext cx="394335" cy="552450"/>
            </a:xfrm>
            <a:custGeom>
              <a:avLst/>
              <a:gdLst/>
              <a:ahLst/>
              <a:cxnLst/>
              <a:rect l="l" t="t" r="r" b="b"/>
              <a:pathLst>
                <a:path w="394334" h="552450">
                  <a:moveTo>
                    <a:pt x="0" y="369138"/>
                  </a:moveTo>
                  <a:lnTo>
                    <a:pt x="98551" y="361937"/>
                  </a:lnTo>
                  <a:lnTo>
                    <a:pt x="73151" y="14350"/>
                  </a:lnTo>
                  <a:lnTo>
                    <a:pt x="270382" y="0"/>
                  </a:lnTo>
                  <a:lnTo>
                    <a:pt x="295782" y="347471"/>
                  </a:lnTo>
                  <a:lnTo>
                    <a:pt x="394334" y="340359"/>
                  </a:lnTo>
                  <a:lnTo>
                    <a:pt x="211581" y="551853"/>
                  </a:lnTo>
                  <a:lnTo>
                    <a:pt x="0" y="369138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Типичные</a:t>
            </a:r>
            <a:r>
              <a:rPr sz="4000" spc="5" dirty="0"/>
              <a:t> </a:t>
            </a:r>
            <a:r>
              <a:rPr sz="4000" spc="-25" dirty="0"/>
              <a:t>затруднения</a:t>
            </a:r>
            <a:r>
              <a:rPr sz="4000" spc="10" dirty="0"/>
              <a:t> </a:t>
            </a:r>
            <a:r>
              <a:rPr sz="4000" spc="-15" dirty="0"/>
              <a:t>выпускников </a:t>
            </a:r>
            <a:r>
              <a:rPr sz="4000" spc="-885" dirty="0"/>
              <a:t> </a:t>
            </a:r>
            <a:r>
              <a:rPr sz="4000" spc="-5" dirty="0"/>
              <a:t>9 </a:t>
            </a:r>
            <a:r>
              <a:rPr sz="4000" spc="-10" dirty="0"/>
              <a:t>классов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600" y="2990850"/>
          <a:ext cx="8888092" cy="3963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/>
                <a:gridCol w="1381759"/>
                <a:gridCol w="557530"/>
                <a:gridCol w="707390"/>
                <a:gridCol w="734060"/>
                <a:gridCol w="770254"/>
                <a:gridCol w="1174750"/>
                <a:gridCol w="441959"/>
                <a:gridCol w="1896745"/>
              </a:tblGrid>
              <a:tr h="9102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Пункт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наблюдения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Географи-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22555" marR="113030" indent="255904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ческие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к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наты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пункта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наблюдения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275" marR="33655" indent="-635" algn="ctr">
                        <a:lnSpc>
                          <a:spcPct val="99700"/>
                        </a:lnSpc>
                        <a:spcBef>
                          <a:spcPts val="67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Средняя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тем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п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ера</a:t>
                      </a:r>
                      <a:r>
                        <a:rPr sz="1600" spc="10" dirty="0">
                          <a:latin typeface="Cambria"/>
                          <a:cs typeface="Cambria"/>
                        </a:rPr>
                        <a:t>т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ура 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воздуха,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 marR="73660" indent="-635" algn="ctr">
                        <a:lnSpc>
                          <a:spcPct val="99700"/>
                        </a:lnSpc>
                        <a:spcBef>
                          <a:spcPts val="67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Атмосферные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с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адк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, нор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ма, 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9050" marR="88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Средне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г</a:t>
                      </a:r>
                      <a:r>
                        <a:rPr sz="1600" spc="-3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о-  вое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525" indent="-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количество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атмосферны  х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ts val="191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осадков,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3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январь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январь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Нарьян-Мар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434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68°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с.ш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53°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+13,1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–18,2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456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37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Нарьян-Мар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88265" marR="218440">
                        <a:lnSpc>
                          <a:spcPts val="1910"/>
                        </a:lnSpc>
                        <a:spcBef>
                          <a:spcPts val="509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Ханты-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Ма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н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си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й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61°</a:t>
                      </a:r>
                      <a:r>
                        <a:rPr sz="1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с.ш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69°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ts val="192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+18,0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–19,7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75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553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5430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Ханты-Мансийск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0341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Омск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54°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73°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+19,6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–16,9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3)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Омск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199123">
                <a:tc row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Барнаул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53° с.ш.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83° 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+19,9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–15,5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413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1042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Барнаул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403226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9623" y="1014983"/>
            <a:ext cx="9104630" cy="570230"/>
            <a:chOff x="39623" y="1014983"/>
            <a:chExt cx="9104630" cy="5702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3" y="1014983"/>
              <a:ext cx="1700783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9135" y="1014983"/>
              <a:ext cx="7674863" cy="5699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6639" y="1078230"/>
            <a:ext cx="8876030" cy="32804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10795">
              <a:lnSpc>
                <a:spcPct val="96900"/>
              </a:lnSpc>
              <a:spcBef>
                <a:spcPts val="175"/>
              </a:spcBef>
            </a:pPr>
            <a:r>
              <a:rPr sz="2000" spc="-10" dirty="0">
                <a:solidFill>
                  <a:srgbClr val="9B2C1F"/>
                </a:solidFill>
                <a:latin typeface="Microsoft Sans Serif"/>
                <a:cs typeface="Microsoft Sans Serif"/>
              </a:rPr>
              <a:t>Задание </a:t>
            </a:r>
            <a:r>
              <a:rPr sz="2000" spc="-5" dirty="0">
                <a:solidFill>
                  <a:srgbClr val="9B2C1F"/>
                </a:solidFill>
                <a:latin typeface="Microsoft Sans Serif"/>
                <a:cs typeface="Microsoft Sans Serif"/>
              </a:rPr>
              <a:t>17.</a:t>
            </a:r>
            <a:r>
              <a:rPr sz="2000" b="1" spc="-5" dirty="0">
                <a:latin typeface="Arial"/>
                <a:cs typeface="Arial"/>
              </a:rPr>
              <a:t>2.1. Земля </a:t>
            </a:r>
            <a:r>
              <a:rPr sz="2000" b="1" dirty="0">
                <a:latin typeface="Arial"/>
                <a:cs typeface="Arial"/>
              </a:rPr>
              <a:t>как </a:t>
            </a:r>
            <a:r>
              <a:rPr sz="2000" b="1" spc="-10" dirty="0">
                <a:latin typeface="Arial"/>
                <a:cs typeface="Arial"/>
              </a:rPr>
              <a:t>планета. Форма, </a:t>
            </a:r>
            <a:r>
              <a:rPr sz="2000" b="1" spc="-5" dirty="0">
                <a:latin typeface="Arial"/>
                <a:cs typeface="Arial"/>
              </a:rPr>
              <a:t>размеры, движение </a:t>
            </a:r>
            <a:r>
              <a:rPr sz="2000" b="1" dirty="0">
                <a:latin typeface="Arial"/>
                <a:cs typeface="Arial"/>
              </a:rPr>
              <a:t>Земли</a:t>
            </a:r>
            <a:r>
              <a:rPr sz="2000" dirty="0">
                <a:latin typeface="Microsoft Sans Serif"/>
                <a:cs typeface="Microsoft Sans Serif"/>
              </a:rPr>
              <a:t>.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Cambria"/>
                <a:cs typeface="Cambria"/>
              </a:rPr>
              <a:t>Школьники </a:t>
            </a:r>
            <a:r>
              <a:rPr sz="2000" dirty="0">
                <a:latin typeface="Cambria"/>
                <a:cs typeface="Cambria"/>
              </a:rPr>
              <a:t>из нескольких </a:t>
            </a:r>
            <a:r>
              <a:rPr sz="2000" spc="-5" dirty="0">
                <a:latin typeface="Cambria"/>
                <a:cs typeface="Cambria"/>
              </a:rPr>
              <a:t>населённых </a:t>
            </a:r>
            <a:r>
              <a:rPr sz="2000" dirty="0">
                <a:latin typeface="Cambria"/>
                <a:cs typeface="Cambria"/>
              </a:rPr>
              <a:t>пунктов </a:t>
            </a:r>
            <a:r>
              <a:rPr sz="2000" spc="-5" dirty="0">
                <a:latin typeface="Cambria"/>
                <a:cs typeface="Cambria"/>
              </a:rPr>
              <a:t>России </a:t>
            </a:r>
            <a:r>
              <a:rPr sz="2000" dirty="0">
                <a:latin typeface="Cambria"/>
                <a:cs typeface="Cambria"/>
              </a:rPr>
              <a:t>обменялись 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данными </a:t>
            </a:r>
            <a:r>
              <a:rPr sz="2000" dirty="0">
                <a:latin typeface="Cambria"/>
                <a:cs typeface="Cambria"/>
              </a:rPr>
              <a:t>о средних температурах </a:t>
            </a:r>
            <a:r>
              <a:rPr sz="2000" spc="-5" dirty="0">
                <a:latin typeface="Cambria"/>
                <a:cs typeface="Cambria"/>
              </a:rPr>
              <a:t>воздуха </a:t>
            </a:r>
            <a:r>
              <a:rPr sz="2000" dirty="0">
                <a:latin typeface="Cambria"/>
                <a:cs typeface="Cambria"/>
              </a:rPr>
              <a:t>в июле и январе и </a:t>
            </a:r>
            <a:r>
              <a:rPr sz="2000" spc="-5" dirty="0">
                <a:latin typeface="Cambria"/>
                <a:cs typeface="Cambria"/>
              </a:rPr>
              <a:t>других </a:t>
            </a:r>
            <a:r>
              <a:rPr sz="2000" dirty="0">
                <a:latin typeface="Cambria"/>
                <a:cs typeface="Cambria"/>
              </a:rPr>
              <a:t> климатических </a:t>
            </a:r>
            <a:r>
              <a:rPr sz="2000" spc="-5" dirty="0">
                <a:latin typeface="Cambria"/>
                <a:cs typeface="Cambria"/>
              </a:rPr>
              <a:t>показателях, полученными </a:t>
            </a:r>
            <a:r>
              <a:rPr sz="2000" dirty="0">
                <a:latin typeface="Cambria"/>
                <a:cs typeface="Cambria"/>
              </a:rPr>
              <a:t>на местных </a:t>
            </a:r>
            <a:r>
              <a:rPr sz="2000" spc="-5" dirty="0">
                <a:latin typeface="Cambria"/>
                <a:cs typeface="Cambria"/>
              </a:rPr>
              <a:t>метеостанциях </a:t>
            </a:r>
            <a:r>
              <a:rPr sz="2000" dirty="0">
                <a:latin typeface="Cambria"/>
                <a:cs typeface="Cambria"/>
              </a:rPr>
              <a:t>в 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результате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многолетних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наблюдений.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Собранные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ими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данные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mbria"/>
                <a:cs typeface="Cambria"/>
              </a:rPr>
              <a:t>представлены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в</a:t>
            </a:r>
            <a:r>
              <a:rPr sz="2000" spc="-5" dirty="0">
                <a:latin typeface="Cambria"/>
                <a:cs typeface="Cambria"/>
              </a:rPr>
              <a:t> следующей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таблице.</a:t>
            </a:r>
            <a:endParaRPr sz="2000">
              <a:latin typeface="Cambria"/>
              <a:cs typeface="Cambria"/>
            </a:endParaRPr>
          </a:p>
          <a:p>
            <a:pPr marL="6710045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Cambria"/>
                <a:cs typeface="Cambria"/>
              </a:rPr>
              <a:t>В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каком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из</a:t>
            </a:r>
            <a:endParaRPr sz="1800">
              <a:latin typeface="Cambria"/>
              <a:cs typeface="Cambria"/>
            </a:endParaRPr>
          </a:p>
          <a:p>
            <a:pPr marL="671004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mbria"/>
                <a:cs typeface="Cambria"/>
              </a:rPr>
              <a:t>перечисленных</a:t>
            </a:r>
            <a:endParaRPr sz="1800">
              <a:latin typeface="Cambria"/>
              <a:cs typeface="Cambria"/>
            </a:endParaRPr>
          </a:p>
          <a:p>
            <a:pPr marL="6710045" marR="5080"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городов </a:t>
            </a:r>
            <a:r>
              <a:rPr sz="1800" b="1" spc="-5" dirty="0">
                <a:latin typeface="Cambria"/>
                <a:cs typeface="Cambria"/>
              </a:rPr>
              <a:t>30 ноября </a:t>
            </a:r>
            <a:r>
              <a:rPr sz="1800" b="1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ночь </a:t>
            </a:r>
            <a:r>
              <a:rPr sz="1800" spc="-25" dirty="0">
                <a:latin typeface="Cambria"/>
                <a:cs typeface="Cambria"/>
              </a:rPr>
              <a:t>будет </a:t>
            </a:r>
            <a:r>
              <a:rPr sz="1800" spc="-10" dirty="0">
                <a:latin typeface="Cambria"/>
                <a:cs typeface="Cambria"/>
              </a:rPr>
              <a:t>наиболее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продолжительной?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325" y="66675"/>
            <a:ext cx="9020175" cy="6699250"/>
            <a:chOff x="60325" y="66675"/>
            <a:chExt cx="9020175" cy="6699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901" y="3429000"/>
              <a:ext cx="4968875" cy="2980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0284" y="1441274"/>
              <a:ext cx="4125265" cy="4428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1632" y="23825"/>
            <a:ext cx="8580755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733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9B2C1F"/>
                </a:solidFill>
              </a:rPr>
              <a:t>Продолжительность</a:t>
            </a:r>
            <a:r>
              <a:rPr sz="4000" dirty="0">
                <a:solidFill>
                  <a:srgbClr val="9B2C1F"/>
                </a:solidFill>
              </a:rPr>
              <a:t> </a:t>
            </a:r>
            <a:r>
              <a:rPr sz="4000" spc="-5" dirty="0">
                <a:solidFill>
                  <a:srgbClr val="9B2C1F"/>
                </a:solidFill>
              </a:rPr>
              <a:t>дня.</a:t>
            </a:r>
            <a:endParaRPr sz="4000"/>
          </a:p>
          <a:p>
            <a:pPr marL="12700" marR="5080" indent="897890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solidFill>
                  <a:srgbClr val="000000"/>
                </a:solidFill>
              </a:rPr>
              <a:t>Анализ</a:t>
            </a:r>
            <a:r>
              <a:rPr sz="4000" spc="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ситуации</a:t>
            </a:r>
            <a:r>
              <a:rPr sz="4000" spc="40" dirty="0">
                <a:solidFill>
                  <a:srgbClr val="000000"/>
                </a:solidFill>
              </a:rPr>
              <a:t> </a:t>
            </a:r>
            <a:r>
              <a:rPr sz="4000" spc="-5" dirty="0"/>
              <a:t>за</a:t>
            </a:r>
            <a:r>
              <a:rPr sz="4000" dirty="0"/>
              <a:t> </a:t>
            </a:r>
            <a:r>
              <a:rPr sz="4000" spc="-5" dirty="0"/>
              <a:t>Северным </a:t>
            </a:r>
            <a:r>
              <a:rPr sz="4000" dirty="0"/>
              <a:t> </a:t>
            </a:r>
            <a:r>
              <a:rPr sz="4000" spc="-10" dirty="0"/>
              <a:t>полярным</a:t>
            </a:r>
            <a:r>
              <a:rPr sz="4000" dirty="0"/>
              <a:t> </a:t>
            </a:r>
            <a:r>
              <a:rPr sz="4000" spc="-15" dirty="0"/>
              <a:t>кругом !УЧИТЫВАЕМ </a:t>
            </a:r>
            <a:r>
              <a:rPr sz="4000" spc="-55" dirty="0"/>
              <a:t>ДАТУ!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4888738" y="3555872"/>
            <a:ext cx="3121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D24717"/>
                </a:solidFill>
                <a:latin typeface="Calibri"/>
                <a:cs typeface="Calibri"/>
              </a:rPr>
              <a:t>полярный</a:t>
            </a:r>
            <a:r>
              <a:rPr sz="3600" b="1" spc="-85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D24717"/>
                </a:solidFill>
                <a:latin typeface="Calibri"/>
                <a:cs typeface="Calibri"/>
              </a:rPr>
              <a:t>день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2078482"/>
            <a:ext cx="7588884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451100" algn="l"/>
              </a:tabLst>
            </a:pPr>
            <a:r>
              <a:rPr sz="2600" dirty="0">
                <a:latin typeface="Cambria"/>
                <a:cs typeface="Cambria"/>
              </a:rPr>
              <a:t>Летом</a:t>
            </a:r>
            <a:r>
              <a:rPr sz="2600" spc="-3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в</a:t>
            </a:r>
            <a:r>
              <a:rPr sz="2600" spc="-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Северном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полушарии</a:t>
            </a:r>
            <a:r>
              <a:rPr sz="2600" spc="-5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(особенно</a:t>
            </a:r>
            <a:r>
              <a:rPr sz="2600" b="1" spc="-40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с</a:t>
            </a:r>
            <a:r>
              <a:rPr sz="2600" b="1" spc="-5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мая</a:t>
            </a:r>
            <a:r>
              <a:rPr sz="2600" b="1" spc="-35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по </a:t>
            </a:r>
            <a:r>
              <a:rPr sz="2600" b="1" spc="-560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июль)</a:t>
            </a:r>
            <a:r>
              <a:rPr sz="2600" b="1" spc="-1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к</a:t>
            </a:r>
            <a:r>
              <a:rPr sz="2600" spc="-5" dirty="0">
                <a:latin typeface="Cambria"/>
                <a:cs typeface="Cambria"/>
              </a:rPr>
              <a:t> северу	</a:t>
            </a:r>
            <a:r>
              <a:rPr sz="2600" spc="-20" dirty="0">
                <a:latin typeface="Cambria"/>
                <a:cs typeface="Cambria"/>
              </a:rPr>
              <a:t>от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Северного</a:t>
            </a:r>
            <a:r>
              <a:rPr sz="2600" spc="-4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Полярного</a:t>
            </a:r>
            <a:r>
              <a:rPr sz="2600" spc="-40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круга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600" spc="-10" dirty="0">
                <a:latin typeface="Cambria"/>
                <a:cs typeface="Cambria"/>
              </a:rPr>
              <a:t>наблюдается</a:t>
            </a:r>
            <a:r>
              <a:rPr sz="2600" spc="-5" dirty="0">
                <a:latin typeface="Cambria"/>
                <a:cs typeface="Cambria"/>
              </a:rPr>
              <a:t> явление</a:t>
            </a:r>
            <a:r>
              <a:rPr sz="2600" spc="-3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полярного</a:t>
            </a:r>
            <a:r>
              <a:rPr sz="2600" spc="-3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дня</a:t>
            </a:r>
            <a:r>
              <a:rPr sz="2600" b="1" dirty="0"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90" y="3740573"/>
            <a:ext cx="422592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200"/>
              </a:lnSpc>
              <a:spcBef>
                <a:spcPts val="100"/>
              </a:spcBef>
            </a:pPr>
            <a:r>
              <a:rPr sz="2600" b="1" dirty="0">
                <a:latin typeface="Cambria"/>
                <a:cs typeface="Cambria"/>
              </a:rPr>
              <a:t>К</a:t>
            </a:r>
            <a:r>
              <a:rPr sz="2600" b="1" spc="-15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югу</a:t>
            </a:r>
            <a:r>
              <a:rPr sz="2600" b="1" spc="-40" dirty="0">
                <a:latin typeface="Cambria"/>
                <a:cs typeface="Cambria"/>
              </a:rPr>
              <a:t> </a:t>
            </a:r>
            <a:r>
              <a:rPr sz="2600" b="1" spc="-15" dirty="0">
                <a:latin typeface="Cambria"/>
                <a:cs typeface="Cambria"/>
              </a:rPr>
              <a:t>продолжительность </a:t>
            </a:r>
            <a:r>
              <a:rPr sz="2600" b="1" spc="-560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дня</a:t>
            </a:r>
            <a:r>
              <a:rPr sz="2600" b="1" spc="-20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уменьшается!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1019" y="5727598"/>
            <a:ext cx="2825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D24717"/>
                </a:solidFill>
                <a:latin typeface="Calibri"/>
                <a:cs typeface="Calibri"/>
              </a:rPr>
              <a:t>День</a:t>
            </a:r>
            <a:r>
              <a:rPr sz="4000" b="1" spc="-100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D24717"/>
                </a:solidFill>
                <a:latin typeface="Calibri"/>
                <a:cs typeface="Calibri"/>
              </a:rPr>
              <a:t>короче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3400" y="3638169"/>
            <a:ext cx="7580630" cy="2834640"/>
            <a:chOff x="533400" y="3638169"/>
            <a:chExt cx="7580630" cy="2834640"/>
          </a:xfrm>
        </p:grpSpPr>
        <p:sp>
          <p:nvSpPr>
            <p:cNvPr id="11" name="object 11"/>
            <p:cNvSpPr/>
            <p:nvPr/>
          </p:nvSpPr>
          <p:spPr>
            <a:xfrm>
              <a:off x="4787900" y="3650869"/>
              <a:ext cx="3313429" cy="1219835"/>
            </a:xfrm>
            <a:custGeom>
              <a:avLst/>
              <a:gdLst/>
              <a:ahLst/>
              <a:cxnLst/>
              <a:rect l="l" t="t" r="r" b="b"/>
              <a:pathLst>
                <a:path w="3313429" h="1219835">
                  <a:moveTo>
                    <a:pt x="3312541" y="0"/>
                  </a:moveTo>
                  <a:lnTo>
                    <a:pt x="3313091" y="40019"/>
                  </a:lnTo>
                  <a:lnTo>
                    <a:pt x="3311805" y="79742"/>
                  </a:lnTo>
                  <a:lnTo>
                    <a:pt x="3308712" y="119147"/>
                  </a:lnTo>
                  <a:lnTo>
                    <a:pt x="3303839" y="158213"/>
                  </a:lnTo>
                  <a:lnTo>
                    <a:pt x="3297216" y="196918"/>
                  </a:lnTo>
                  <a:lnTo>
                    <a:pt x="3288870" y="235242"/>
                  </a:lnTo>
                  <a:lnTo>
                    <a:pt x="3278828" y="273162"/>
                  </a:lnTo>
                  <a:lnTo>
                    <a:pt x="3267121" y="310658"/>
                  </a:lnTo>
                  <a:lnTo>
                    <a:pt x="3253775" y="347708"/>
                  </a:lnTo>
                  <a:lnTo>
                    <a:pt x="3238819" y="384291"/>
                  </a:lnTo>
                  <a:lnTo>
                    <a:pt x="3222281" y="420385"/>
                  </a:lnTo>
                  <a:lnTo>
                    <a:pt x="3204190" y="455970"/>
                  </a:lnTo>
                  <a:lnTo>
                    <a:pt x="3184572" y="491023"/>
                  </a:lnTo>
                  <a:lnTo>
                    <a:pt x="3163458" y="525524"/>
                  </a:lnTo>
                  <a:lnTo>
                    <a:pt x="3140875" y="559451"/>
                  </a:lnTo>
                  <a:lnTo>
                    <a:pt x="3116850" y="592783"/>
                  </a:lnTo>
                  <a:lnTo>
                    <a:pt x="3091413" y="625498"/>
                  </a:lnTo>
                  <a:lnTo>
                    <a:pt x="3064592" y="657576"/>
                  </a:lnTo>
                  <a:lnTo>
                    <a:pt x="3036414" y="688994"/>
                  </a:lnTo>
                  <a:lnTo>
                    <a:pt x="3006908" y="719732"/>
                  </a:lnTo>
                  <a:lnTo>
                    <a:pt x="2976102" y="749768"/>
                  </a:lnTo>
                  <a:lnTo>
                    <a:pt x="2944024" y="779080"/>
                  </a:lnTo>
                  <a:lnTo>
                    <a:pt x="2910703" y="807648"/>
                  </a:lnTo>
                  <a:lnTo>
                    <a:pt x="2876167" y="835451"/>
                  </a:lnTo>
                  <a:lnTo>
                    <a:pt x="2840444" y="862466"/>
                  </a:lnTo>
                  <a:lnTo>
                    <a:pt x="2803561" y="888672"/>
                  </a:lnTo>
                  <a:lnTo>
                    <a:pt x="2765548" y="914049"/>
                  </a:lnTo>
                  <a:lnTo>
                    <a:pt x="2726433" y="938575"/>
                  </a:lnTo>
                  <a:lnTo>
                    <a:pt x="2686243" y="962228"/>
                  </a:lnTo>
                  <a:lnTo>
                    <a:pt x="2645007" y="984987"/>
                  </a:lnTo>
                  <a:lnTo>
                    <a:pt x="2602754" y="1006831"/>
                  </a:lnTo>
                  <a:lnTo>
                    <a:pt x="2559510" y="1027738"/>
                  </a:lnTo>
                  <a:lnTo>
                    <a:pt x="2515305" y="1047688"/>
                  </a:lnTo>
                  <a:lnTo>
                    <a:pt x="2470167" y="1066658"/>
                  </a:lnTo>
                  <a:lnTo>
                    <a:pt x="2424124" y="1084628"/>
                  </a:lnTo>
                  <a:lnTo>
                    <a:pt x="2377203" y="1101576"/>
                  </a:lnTo>
                  <a:lnTo>
                    <a:pt x="2329435" y="1117480"/>
                  </a:lnTo>
                  <a:lnTo>
                    <a:pt x="2280845" y="1132320"/>
                  </a:lnTo>
                  <a:lnTo>
                    <a:pt x="2231464" y="1146075"/>
                  </a:lnTo>
                  <a:lnTo>
                    <a:pt x="2181318" y="1158722"/>
                  </a:lnTo>
                  <a:lnTo>
                    <a:pt x="2130436" y="1170240"/>
                  </a:lnTo>
                  <a:lnTo>
                    <a:pt x="2078847" y="1180609"/>
                  </a:lnTo>
                  <a:lnTo>
                    <a:pt x="2026578" y="1189806"/>
                  </a:lnTo>
                  <a:lnTo>
                    <a:pt x="1973658" y="1197811"/>
                  </a:lnTo>
                  <a:lnTo>
                    <a:pt x="1920115" y="1204602"/>
                  </a:lnTo>
                  <a:lnTo>
                    <a:pt x="1865977" y="1210157"/>
                  </a:lnTo>
                  <a:lnTo>
                    <a:pt x="1811272" y="1214456"/>
                  </a:lnTo>
                  <a:lnTo>
                    <a:pt x="1756029" y="1217478"/>
                  </a:lnTo>
                  <a:lnTo>
                    <a:pt x="1700276" y="1219199"/>
                  </a:lnTo>
                  <a:lnTo>
                    <a:pt x="1644481" y="1219592"/>
                  </a:lnTo>
                  <a:lnTo>
                    <a:pt x="1589100" y="1218667"/>
                  </a:lnTo>
                  <a:lnTo>
                    <a:pt x="1534162" y="1216446"/>
                  </a:lnTo>
                  <a:lnTo>
                    <a:pt x="1479697" y="1212949"/>
                  </a:lnTo>
                  <a:lnTo>
                    <a:pt x="1425734" y="1208195"/>
                  </a:lnTo>
                  <a:lnTo>
                    <a:pt x="1372304" y="1202206"/>
                  </a:lnTo>
                  <a:lnTo>
                    <a:pt x="1319437" y="1195001"/>
                  </a:lnTo>
                  <a:lnTo>
                    <a:pt x="1267161" y="1186600"/>
                  </a:lnTo>
                  <a:lnTo>
                    <a:pt x="1215507" y="1177025"/>
                  </a:lnTo>
                  <a:lnTo>
                    <a:pt x="1164504" y="1166294"/>
                  </a:lnTo>
                  <a:lnTo>
                    <a:pt x="1114182" y="1154429"/>
                  </a:lnTo>
                  <a:lnTo>
                    <a:pt x="1064572" y="1141449"/>
                  </a:lnTo>
                  <a:lnTo>
                    <a:pt x="1015702" y="1127375"/>
                  </a:lnTo>
                  <a:lnTo>
                    <a:pt x="967603" y="1112228"/>
                  </a:lnTo>
                  <a:lnTo>
                    <a:pt x="920303" y="1096026"/>
                  </a:lnTo>
                  <a:lnTo>
                    <a:pt x="873834" y="1078791"/>
                  </a:lnTo>
                  <a:lnTo>
                    <a:pt x="828224" y="1060543"/>
                  </a:lnTo>
                  <a:lnTo>
                    <a:pt x="783504" y="1041302"/>
                  </a:lnTo>
                  <a:lnTo>
                    <a:pt x="739703" y="1021088"/>
                  </a:lnTo>
                  <a:lnTo>
                    <a:pt x="696851" y="999922"/>
                  </a:lnTo>
                  <a:lnTo>
                    <a:pt x="654977" y="977823"/>
                  </a:lnTo>
                  <a:lnTo>
                    <a:pt x="614112" y="954813"/>
                  </a:lnTo>
                  <a:lnTo>
                    <a:pt x="574285" y="930910"/>
                  </a:lnTo>
                  <a:lnTo>
                    <a:pt x="535526" y="906136"/>
                  </a:lnTo>
                  <a:lnTo>
                    <a:pt x="497864" y="880511"/>
                  </a:lnTo>
                  <a:lnTo>
                    <a:pt x="461331" y="854054"/>
                  </a:lnTo>
                  <a:lnTo>
                    <a:pt x="425954" y="826787"/>
                  </a:lnTo>
                  <a:lnTo>
                    <a:pt x="391764" y="798730"/>
                  </a:lnTo>
                  <a:lnTo>
                    <a:pt x="358790" y="769901"/>
                  </a:lnTo>
                  <a:lnTo>
                    <a:pt x="327064" y="740323"/>
                  </a:lnTo>
                  <a:lnTo>
                    <a:pt x="296613" y="710015"/>
                  </a:lnTo>
                  <a:lnTo>
                    <a:pt x="267468" y="678997"/>
                  </a:lnTo>
                  <a:lnTo>
                    <a:pt x="239659" y="647290"/>
                  </a:lnTo>
                  <a:lnTo>
                    <a:pt x="213215" y="614914"/>
                  </a:lnTo>
                  <a:lnTo>
                    <a:pt x="188166" y="581889"/>
                  </a:lnTo>
                  <a:lnTo>
                    <a:pt x="164543" y="548235"/>
                  </a:lnTo>
                  <a:lnTo>
                    <a:pt x="142374" y="513973"/>
                  </a:lnTo>
                  <a:lnTo>
                    <a:pt x="121689" y="479123"/>
                  </a:lnTo>
                  <a:lnTo>
                    <a:pt x="102518" y="443704"/>
                  </a:lnTo>
                  <a:lnTo>
                    <a:pt x="84892" y="407738"/>
                  </a:lnTo>
                  <a:lnTo>
                    <a:pt x="68839" y="371245"/>
                  </a:lnTo>
                  <a:lnTo>
                    <a:pt x="54389" y="334244"/>
                  </a:lnTo>
                  <a:lnTo>
                    <a:pt x="41572" y="296757"/>
                  </a:lnTo>
                  <a:lnTo>
                    <a:pt x="30419" y="258802"/>
                  </a:lnTo>
                  <a:lnTo>
                    <a:pt x="20958" y="220401"/>
                  </a:lnTo>
                  <a:lnTo>
                    <a:pt x="13219" y="181574"/>
                  </a:lnTo>
                  <a:lnTo>
                    <a:pt x="7232" y="142341"/>
                  </a:lnTo>
                  <a:lnTo>
                    <a:pt x="3028" y="102722"/>
                  </a:lnTo>
                  <a:lnTo>
                    <a:pt x="635" y="62737"/>
                  </a:lnTo>
                  <a:lnTo>
                    <a:pt x="45" y="39199"/>
                  </a:lnTo>
                  <a:lnTo>
                    <a:pt x="0" y="31368"/>
                  </a:lnTo>
                </a:path>
              </a:pathLst>
            </a:custGeom>
            <a:ln w="25400">
              <a:solidFill>
                <a:srgbClr val="AE3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9750" y="5084826"/>
              <a:ext cx="3024505" cy="1381125"/>
            </a:xfrm>
            <a:custGeom>
              <a:avLst/>
              <a:gdLst/>
              <a:ahLst/>
              <a:cxnLst/>
              <a:rect l="l" t="t" r="r" b="b"/>
              <a:pathLst>
                <a:path w="3024504" h="1381125">
                  <a:moveTo>
                    <a:pt x="2268093" y="0"/>
                  </a:moveTo>
                  <a:lnTo>
                    <a:pt x="2190808" y="711"/>
                  </a:lnTo>
                  <a:lnTo>
                    <a:pt x="2115753" y="2801"/>
                  </a:lnTo>
                  <a:lnTo>
                    <a:pt x="2043307" y="6199"/>
                  </a:lnTo>
                  <a:lnTo>
                    <a:pt x="1973851" y="10836"/>
                  </a:lnTo>
                  <a:lnTo>
                    <a:pt x="1907766" y="16644"/>
                  </a:lnTo>
                  <a:lnTo>
                    <a:pt x="1845430" y="23554"/>
                  </a:lnTo>
                  <a:lnTo>
                    <a:pt x="1787226" y="31496"/>
                  </a:lnTo>
                  <a:lnTo>
                    <a:pt x="1733534" y="40401"/>
                  </a:lnTo>
                  <a:lnTo>
                    <a:pt x="1684733" y="50201"/>
                  </a:lnTo>
                  <a:lnTo>
                    <a:pt x="1641205" y="60827"/>
                  </a:lnTo>
                  <a:lnTo>
                    <a:pt x="1603330" y="72209"/>
                  </a:lnTo>
                  <a:lnTo>
                    <a:pt x="1546059" y="96966"/>
                  </a:lnTo>
                  <a:lnTo>
                    <a:pt x="1515966" y="123920"/>
                  </a:lnTo>
                  <a:lnTo>
                    <a:pt x="1508159" y="152179"/>
                  </a:lnTo>
                  <a:lnTo>
                    <a:pt x="1496703" y="165900"/>
                  </a:lnTo>
                  <a:lnTo>
                    <a:pt x="1452653" y="191839"/>
                  </a:lnTo>
                  <a:lnTo>
                    <a:pt x="1382952" y="215310"/>
                  </a:lnTo>
                  <a:lnTo>
                    <a:pt x="1339431" y="225947"/>
                  </a:lnTo>
                  <a:lnTo>
                    <a:pt x="1290637" y="235759"/>
                  </a:lnTo>
                  <a:lnTo>
                    <a:pt x="1236950" y="244677"/>
                  </a:lnTo>
                  <a:lnTo>
                    <a:pt x="1178749" y="252630"/>
                  </a:lnTo>
                  <a:lnTo>
                    <a:pt x="1116414" y="259550"/>
                  </a:lnTo>
                  <a:lnTo>
                    <a:pt x="1050325" y="265368"/>
                  </a:lnTo>
                  <a:lnTo>
                    <a:pt x="980863" y="270014"/>
                  </a:lnTo>
                  <a:lnTo>
                    <a:pt x="908406" y="273418"/>
                  </a:lnTo>
                  <a:lnTo>
                    <a:pt x="833335" y="275511"/>
                  </a:lnTo>
                  <a:lnTo>
                    <a:pt x="756031" y="276225"/>
                  </a:lnTo>
                  <a:lnTo>
                    <a:pt x="678732" y="275511"/>
                  </a:lnTo>
                  <a:lnTo>
                    <a:pt x="603666" y="273418"/>
                  </a:lnTo>
                  <a:lnTo>
                    <a:pt x="531212" y="270014"/>
                  </a:lnTo>
                  <a:lnTo>
                    <a:pt x="461752" y="265368"/>
                  </a:lnTo>
                  <a:lnTo>
                    <a:pt x="395664" y="259550"/>
                  </a:lnTo>
                  <a:lnTo>
                    <a:pt x="333329" y="252630"/>
                  </a:lnTo>
                  <a:lnTo>
                    <a:pt x="275127" y="244677"/>
                  </a:lnTo>
                  <a:lnTo>
                    <a:pt x="221438" y="235759"/>
                  </a:lnTo>
                  <a:lnTo>
                    <a:pt x="172642" y="225947"/>
                  </a:lnTo>
                  <a:lnTo>
                    <a:pt x="129119" y="215310"/>
                  </a:lnTo>
                  <a:lnTo>
                    <a:pt x="91250" y="203918"/>
                  </a:lnTo>
                  <a:lnTo>
                    <a:pt x="33990" y="179143"/>
                  </a:lnTo>
                  <a:lnTo>
                    <a:pt x="3903" y="152179"/>
                  </a:lnTo>
                  <a:lnTo>
                    <a:pt x="0" y="138049"/>
                  </a:lnTo>
                  <a:lnTo>
                    <a:pt x="0" y="1242949"/>
                  </a:lnTo>
                  <a:lnTo>
                    <a:pt x="33990" y="1284018"/>
                  </a:lnTo>
                  <a:lnTo>
                    <a:pt x="91250" y="1308781"/>
                  </a:lnTo>
                  <a:lnTo>
                    <a:pt x="129119" y="1320168"/>
                  </a:lnTo>
                  <a:lnTo>
                    <a:pt x="172642" y="1330800"/>
                  </a:lnTo>
                  <a:lnTo>
                    <a:pt x="221438" y="1340608"/>
                  </a:lnTo>
                  <a:lnTo>
                    <a:pt x="275127" y="1349522"/>
                  </a:lnTo>
                  <a:lnTo>
                    <a:pt x="333329" y="1357473"/>
                  </a:lnTo>
                  <a:lnTo>
                    <a:pt x="395664" y="1364391"/>
                  </a:lnTo>
                  <a:lnTo>
                    <a:pt x="461752" y="1370207"/>
                  </a:lnTo>
                  <a:lnTo>
                    <a:pt x="531212" y="1374852"/>
                  </a:lnTo>
                  <a:lnTo>
                    <a:pt x="603666" y="1378255"/>
                  </a:lnTo>
                  <a:lnTo>
                    <a:pt x="678732" y="1380348"/>
                  </a:lnTo>
                  <a:lnTo>
                    <a:pt x="756031" y="1381061"/>
                  </a:lnTo>
                  <a:lnTo>
                    <a:pt x="833335" y="1380348"/>
                  </a:lnTo>
                  <a:lnTo>
                    <a:pt x="908406" y="1378255"/>
                  </a:lnTo>
                  <a:lnTo>
                    <a:pt x="980863" y="1374852"/>
                  </a:lnTo>
                  <a:lnTo>
                    <a:pt x="1050325" y="1370207"/>
                  </a:lnTo>
                  <a:lnTo>
                    <a:pt x="1116414" y="1364391"/>
                  </a:lnTo>
                  <a:lnTo>
                    <a:pt x="1178749" y="1357473"/>
                  </a:lnTo>
                  <a:lnTo>
                    <a:pt x="1236950" y="1349522"/>
                  </a:lnTo>
                  <a:lnTo>
                    <a:pt x="1290637" y="1340608"/>
                  </a:lnTo>
                  <a:lnTo>
                    <a:pt x="1339431" y="1330800"/>
                  </a:lnTo>
                  <a:lnTo>
                    <a:pt x="1382952" y="1320168"/>
                  </a:lnTo>
                  <a:lnTo>
                    <a:pt x="1420819" y="1308781"/>
                  </a:lnTo>
                  <a:lnTo>
                    <a:pt x="1478075" y="1284018"/>
                  </a:lnTo>
                  <a:lnTo>
                    <a:pt x="1508159" y="1257069"/>
                  </a:lnTo>
                  <a:lnTo>
                    <a:pt x="1515966" y="1228828"/>
                  </a:lnTo>
                  <a:lnTo>
                    <a:pt x="1527425" y="1215114"/>
                  </a:lnTo>
                  <a:lnTo>
                    <a:pt x="1571488" y="1189189"/>
                  </a:lnTo>
                  <a:lnTo>
                    <a:pt x="1641205" y="1165729"/>
                  </a:lnTo>
                  <a:lnTo>
                    <a:pt x="1684733" y="1155097"/>
                  </a:lnTo>
                  <a:lnTo>
                    <a:pt x="1733534" y="1145289"/>
                  </a:lnTo>
                  <a:lnTo>
                    <a:pt x="1787226" y="1136375"/>
                  </a:lnTo>
                  <a:lnTo>
                    <a:pt x="1845430" y="1128424"/>
                  </a:lnTo>
                  <a:lnTo>
                    <a:pt x="1907766" y="1121506"/>
                  </a:lnTo>
                  <a:lnTo>
                    <a:pt x="1973851" y="1115690"/>
                  </a:lnTo>
                  <a:lnTo>
                    <a:pt x="2043307" y="1111045"/>
                  </a:lnTo>
                  <a:lnTo>
                    <a:pt x="2115753" y="1107642"/>
                  </a:lnTo>
                  <a:lnTo>
                    <a:pt x="2190808" y="1105549"/>
                  </a:lnTo>
                  <a:lnTo>
                    <a:pt x="2268093" y="1104836"/>
                  </a:lnTo>
                  <a:lnTo>
                    <a:pt x="2345399" y="1105549"/>
                  </a:lnTo>
                  <a:lnTo>
                    <a:pt x="2420474" y="1107642"/>
                  </a:lnTo>
                  <a:lnTo>
                    <a:pt x="2492936" y="1111045"/>
                  </a:lnTo>
                  <a:lnTo>
                    <a:pt x="2562407" y="1115690"/>
                  </a:lnTo>
                  <a:lnTo>
                    <a:pt x="2628505" y="1121506"/>
                  </a:lnTo>
                  <a:lnTo>
                    <a:pt x="2690851" y="1128424"/>
                  </a:lnTo>
                  <a:lnTo>
                    <a:pt x="2749063" y="1136375"/>
                  </a:lnTo>
                  <a:lnTo>
                    <a:pt x="2802763" y="1145289"/>
                  </a:lnTo>
                  <a:lnTo>
                    <a:pt x="2851568" y="1155097"/>
                  </a:lnTo>
                  <a:lnTo>
                    <a:pt x="2895100" y="1165729"/>
                  </a:lnTo>
                  <a:lnTo>
                    <a:pt x="2932979" y="1177116"/>
                  </a:lnTo>
                  <a:lnTo>
                    <a:pt x="2990252" y="1201879"/>
                  </a:lnTo>
                  <a:lnTo>
                    <a:pt x="3020346" y="1228828"/>
                  </a:lnTo>
                  <a:lnTo>
                    <a:pt x="3024251" y="1242949"/>
                  </a:lnTo>
                  <a:lnTo>
                    <a:pt x="3024251" y="138049"/>
                  </a:lnTo>
                  <a:lnTo>
                    <a:pt x="2990252" y="96966"/>
                  </a:lnTo>
                  <a:lnTo>
                    <a:pt x="2932979" y="72209"/>
                  </a:lnTo>
                  <a:lnTo>
                    <a:pt x="2895100" y="60827"/>
                  </a:lnTo>
                  <a:lnTo>
                    <a:pt x="2851568" y="50201"/>
                  </a:lnTo>
                  <a:lnTo>
                    <a:pt x="2802763" y="40401"/>
                  </a:lnTo>
                  <a:lnTo>
                    <a:pt x="2749063" y="31496"/>
                  </a:lnTo>
                  <a:lnTo>
                    <a:pt x="2690851" y="23554"/>
                  </a:lnTo>
                  <a:lnTo>
                    <a:pt x="2628505" y="16644"/>
                  </a:lnTo>
                  <a:lnTo>
                    <a:pt x="2562407" y="10836"/>
                  </a:lnTo>
                  <a:lnTo>
                    <a:pt x="2492936" y="6199"/>
                  </a:lnTo>
                  <a:lnTo>
                    <a:pt x="2420474" y="2801"/>
                  </a:lnTo>
                  <a:lnTo>
                    <a:pt x="2345399" y="711"/>
                  </a:lnTo>
                  <a:lnTo>
                    <a:pt x="2268093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9750" y="5084826"/>
              <a:ext cx="3024505" cy="1381125"/>
            </a:xfrm>
            <a:custGeom>
              <a:avLst/>
              <a:gdLst/>
              <a:ahLst/>
              <a:cxnLst/>
              <a:rect l="l" t="t" r="r" b="b"/>
              <a:pathLst>
                <a:path w="3024504" h="1381125">
                  <a:moveTo>
                    <a:pt x="0" y="138049"/>
                  </a:moveTo>
                  <a:lnTo>
                    <a:pt x="33990" y="179143"/>
                  </a:lnTo>
                  <a:lnTo>
                    <a:pt x="91250" y="203918"/>
                  </a:lnTo>
                  <a:lnTo>
                    <a:pt x="129119" y="215310"/>
                  </a:lnTo>
                  <a:lnTo>
                    <a:pt x="172642" y="225947"/>
                  </a:lnTo>
                  <a:lnTo>
                    <a:pt x="221438" y="235759"/>
                  </a:lnTo>
                  <a:lnTo>
                    <a:pt x="275127" y="244677"/>
                  </a:lnTo>
                  <a:lnTo>
                    <a:pt x="333329" y="252630"/>
                  </a:lnTo>
                  <a:lnTo>
                    <a:pt x="395664" y="259550"/>
                  </a:lnTo>
                  <a:lnTo>
                    <a:pt x="461752" y="265368"/>
                  </a:lnTo>
                  <a:lnTo>
                    <a:pt x="531212" y="270014"/>
                  </a:lnTo>
                  <a:lnTo>
                    <a:pt x="603666" y="273418"/>
                  </a:lnTo>
                  <a:lnTo>
                    <a:pt x="678732" y="275511"/>
                  </a:lnTo>
                  <a:lnTo>
                    <a:pt x="756031" y="276225"/>
                  </a:lnTo>
                  <a:lnTo>
                    <a:pt x="833335" y="275511"/>
                  </a:lnTo>
                  <a:lnTo>
                    <a:pt x="908406" y="273418"/>
                  </a:lnTo>
                  <a:lnTo>
                    <a:pt x="980863" y="270014"/>
                  </a:lnTo>
                  <a:lnTo>
                    <a:pt x="1050325" y="265368"/>
                  </a:lnTo>
                  <a:lnTo>
                    <a:pt x="1116414" y="259550"/>
                  </a:lnTo>
                  <a:lnTo>
                    <a:pt x="1178749" y="252630"/>
                  </a:lnTo>
                  <a:lnTo>
                    <a:pt x="1236950" y="244677"/>
                  </a:lnTo>
                  <a:lnTo>
                    <a:pt x="1290637" y="235759"/>
                  </a:lnTo>
                  <a:lnTo>
                    <a:pt x="1339431" y="225947"/>
                  </a:lnTo>
                  <a:lnTo>
                    <a:pt x="1382952" y="215310"/>
                  </a:lnTo>
                  <a:lnTo>
                    <a:pt x="1420819" y="203918"/>
                  </a:lnTo>
                  <a:lnTo>
                    <a:pt x="1478075" y="179143"/>
                  </a:lnTo>
                  <a:lnTo>
                    <a:pt x="1508159" y="152179"/>
                  </a:lnTo>
                  <a:lnTo>
                    <a:pt x="1512062" y="138049"/>
                  </a:lnTo>
                  <a:lnTo>
                    <a:pt x="1515966" y="123920"/>
                  </a:lnTo>
                  <a:lnTo>
                    <a:pt x="1546059" y="96966"/>
                  </a:lnTo>
                  <a:lnTo>
                    <a:pt x="1603330" y="72209"/>
                  </a:lnTo>
                  <a:lnTo>
                    <a:pt x="1641205" y="60827"/>
                  </a:lnTo>
                  <a:lnTo>
                    <a:pt x="1684733" y="50201"/>
                  </a:lnTo>
                  <a:lnTo>
                    <a:pt x="1733534" y="40401"/>
                  </a:lnTo>
                  <a:lnTo>
                    <a:pt x="1787226" y="31496"/>
                  </a:lnTo>
                  <a:lnTo>
                    <a:pt x="1845430" y="23554"/>
                  </a:lnTo>
                  <a:lnTo>
                    <a:pt x="1907766" y="16644"/>
                  </a:lnTo>
                  <a:lnTo>
                    <a:pt x="1973851" y="10836"/>
                  </a:lnTo>
                  <a:lnTo>
                    <a:pt x="2043307" y="6199"/>
                  </a:lnTo>
                  <a:lnTo>
                    <a:pt x="2115753" y="2801"/>
                  </a:lnTo>
                  <a:lnTo>
                    <a:pt x="2190808" y="711"/>
                  </a:lnTo>
                  <a:lnTo>
                    <a:pt x="2268093" y="0"/>
                  </a:lnTo>
                  <a:lnTo>
                    <a:pt x="2345399" y="711"/>
                  </a:lnTo>
                  <a:lnTo>
                    <a:pt x="2420474" y="2801"/>
                  </a:lnTo>
                  <a:lnTo>
                    <a:pt x="2492936" y="6199"/>
                  </a:lnTo>
                  <a:lnTo>
                    <a:pt x="2562407" y="10836"/>
                  </a:lnTo>
                  <a:lnTo>
                    <a:pt x="2628505" y="16644"/>
                  </a:lnTo>
                  <a:lnTo>
                    <a:pt x="2690851" y="23554"/>
                  </a:lnTo>
                  <a:lnTo>
                    <a:pt x="2749063" y="31496"/>
                  </a:lnTo>
                  <a:lnTo>
                    <a:pt x="2802763" y="40401"/>
                  </a:lnTo>
                  <a:lnTo>
                    <a:pt x="2851568" y="50201"/>
                  </a:lnTo>
                  <a:lnTo>
                    <a:pt x="2895100" y="60827"/>
                  </a:lnTo>
                  <a:lnTo>
                    <a:pt x="2932979" y="72209"/>
                  </a:lnTo>
                  <a:lnTo>
                    <a:pt x="2990252" y="96966"/>
                  </a:lnTo>
                  <a:lnTo>
                    <a:pt x="3020346" y="123920"/>
                  </a:lnTo>
                  <a:lnTo>
                    <a:pt x="3024251" y="138049"/>
                  </a:lnTo>
                  <a:lnTo>
                    <a:pt x="3024251" y="1242949"/>
                  </a:lnTo>
                  <a:lnTo>
                    <a:pt x="3020346" y="1228828"/>
                  </a:lnTo>
                  <a:lnTo>
                    <a:pt x="3008886" y="1215114"/>
                  </a:lnTo>
                  <a:lnTo>
                    <a:pt x="2964822" y="1189189"/>
                  </a:lnTo>
                  <a:lnTo>
                    <a:pt x="2895100" y="1165729"/>
                  </a:lnTo>
                  <a:lnTo>
                    <a:pt x="2851568" y="1155097"/>
                  </a:lnTo>
                  <a:lnTo>
                    <a:pt x="2802763" y="1145289"/>
                  </a:lnTo>
                  <a:lnTo>
                    <a:pt x="2749063" y="1136375"/>
                  </a:lnTo>
                  <a:lnTo>
                    <a:pt x="2690851" y="1128424"/>
                  </a:lnTo>
                  <a:lnTo>
                    <a:pt x="2628505" y="1121506"/>
                  </a:lnTo>
                  <a:lnTo>
                    <a:pt x="2562407" y="1115690"/>
                  </a:lnTo>
                  <a:lnTo>
                    <a:pt x="2492936" y="1111045"/>
                  </a:lnTo>
                  <a:lnTo>
                    <a:pt x="2420474" y="1107642"/>
                  </a:lnTo>
                  <a:lnTo>
                    <a:pt x="2345399" y="1105549"/>
                  </a:lnTo>
                  <a:lnTo>
                    <a:pt x="2268093" y="1104836"/>
                  </a:lnTo>
                  <a:lnTo>
                    <a:pt x="2190808" y="1105549"/>
                  </a:lnTo>
                  <a:lnTo>
                    <a:pt x="2115753" y="1107642"/>
                  </a:lnTo>
                  <a:lnTo>
                    <a:pt x="2043307" y="1111045"/>
                  </a:lnTo>
                  <a:lnTo>
                    <a:pt x="1973851" y="1115690"/>
                  </a:lnTo>
                  <a:lnTo>
                    <a:pt x="1907766" y="1121506"/>
                  </a:lnTo>
                  <a:lnTo>
                    <a:pt x="1845430" y="1128424"/>
                  </a:lnTo>
                  <a:lnTo>
                    <a:pt x="1787226" y="1136375"/>
                  </a:lnTo>
                  <a:lnTo>
                    <a:pt x="1733534" y="1145289"/>
                  </a:lnTo>
                  <a:lnTo>
                    <a:pt x="1684733" y="1155097"/>
                  </a:lnTo>
                  <a:lnTo>
                    <a:pt x="1641205" y="1165729"/>
                  </a:lnTo>
                  <a:lnTo>
                    <a:pt x="1603330" y="1177116"/>
                  </a:lnTo>
                  <a:lnTo>
                    <a:pt x="1546059" y="1201879"/>
                  </a:lnTo>
                  <a:lnTo>
                    <a:pt x="1515966" y="1228828"/>
                  </a:lnTo>
                  <a:lnTo>
                    <a:pt x="1508159" y="1257069"/>
                  </a:lnTo>
                  <a:lnTo>
                    <a:pt x="1496703" y="1270783"/>
                  </a:lnTo>
                  <a:lnTo>
                    <a:pt x="1452653" y="1296708"/>
                  </a:lnTo>
                  <a:lnTo>
                    <a:pt x="1382952" y="1320168"/>
                  </a:lnTo>
                  <a:lnTo>
                    <a:pt x="1339431" y="1330800"/>
                  </a:lnTo>
                  <a:lnTo>
                    <a:pt x="1290637" y="1340608"/>
                  </a:lnTo>
                  <a:lnTo>
                    <a:pt x="1236950" y="1349522"/>
                  </a:lnTo>
                  <a:lnTo>
                    <a:pt x="1178749" y="1357473"/>
                  </a:lnTo>
                  <a:lnTo>
                    <a:pt x="1116414" y="1364391"/>
                  </a:lnTo>
                  <a:lnTo>
                    <a:pt x="1050325" y="1370207"/>
                  </a:lnTo>
                  <a:lnTo>
                    <a:pt x="980863" y="1374852"/>
                  </a:lnTo>
                  <a:lnTo>
                    <a:pt x="908406" y="1378255"/>
                  </a:lnTo>
                  <a:lnTo>
                    <a:pt x="833335" y="1380348"/>
                  </a:lnTo>
                  <a:lnTo>
                    <a:pt x="756031" y="1381061"/>
                  </a:lnTo>
                  <a:lnTo>
                    <a:pt x="678732" y="1380348"/>
                  </a:lnTo>
                  <a:lnTo>
                    <a:pt x="603666" y="1378255"/>
                  </a:lnTo>
                  <a:lnTo>
                    <a:pt x="531212" y="1374852"/>
                  </a:lnTo>
                  <a:lnTo>
                    <a:pt x="461752" y="1370207"/>
                  </a:lnTo>
                  <a:lnTo>
                    <a:pt x="395664" y="1364391"/>
                  </a:lnTo>
                  <a:lnTo>
                    <a:pt x="333329" y="1357473"/>
                  </a:lnTo>
                  <a:lnTo>
                    <a:pt x="275127" y="1349522"/>
                  </a:lnTo>
                  <a:lnTo>
                    <a:pt x="221438" y="1340608"/>
                  </a:lnTo>
                  <a:lnTo>
                    <a:pt x="172642" y="1330800"/>
                  </a:lnTo>
                  <a:lnTo>
                    <a:pt x="129119" y="1320168"/>
                  </a:lnTo>
                  <a:lnTo>
                    <a:pt x="91250" y="1308781"/>
                  </a:lnTo>
                  <a:lnTo>
                    <a:pt x="33990" y="1284018"/>
                  </a:lnTo>
                  <a:lnTo>
                    <a:pt x="3903" y="1257069"/>
                  </a:lnTo>
                  <a:lnTo>
                    <a:pt x="0" y="1242949"/>
                  </a:lnTo>
                  <a:lnTo>
                    <a:pt x="0" y="138049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26844" y="5573369"/>
            <a:ext cx="1249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22</a:t>
            </a:r>
            <a:r>
              <a:rPr sz="2400" b="1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июня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57925" y="4881498"/>
            <a:ext cx="336550" cy="963930"/>
            <a:chOff x="6257925" y="4881498"/>
            <a:chExt cx="336550" cy="963930"/>
          </a:xfrm>
        </p:grpSpPr>
        <p:sp>
          <p:nvSpPr>
            <p:cNvPr id="16" name="object 16"/>
            <p:cNvSpPr/>
            <p:nvPr/>
          </p:nvSpPr>
          <p:spPr>
            <a:xfrm>
              <a:off x="6264275" y="4887848"/>
              <a:ext cx="323850" cy="951230"/>
            </a:xfrm>
            <a:custGeom>
              <a:avLst/>
              <a:gdLst/>
              <a:ahLst/>
              <a:cxnLst/>
              <a:rect l="l" t="t" r="r" b="b"/>
              <a:pathLst>
                <a:path w="323850" h="951229">
                  <a:moveTo>
                    <a:pt x="242950" y="0"/>
                  </a:moveTo>
                  <a:lnTo>
                    <a:pt x="80899" y="0"/>
                  </a:lnTo>
                  <a:lnTo>
                    <a:pt x="80899" y="789051"/>
                  </a:lnTo>
                  <a:lnTo>
                    <a:pt x="0" y="789051"/>
                  </a:lnTo>
                  <a:lnTo>
                    <a:pt x="161925" y="950976"/>
                  </a:lnTo>
                  <a:lnTo>
                    <a:pt x="323850" y="789051"/>
                  </a:lnTo>
                  <a:lnTo>
                    <a:pt x="242950" y="789051"/>
                  </a:lnTo>
                  <a:lnTo>
                    <a:pt x="24295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64275" y="4887848"/>
              <a:ext cx="323850" cy="951230"/>
            </a:xfrm>
            <a:custGeom>
              <a:avLst/>
              <a:gdLst/>
              <a:ahLst/>
              <a:cxnLst/>
              <a:rect l="l" t="t" r="r" b="b"/>
              <a:pathLst>
                <a:path w="323850" h="951229">
                  <a:moveTo>
                    <a:pt x="0" y="789051"/>
                  </a:moveTo>
                  <a:lnTo>
                    <a:pt x="80899" y="789051"/>
                  </a:lnTo>
                  <a:lnTo>
                    <a:pt x="80899" y="0"/>
                  </a:lnTo>
                  <a:lnTo>
                    <a:pt x="242950" y="0"/>
                  </a:lnTo>
                  <a:lnTo>
                    <a:pt x="242950" y="789051"/>
                  </a:lnTo>
                  <a:lnTo>
                    <a:pt x="323850" y="789051"/>
                  </a:lnTo>
                  <a:lnTo>
                    <a:pt x="161925" y="950976"/>
                  </a:lnTo>
                  <a:lnTo>
                    <a:pt x="0" y="789051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Типичные</a:t>
            </a:r>
            <a:r>
              <a:rPr sz="4000" spc="5" dirty="0"/>
              <a:t> </a:t>
            </a:r>
            <a:r>
              <a:rPr sz="4000" spc="-25" dirty="0"/>
              <a:t>затруднения</a:t>
            </a:r>
            <a:r>
              <a:rPr sz="4000" spc="10" dirty="0"/>
              <a:t> </a:t>
            </a:r>
            <a:r>
              <a:rPr sz="4000" spc="-15" dirty="0"/>
              <a:t>выпускников </a:t>
            </a:r>
            <a:r>
              <a:rPr sz="4000" spc="-885" dirty="0"/>
              <a:t> </a:t>
            </a:r>
            <a:r>
              <a:rPr sz="4000" spc="-5" dirty="0"/>
              <a:t>9 </a:t>
            </a:r>
            <a:r>
              <a:rPr sz="4000" spc="-10" dirty="0"/>
              <a:t>классов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600" y="2990850"/>
          <a:ext cx="8887457" cy="3963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/>
                <a:gridCol w="1439545"/>
                <a:gridCol w="499110"/>
                <a:gridCol w="707389"/>
                <a:gridCol w="734060"/>
                <a:gridCol w="770254"/>
                <a:gridCol w="1174750"/>
                <a:gridCol w="441959"/>
                <a:gridCol w="1896745"/>
              </a:tblGrid>
              <a:tr h="9102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Пункт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наблюдения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Географи-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50495" marR="142875" indent="255904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ческие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к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наты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пункта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наблюдения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" marR="3810" indent="-635" algn="ctr">
                        <a:lnSpc>
                          <a:spcPct val="99700"/>
                        </a:lnSpc>
                        <a:spcBef>
                          <a:spcPts val="67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Средняя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тем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п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ера</a:t>
                      </a:r>
                      <a:r>
                        <a:rPr sz="1600" spc="10" dirty="0">
                          <a:latin typeface="Cambria"/>
                          <a:cs typeface="Cambria"/>
                        </a:rPr>
                        <a:t>т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ура 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воздуха,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 marR="73660" indent="-635" algn="ctr">
                        <a:lnSpc>
                          <a:spcPct val="99700"/>
                        </a:lnSpc>
                        <a:spcBef>
                          <a:spcPts val="67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Атмосферные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с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адк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, нор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ма, 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9050" marR="88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Средне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г</a:t>
                      </a:r>
                      <a:r>
                        <a:rPr sz="1600" spc="-3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о-  вое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525" indent="-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количество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атмосферны  х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ts val="191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осадков,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3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январь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январь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Нарьян-Мар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68°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53°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3,1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–18,2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456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37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Нарьян-Мар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88265" marR="218440">
                        <a:lnSpc>
                          <a:spcPts val="1910"/>
                        </a:lnSpc>
                        <a:spcBef>
                          <a:spcPts val="509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Ханты-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Ма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н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си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й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ts val="216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61°</a:t>
                      </a:r>
                      <a:r>
                        <a:rPr sz="1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с.ш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69°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8,0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–19,7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75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553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5430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Ханты-Мансийск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0341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Омск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54°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73°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9,6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–16,9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3)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Омск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199123">
                <a:tc row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Барнаул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53°</a:t>
                      </a:r>
                      <a:r>
                        <a:rPr sz="16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с.ш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83°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+19,9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–15,5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413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1042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4)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b="1" spc="-30" dirty="0">
                          <a:latin typeface="Cambria"/>
                          <a:cs typeface="Cambria"/>
                        </a:rPr>
                        <a:t>Барнаул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403226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9623" y="1014983"/>
            <a:ext cx="9104630" cy="570230"/>
            <a:chOff x="39623" y="1014983"/>
            <a:chExt cx="9104630" cy="5702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3" y="1014983"/>
              <a:ext cx="1700783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9135" y="1014983"/>
              <a:ext cx="7674863" cy="5699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6639" y="1078230"/>
            <a:ext cx="8877300" cy="35687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11430">
              <a:lnSpc>
                <a:spcPct val="96900"/>
              </a:lnSpc>
              <a:spcBef>
                <a:spcPts val="175"/>
              </a:spcBef>
            </a:pPr>
            <a:r>
              <a:rPr sz="2000" spc="-10" dirty="0">
                <a:solidFill>
                  <a:srgbClr val="9B2C1F"/>
                </a:solidFill>
                <a:latin typeface="Microsoft Sans Serif"/>
                <a:cs typeface="Microsoft Sans Serif"/>
              </a:rPr>
              <a:t>Задание </a:t>
            </a:r>
            <a:r>
              <a:rPr sz="2000" spc="-5" dirty="0">
                <a:solidFill>
                  <a:srgbClr val="9B2C1F"/>
                </a:solidFill>
                <a:latin typeface="Microsoft Sans Serif"/>
                <a:cs typeface="Microsoft Sans Serif"/>
              </a:rPr>
              <a:t>17.</a:t>
            </a:r>
            <a:r>
              <a:rPr sz="2000" b="1" spc="-5" dirty="0">
                <a:latin typeface="Arial"/>
                <a:cs typeface="Arial"/>
              </a:rPr>
              <a:t>2.1. Земля </a:t>
            </a:r>
            <a:r>
              <a:rPr sz="2000" b="1" dirty="0">
                <a:latin typeface="Arial"/>
                <a:cs typeface="Arial"/>
              </a:rPr>
              <a:t>как </a:t>
            </a:r>
            <a:r>
              <a:rPr sz="2000" b="1" spc="-10" dirty="0">
                <a:latin typeface="Arial"/>
                <a:cs typeface="Arial"/>
              </a:rPr>
              <a:t>планета. Форма, </a:t>
            </a:r>
            <a:r>
              <a:rPr sz="2000" b="1" spc="-5" dirty="0">
                <a:latin typeface="Arial"/>
                <a:cs typeface="Arial"/>
              </a:rPr>
              <a:t>размеры, движение </a:t>
            </a:r>
            <a:r>
              <a:rPr sz="2000" b="1" dirty="0">
                <a:latin typeface="Arial"/>
                <a:cs typeface="Arial"/>
              </a:rPr>
              <a:t>Земли</a:t>
            </a:r>
            <a:r>
              <a:rPr sz="2000" dirty="0">
                <a:latin typeface="Microsoft Sans Serif"/>
                <a:cs typeface="Microsoft Sans Serif"/>
              </a:rPr>
              <a:t>.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Cambria"/>
                <a:cs typeface="Cambria"/>
              </a:rPr>
              <a:t>Школьники </a:t>
            </a:r>
            <a:r>
              <a:rPr sz="2000" dirty="0">
                <a:latin typeface="Cambria"/>
                <a:cs typeface="Cambria"/>
              </a:rPr>
              <a:t>из нескольких </a:t>
            </a:r>
            <a:r>
              <a:rPr sz="2000" spc="-5" dirty="0">
                <a:latin typeface="Cambria"/>
                <a:cs typeface="Cambria"/>
              </a:rPr>
              <a:t>населённых </a:t>
            </a:r>
            <a:r>
              <a:rPr sz="2000" dirty="0">
                <a:latin typeface="Cambria"/>
                <a:cs typeface="Cambria"/>
              </a:rPr>
              <a:t>пунктов </a:t>
            </a:r>
            <a:r>
              <a:rPr sz="2000" spc="-5" dirty="0">
                <a:latin typeface="Cambria"/>
                <a:cs typeface="Cambria"/>
              </a:rPr>
              <a:t>России </a:t>
            </a:r>
            <a:r>
              <a:rPr sz="2000" dirty="0">
                <a:latin typeface="Cambria"/>
                <a:cs typeface="Cambria"/>
              </a:rPr>
              <a:t>обменялись 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данными </a:t>
            </a:r>
            <a:r>
              <a:rPr sz="2000" dirty="0">
                <a:latin typeface="Cambria"/>
                <a:cs typeface="Cambria"/>
              </a:rPr>
              <a:t>о средних температурах </a:t>
            </a:r>
            <a:r>
              <a:rPr sz="2000" spc="-5" dirty="0">
                <a:latin typeface="Cambria"/>
                <a:cs typeface="Cambria"/>
              </a:rPr>
              <a:t>воздуха </a:t>
            </a:r>
            <a:r>
              <a:rPr sz="2000" dirty="0">
                <a:latin typeface="Cambria"/>
                <a:cs typeface="Cambria"/>
              </a:rPr>
              <a:t>в июле и январе и </a:t>
            </a:r>
            <a:r>
              <a:rPr sz="2000" spc="-5" dirty="0">
                <a:latin typeface="Cambria"/>
                <a:cs typeface="Cambria"/>
              </a:rPr>
              <a:t>других </a:t>
            </a:r>
            <a:r>
              <a:rPr sz="2000" dirty="0">
                <a:latin typeface="Cambria"/>
                <a:cs typeface="Cambria"/>
              </a:rPr>
              <a:t> климатических </a:t>
            </a:r>
            <a:r>
              <a:rPr sz="2000" spc="-5" dirty="0">
                <a:latin typeface="Cambria"/>
                <a:cs typeface="Cambria"/>
              </a:rPr>
              <a:t>показателях, полученными </a:t>
            </a:r>
            <a:r>
              <a:rPr sz="2000" dirty="0">
                <a:latin typeface="Cambria"/>
                <a:cs typeface="Cambria"/>
              </a:rPr>
              <a:t>на местных </a:t>
            </a:r>
            <a:r>
              <a:rPr sz="2000" spc="-5" dirty="0">
                <a:latin typeface="Cambria"/>
                <a:cs typeface="Cambria"/>
              </a:rPr>
              <a:t>метеостанциях </a:t>
            </a:r>
            <a:r>
              <a:rPr sz="2000" dirty="0">
                <a:latin typeface="Cambria"/>
                <a:cs typeface="Cambria"/>
              </a:rPr>
              <a:t>в 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результате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многолетних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наблюдений.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Собранные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ими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данные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mbria"/>
                <a:cs typeface="Cambria"/>
              </a:rPr>
              <a:t>представлены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в</a:t>
            </a:r>
            <a:r>
              <a:rPr sz="2000" spc="-5" dirty="0">
                <a:latin typeface="Cambria"/>
                <a:cs typeface="Cambria"/>
              </a:rPr>
              <a:t> следующей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таблице.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550">
              <a:latin typeface="Cambria"/>
              <a:cs typeface="Cambria"/>
            </a:endParaRPr>
          </a:p>
          <a:p>
            <a:pPr marL="671004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mbria"/>
                <a:cs typeface="Cambria"/>
              </a:rPr>
              <a:t>В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каком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из</a:t>
            </a:r>
            <a:endParaRPr sz="1800">
              <a:latin typeface="Cambria"/>
              <a:cs typeface="Cambria"/>
            </a:endParaRPr>
          </a:p>
          <a:p>
            <a:pPr marL="6710045" marR="53467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пе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ечи</a:t>
            </a:r>
            <a:r>
              <a:rPr sz="1800" spc="-5" dirty="0">
                <a:latin typeface="Cambria"/>
                <a:cs typeface="Cambria"/>
              </a:rPr>
              <a:t>слен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spc="-5" dirty="0">
                <a:latin typeface="Cambria"/>
                <a:cs typeface="Cambria"/>
              </a:rPr>
              <a:t>ых  </a:t>
            </a:r>
            <a:r>
              <a:rPr sz="1800" spc="-10" dirty="0">
                <a:latin typeface="Cambria"/>
                <a:cs typeface="Cambria"/>
              </a:rPr>
              <a:t>городов</a:t>
            </a:r>
            <a:r>
              <a:rPr sz="1800" spc="-6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17</a:t>
            </a:r>
            <a:r>
              <a:rPr sz="1800" b="1" spc="-4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мая</a:t>
            </a:r>
            <a:endParaRPr sz="1800">
              <a:latin typeface="Cambria"/>
              <a:cs typeface="Cambria"/>
            </a:endParaRPr>
          </a:p>
          <a:p>
            <a:pPr marL="6710045">
              <a:lnSpc>
                <a:spcPct val="100000"/>
              </a:lnSpc>
            </a:pPr>
            <a:r>
              <a:rPr sz="1800" spc="-5" dirty="0">
                <a:latin typeface="Cambria"/>
                <a:cs typeface="Cambria"/>
              </a:rPr>
              <a:t>ночь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будет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наиболее</a:t>
            </a:r>
            <a:endParaRPr sz="1800">
              <a:latin typeface="Cambria"/>
              <a:cs typeface="Cambria"/>
            </a:endParaRPr>
          </a:p>
          <a:p>
            <a:pPr marL="6710045"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продолжительной?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Типичные</a:t>
            </a:r>
            <a:r>
              <a:rPr sz="4000" spc="5" dirty="0"/>
              <a:t> </a:t>
            </a:r>
            <a:r>
              <a:rPr sz="4000" spc="-25" dirty="0"/>
              <a:t>затруднения</a:t>
            </a:r>
            <a:r>
              <a:rPr sz="4000" spc="10" dirty="0"/>
              <a:t> </a:t>
            </a:r>
            <a:r>
              <a:rPr sz="4000" spc="-15" dirty="0"/>
              <a:t>выпускников </a:t>
            </a:r>
            <a:r>
              <a:rPr sz="4000" spc="-885" dirty="0"/>
              <a:t> </a:t>
            </a:r>
            <a:r>
              <a:rPr sz="4000" spc="-5" dirty="0"/>
              <a:t>9 </a:t>
            </a:r>
            <a:r>
              <a:rPr sz="4000" spc="-10" dirty="0"/>
              <a:t>классов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86639" y="2564130"/>
            <a:ext cx="4306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"/>
                <a:cs typeface="Cambria"/>
              </a:rPr>
              <a:t>представлены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в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следующей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таблице.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623" y="1014983"/>
            <a:ext cx="9104630" cy="570230"/>
            <a:chOff x="39623" y="1014983"/>
            <a:chExt cx="9104630" cy="5702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3" y="1014983"/>
              <a:ext cx="1700783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9135" y="1014983"/>
              <a:ext cx="7674863" cy="5699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6639" y="1078230"/>
            <a:ext cx="8870315" cy="151193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75"/>
              </a:spcBef>
            </a:pPr>
            <a:r>
              <a:rPr sz="2000" spc="-10" dirty="0">
                <a:solidFill>
                  <a:srgbClr val="9B2C1F"/>
                </a:solidFill>
                <a:latin typeface="Microsoft Sans Serif"/>
                <a:cs typeface="Microsoft Sans Serif"/>
              </a:rPr>
              <a:t>Задание </a:t>
            </a:r>
            <a:r>
              <a:rPr sz="2000" spc="-5" dirty="0">
                <a:solidFill>
                  <a:srgbClr val="9B2C1F"/>
                </a:solidFill>
                <a:latin typeface="Microsoft Sans Serif"/>
                <a:cs typeface="Microsoft Sans Serif"/>
              </a:rPr>
              <a:t>17.</a:t>
            </a:r>
            <a:r>
              <a:rPr sz="2000" b="1" spc="-5" dirty="0">
                <a:latin typeface="Arial"/>
                <a:cs typeface="Arial"/>
              </a:rPr>
              <a:t>2.1. Земля </a:t>
            </a:r>
            <a:r>
              <a:rPr sz="2000" b="1" dirty="0">
                <a:latin typeface="Arial"/>
                <a:cs typeface="Arial"/>
              </a:rPr>
              <a:t>как </a:t>
            </a:r>
            <a:r>
              <a:rPr sz="2000" b="1" spc="-10" dirty="0">
                <a:latin typeface="Arial"/>
                <a:cs typeface="Arial"/>
              </a:rPr>
              <a:t>планета. Форма, </a:t>
            </a:r>
            <a:r>
              <a:rPr sz="2000" b="1" spc="-5" dirty="0">
                <a:latin typeface="Arial"/>
                <a:cs typeface="Arial"/>
              </a:rPr>
              <a:t>размеры, движение </a:t>
            </a:r>
            <a:r>
              <a:rPr sz="2000" b="1" dirty="0">
                <a:latin typeface="Arial"/>
                <a:cs typeface="Arial"/>
              </a:rPr>
              <a:t>Земли</a:t>
            </a:r>
            <a:r>
              <a:rPr sz="2000" dirty="0">
                <a:latin typeface="Microsoft Sans Serif"/>
                <a:cs typeface="Microsoft Sans Serif"/>
              </a:rPr>
              <a:t>.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Cambria"/>
                <a:cs typeface="Cambria"/>
              </a:rPr>
              <a:t>Школьники </a:t>
            </a:r>
            <a:r>
              <a:rPr sz="2000" dirty="0">
                <a:latin typeface="Cambria"/>
                <a:cs typeface="Cambria"/>
              </a:rPr>
              <a:t>из нескольких </a:t>
            </a:r>
            <a:r>
              <a:rPr sz="2000" spc="-5" dirty="0">
                <a:latin typeface="Cambria"/>
                <a:cs typeface="Cambria"/>
              </a:rPr>
              <a:t>населённых </a:t>
            </a:r>
            <a:r>
              <a:rPr sz="2000" dirty="0">
                <a:latin typeface="Cambria"/>
                <a:cs typeface="Cambria"/>
              </a:rPr>
              <a:t>пунктов </a:t>
            </a:r>
            <a:r>
              <a:rPr sz="2000" spc="-5" dirty="0">
                <a:latin typeface="Cambria"/>
                <a:cs typeface="Cambria"/>
              </a:rPr>
              <a:t>России </a:t>
            </a:r>
            <a:r>
              <a:rPr sz="2000" dirty="0">
                <a:latin typeface="Cambria"/>
                <a:cs typeface="Cambria"/>
              </a:rPr>
              <a:t>обменялись 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данными </a:t>
            </a:r>
            <a:r>
              <a:rPr sz="2000" dirty="0">
                <a:latin typeface="Cambria"/>
                <a:cs typeface="Cambria"/>
              </a:rPr>
              <a:t>о средних температурах </a:t>
            </a:r>
            <a:r>
              <a:rPr sz="2000" spc="-5" dirty="0">
                <a:latin typeface="Cambria"/>
                <a:cs typeface="Cambria"/>
              </a:rPr>
              <a:t>воздуха </a:t>
            </a:r>
            <a:r>
              <a:rPr sz="2000" dirty="0">
                <a:latin typeface="Cambria"/>
                <a:cs typeface="Cambria"/>
              </a:rPr>
              <a:t>в июле и январе и </a:t>
            </a:r>
            <a:r>
              <a:rPr sz="2000" spc="-5" dirty="0">
                <a:latin typeface="Cambria"/>
                <a:cs typeface="Cambria"/>
              </a:rPr>
              <a:t>других </a:t>
            </a:r>
            <a:r>
              <a:rPr sz="2000" dirty="0">
                <a:latin typeface="Cambria"/>
                <a:cs typeface="Cambria"/>
              </a:rPr>
              <a:t> климатических </a:t>
            </a:r>
            <a:r>
              <a:rPr sz="2000" spc="-5" dirty="0">
                <a:latin typeface="Cambria"/>
                <a:cs typeface="Cambria"/>
              </a:rPr>
              <a:t>показателях, полученными </a:t>
            </a:r>
            <a:r>
              <a:rPr sz="2000" dirty="0">
                <a:latin typeface="Cambria"/>
                <a:cs typeface="Cambria"/>
              </a:rPr>
              <a:t>на местных </a:t>
            </a:r>
            <a:r>
              <a:rPr sz="2000" spc="-5" dirty="0">
                <a:latin typeface="Cambria"/>
                <a:cs typeface="Cambria"/>
              </a:rPr>
              <a:t>метеостанциях </a:t>
            </a:r>
            <a:r>
              <a:rPr sz="2000" dirty="0">
                <a:latin typeface="Cambria"/>
                <a:cs typeface="Cambria"/>
              </a:rPr>
              <a:t>в 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результате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многолетних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наблюдений.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Собранные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ими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данные</a:t>
            </a:r>
            <a:endParaRPr sz="2000">
              <a:latin typeface="Cambria"/>
              <a:cs typeface="Cambri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1600" y="2990850"/>
          <a:ext cx="8888092" cy="3805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/>
                <a:gridCol w="1381759"/>
                <a:gridCol w="557530"/>
                <a:gridCol w="707390"/>
                <a:gridCol w="734060"/>
                <a:gridCol w="770254"/>
                <a:gridCol w="1174750"/>
                <a:gridCol w="441959"/>
                <a:gridCol w="1896745"/>
              </a:tblGrid>
              <a:tr h="9102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Пункт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наблюдения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Географи-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22555" marR="113030" indent="255904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ческие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к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наты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пункта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наблюдения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275" marR="33655" indent="-635" algn="ctr">
                        <a:lnSpc>
                          <a:spcPct val="99700"/>
                        </a:lnSpc>
                        <a:spcBef>
                          <a:spcPts val="67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Средняя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тем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п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ера</a:t>
                      </a:r>
                      <a:r>
                        <a:rPr sz="1600" spc="10" dirty="0">
                          <a:latin typeface="Cambria"/>
                          <a:cs typeface="Cambria"/>
                        </a:rPr>
                        <a:t>т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ура 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воздуха,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 marR="73660" indent="-635" algn="ctr">
                        <a:lnSpc>
                          <a:spcPct val="99700"/>
                        </a:lnSpc>
                        <a:spcBef>
                          <a:spcPts val="67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Атмосферные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с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адк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, нор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ма, 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9050" marR="88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Средне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г</a:t>
                      </a:r>
                      <a:r>
                        <a:rPr sz="1600" spc="-3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о-  вое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525" indent="-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количество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атмосферны  х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ts val="191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осадков,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3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январь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январь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Нарьян-Мар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434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68°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с.ш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53°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+13,1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–18,2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456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37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ts val="1515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Нарьян-Мар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606780">
                <a:tc>
                  <a:txBody>
                    <a:bodyPr/>
                    <a:lstStyle/>
                    <a:p>
                      <a:pPr marL="88265" marR="218440">
                        <a:lnSpc>
                          <a:spcPts val="1910"/>
                        </a:lnSpc>
                        <a:spcBef>
                          <a:spcPts val="509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Ханты-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Ма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н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си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й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61°</a:t>
                      </a:r>
                      <a:r>
                        <a:rPr sz="18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с.ш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69°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ts val="192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+18,0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–19,7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75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553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Ханты-Мансийск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0341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Омск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54°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с.ш.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73°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+19,6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–16,9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3)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>
                        <a:lnSpc>
                          <a:spcPts val="1839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Омск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178765">
                <a:tc row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Барнаул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53° с.ш.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83° в.д.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+19,9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–15,5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23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413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1246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4)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Барнаул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82587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859905" y="2604008"/>
            <a:ext cx="198437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В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каком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из</a:t>
            </a:r>
            <a:endParaRPr sz="1800">
              <a:latin typeface="Cambria"/>
              <a:cs typeface="Cambria"/>
            </a:endParaRPr>
          </a:p>
          <a:p>
            <a:pPr marL="12700" marR="339725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пе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ечи</a:t>
            </a:r>
            <a:r>
              <a:rPr sz="1800" spc="-5" dirty="0">
                <a:latin typeface="Cambria"/>
                <a:cs typeface="Cambria"/>
              </a:rPr>
              <a:t>слен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spc="-5" dirty="0">
                <a:latin typeface="Cambria"/>
                <a:cs typeface="Cambria"/>
              </a:rPr>
              <a:t>ых  </a:t>
            </a:r>
            <a:r>
              <a:rPr sz="1800" spc="-10" dirty="0">
                <a:latin typeface="Cambria"/>
                <a:cs typeface="Cambria"/>
              </a:rPr>
              <a:t>городов</a:t>
            </a:r>
            <a:r>
              <a:rPr sz="1800" spc="-6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17</a:t>
            </a:r>
            <a:r>
              <a:rPr sz="1800" b="1" spc="-4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мая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ночное </a:t>
            </a:r>
            <a:r>
              <a:rPr sz="1800" spc="-5" dirty="0">
                <a:latin typeface="Cambria"/>
                <a:cs typeface="Cambria"/>
              </a:rPr>
              <a:t>освещение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необходимо 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включать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на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более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короткий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срок?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325" y="0"/>
            <a:ext cx="9020175" cy="6765925"/>
            <a:chOff x="60325" y="0"/>
            <a:chExt cx="9020175" cy="6765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0932" y="0"/>
              <a:ext cx="7028688" cy="10637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507" y="554736"/>
              <a:ext cx="4555236" cy="11186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8883" y="1264919"/>
              <a:ext cx="6097524" cy="84581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61541" y="61925"/>
            <a:ext cx="6276975" cy="1784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2530" marR="5080" indent="-1180465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Характеристика</a:t>
            </a:r>
            <a:r>
              <a:rPr sz="4000" spc="-10" dirty="0"/>
              <a:t> структуры</a:t>
            </a:r>
            <a:r>
              <a:rPr sz="4000" dirty="0"/>
              <a:t> </a:t>
            </a:r>
            <a:r>
              <a:rPr sz="4000" spc="-5" dirty="0"/>
              <a:t>и </a:t>
            </a:r>
            <a:r>
              <a:rPr sz="4000" spc="-890" dirty="0"/>
              <a:t> </a:t>
            </a:r>
            <a:r>
              <a:rPr sz="4000" spc="-30" dirty="0"/>
              <a:t>содержания</a:t>
            </a:r>
            <a:r>
              <a:rPr sz="4000" spc="5" dirty="0"/>
              <a:t> </a:t>
            </a:r>
            <a:r>
              <a:rPr sz="4000" spc="-5" dirty="0"/>
              <a:t>КИМ</a:t>
            </a:r>
            <a:endParaRPr sz="4000"/>
          </a:p>
          <a:p>
            <a:pPr marL="314325">
              <a:lnSpc>
                <a:spcPct val="100000"/>
              </a:lnSpc>
              <a:spcBef>
                <a:spcPts val="655"/>
              </a:spcBef>
            </a:pPr>
            <a:r>
              <a:rPr sz="3000" spc="-20" dirty="0">
                <a:solidFill>
                  <a:srgbClr val="000000"/>
                </a:solidFill>
                <a:latin typeface="Cambria"/>
                <a:cs typeface="Cambria"/>
              </a:rPr>
              <a:t>Работа </a:t>
            </a:r>
            <a:r>
              <a:rPr sz="3000" spc="-15" dirty="0">
                <a:solidFill>
                  <a:srgbClr val="000000"/>
                </a:solidFill>
                <a:latin typeface="Cambria"/>
                <a:cs typeface="Cambria"/>
              </a:rPr>
              <a:t>состоит</a:t>
            </a:r>
            <a:r>
              <a:rPr sz="30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spc="-5" dirty="0">
                <a:solidFill>
                  <a:srgbClr val="000000"/>
                </a:solidFill>
                <a:latin typeface="Cambria"/>
                <a:cs typeface="Cambria"/>
              </a:rPr>
              <a:t>из</a:t>
            </a:r>
            <a:r>
              <a:rPr sz="300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spc="-5" dirty="0">
                <a:solidFill>
                  <a:srgbClr val="000000"/>
                </a:solidFill>
                <a:latin typeface="Cambria"/>
                <a:cs typeface="Cambria"/>
              </a:rPr>
              <a:t>30</a:t>
            </a:r>
            <a:r>
              <a:rPr sz="300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000" spc="-5" dirty="0">
                <a:solidFill>
                  <a:srgbClr val="000000"/>
                </a:solidFill>
                <a:latin typeface="Cambria"/>
                <a:cs typeface="Cambria"/>
              </a:rPr>
              <a:t>заданий.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2432685"/>
            <a:ext cx="8610600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57555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mbria"/>
                <a:cs typeface="Cambria"/>
              </a:rPr>
              <a:t>Работа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20" dirty="0">
                <a:latin typeface="Cambria"/>
                <a:cs typeface="Cambria"/>
              </a:rPr>
              <a:t>содержит</a:t>
            </a:r>
            <a:r>
              <a:rPr sz="2800" spc="3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27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заданий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с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записью</a:t>
            </a:r>
            <a:r>
              <a:rPr sz="2800" spc="1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краткого </a:t>
            </a:r>
            <a:r>
              <a:rPr sz="2800" spc="-605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ответа,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из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них:</a:t>
            </a:r>
            <a:endParaRPr sz="2800">
              <a:latin typeface="Cambria"/>
              <a:cs typeface="Cambria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spc="-5" dirty="0">
                <a:latin typeface="Cambria"/>
                <a:cs typeface="Cambria"/>
              </a:rPr>
              <a:t>8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заданий с</a:t>
            </a:r>
            <a:r>
              <a:rPr sz="2800" spc="10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ответом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в виде </a:t>
            </a:r>
            <a:r>
              <a:rPr sz="2800" spc="-25" dirty="0">
                <a:latin typeface="Cambria"/>
                <a:cs typeface="Cambria"/>
              </a:rPr>
              <a:t>одной</a:t>
            </a:r>
            <a:r>
              <a:rPr sz="2800" spc="-5" dirty="0">
                <a:latin typeface="Cambria"/>
                <a:cs typeface="Cambria"/>
              </a:rPr>
              <a:t> цифры;</a:t>
            </a:r>
            <a:endParaRPr sz="2800">
              <a:latin typeface="Cambria"/>
              <a:cs typeface="Cambria"/>
            </a:endParaRPr>
          </a:p>
          <a:p>
            <a:pPr marL="285115" marR="2293620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spc="-5" dirty="0">
                <a:latin typeface="Cambria"/>
                <a:cs typeface="Cambria"/>
              </a:rPr>
              <a:t>5 задания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с </a:t>
            </a:r>
            <a:r>
              <a:rPr sz="2800" spc="-15" dirty="0">
                <a:latin typeface="Cambria"/>
                <a:cs typeface="Cambria"/>
              </a:rPr>
              <a:t>ответом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в виде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слова или </a:t>
            </a:r>
            <a:r>
              <a:rPr sz="2800" spc="-60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словосочетания;</a:t>
            </a:r>
            <a:endParaRPr sz="2800">
              <a:latin typeface="Cambria"/>
              <a:cs typeface="Cambria"/>
            </a:endParaRPr>
          </a:p>
          <a:p>
            <a:pPr marL="285115" marR="2053589" indent="-27305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spc="-5" dirty="0">
                <a:latin typeface="Cambria"/>
                <a:cs typeface="Cambria"/>
              </a:rPr>
              <a:t>14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заданий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с </a:t>
            </a:r>
            <a:r>
              <a:rPr sz="2800" spc="-15" dirty="0">
                <a:latin typeface="Cambria"/>
                <a:cs typeface="Cambria"/>
              </a:rPr>
              <a:t>ответом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в виде числа </a:t>
            </a:r>
            <a:r>
              <a:rPr sz="2800" spc="-15" dirty="0">
                <a:latin typeface="Cambria"/>
                <a:cs typeface="Cambria"/>
              </a:rPr>
              <a:t>или </a:t>
            </a:r>
            <a:r>
              <a:rPr sz="2800" spc="-60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последовательности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цифр;</a:t>
            </a:r>
            <a:endParaRPr sz="2800">
              <a:latin typeface="Cambria"/>
              <a:cs typeface="Cambria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spc="-5" dirty="0">
                <a:latin typeface="Cambria"/>
                <a:cs typeface="Cambria"/>
              </a:rPr>
              <a:t>3 задания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с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развёрнутым</a:t>
            </a:r>
            <a:r>
              <a:rPr sz="2800" spc="3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ответом,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в</a:t>
            </a:r>
            <a:r>
              <a:rPr sz="2800" spc="-10" dirty="0">
                <a:latin typeface="Cambria"/>
                <a:cs typeface="Cambria"/>
              </a:rPr>
              <a:t> двух</a:t>
            </a:r>
            <a:r>
              <a:rPr sz="2800" spc="-5" dirty="0">
                <a:latin typeface="Cambria"/>
                <a:cs typeface="Cambria"/>
              </a:rPr>
              <a:t> из них 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требуется</a:t>
            </a:r>
            <a:r>
              <a:rPr sz="2800" spc="2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записать</a:t>
            </a:r>
            <a:r>
              <a:rPr sz="2800" spc="1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обоснованный</a:t>
            </a:r>
            <a:r>
              <a:rPr sz="2800" spc="30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ответ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на</a:t>
            </a:r>
            <a:r>
              <a:rPr sz="2800" spc="1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вопрос.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401" y="1585356"/>
            <a:ext cx="5485068" cy="5218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7" y="52527"/>
            <a:ext cx="8182609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9B2C1F"/>
                </a:solidFill>
                <a:latin typeface="Calibri"/>
                <a:cs typeface="Calibri"/>
              </a:rPr>
              <a:t>В задачной </a:t>
            </a:r>
            <a:r>
              <a:rPr sz="4400" b="0" spc="-20" dirty="0">
                <a:solidFill>
                  <a:srgbClr val="9B2C1F"/>
                </a:solidFill>
                <a:latin typeface="Calibri"/>
                <a:cs typeface="Calibri"/>
              </a:rPr>
              <a:t>формулировке </a:t>
            </a:r>
            <a:r>
              <a:rPr sz="4400" b="0" spc="-15" dirty="0">
                <a:solidFill>
                  <a:srgbClr val="9B2C1F"/>
                </a:solidFill>
                <a:latin typeface="Calibri"/>
                <a:cs typeface="Calibri"/>
              </a:rPr>
              <a:t> </a:t>
            </a:r>
            <a:r>
              <a:rPr sz="4400" b="0" spc="-20" dirty="0">
                <a:solidFill>
                  <a:srgbClr val="9B2C1F"/>
                </a:solidFill>
                <a:latin typeface="Calibri"/>
                <a:cs typeface="Calibri"/>
              </a:rPr>
              <a:t>определяется </a:t>
            </a:r>
            <a:r>
              <a:rPr sz="4400" b="0" spc="-25" dirty="0">
                <a:solidFill>
                  <a:srgbClr val="9B2C1F"/>
                </a:solidFill>
                <a:latin typeface="Calibri"/>
                <a:cs typeface="Calibri"/>
              </a:rPr>
              <a:t>продолжительность </a:t>
            </a:r>
            <a:r>
              <a:rPr sz="4400" b="0" spc="-980" dirty="0">
                <a:solidFill>
                  <a:srgbClr val="9B2C1F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9B2C1F"/>
                </a:solidFill>
                <a:latin typeface="Calibri"/>
                <a:cs typeface="Calibri"/>
              </a:rPr>
              <a:t>дня</a:t>
            </a:r>
            <a:r>
              <a:rPr sz="4400" b="0" spc="-20" dirty="0">
                <a:solidFill>
                  <a:srgbClr val="9B2C1F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9B2C1F"/>
                </a:solidFill>
              </a:rPr>
              <a:t>!!!анализируем </a:t>
            </a:r>
            <a:r>
              <a:rPr sz="4400" spc="-5" dirty="0">
                <a:solidFill>
                  <a:srgbClr val="9B2C1F"/>
                </a:solidFill>
              </a:rPr>
              <a:t>дату!!!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5636" y="3107435"/>
            <a:ext cx="7668895" cy="3456940"/>
            <a:chOff x="135636" y="3107435"/>
            <a:chExt cx="7668895" cy="34569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9451" y="3107435"/>
              <a:ext cx="3044952" cy="3200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636" y="3297935"/>
              <a:ext cx="7146035" cy="7360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36" y="3694175"/>
              <a:ext cx="3015996" cy="7360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9776" y="5164835"/>
              <a:ext cx="904269" cy="3200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001" y="5620511"/>
              <a:ext cx="3249345" cy="2606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636" y="5827775"/>
              <a:ext cx="3331464" cy="73609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29590" y="2194382"/>
            <a:ext cx="8172450" cy="3669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394335" algn="l"/>
                <a:tab pos="3181985" algn="l"/>
                <a:tab pos="4656455" algn="l"/>
              </a:tabLst>
            </a:pPr>
            <a:r>
              <a:rPr sz="2600" dirty="0">
                <a:latin typeface="Cambria"/>
                <a:cs typeface="Cambria"/>
              </a:rPr>
              <a:t>Зимой</a:t>
            </a:r>
            <a:r>
              <a:rPr sz="2600" spc="10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(особенно </a:t>
            </a:r>
            <a:r>
              <a:rPr sz="2600" b="1" dirty="0">
                <a:latin typeface="Cambria"/>
                <a:cs typeface="Cambria"/>
              </a:rPr>
              <a:t>с</a:t>
            </a:r>
            <a:r>
              <a:rPr sz="2600" b="1" spc="25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ноября	</a:t>
            </a:r>
            <a:r>
              <a:rPr sz="2600" b="1" dirty="0">
                <a:latin typeface="Cambria"/>
                <a:cs typeface="Cambria"/>
              </a:rPr>
              <a:t>по</a:t>
            </a:r>
            <a:r>
              <a:rPr sz="2600" b="1" spc="-30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январь)</a:t>
            </a:r>
            <a:r>
              <a:rPr sz="2600" b="1" spc="-3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в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Северном </a:t>
            </a:r>
            <a:r>
              <a:rPr sz="2600" spc="-55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полушарии</a:t>
            </a:r>
            <a:r>
              <a:rPr sz="2600" spc="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к</a:t>
            </a:r>
            <a:r>
              <a:rPr sz="2600" spc="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северу	</a:t>
            </a:r>
            <a:r>
              <a:rPr sz="2600" spc="-20" dirty="0">
                <a:latin typeface="Cambria"/>
                <a:cs typeface="Cambria"/>
              </a:rPr>
              <a:t>от</a:t>
            </a:r>
            <a:r>
              <a:rPr sz="2600" spc="-1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Северного</a:t>
            </a:r>
            <a:r>
              <a:rPr sz="2600" spc="-4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полярного</a:t>
            </a:r>
            <a:r>
              <a:rPr sz="2600" spc="-3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круга</a:t>
            </a:r>
            <a:endParaRPr sz="2600">
              <a:latin typeface="Cambria"/>
              <a:cs typeface="Cambria"/>
            </a:endParaRPr>
          </a:p>
          <a:p>
            <a:pPr marL="12700" marR="703580">
              <a:lnSpc>
                <a:spcPct val="100000"/>
              </a:lnSpc>
            </a:pPr>
            <a:r>
              <a:rPr sz="2600" spc="-10" dirty="0">
                <a:latin typeface="Cambria"/>
                <a:cs typeface="Cambria"/>
              </a:rPr>
              <a:t>наблюдается </a:t>
            </a:r>
            <a:r>
              <a:rPr sz="2600" spc="-5" dirty="0">
                <a:latin typeface="Cambria"/>
                <a:cs typeface="Cambria"/>
              </a:rPr>
              <a:t>полярная </a:t>
            </a:r>
            <a:r>
              <a:rPr sz="2600" dirty="0">
                <a:latin typeface="Cambria"/>
                <a:cs typeface="Cambria"/>
              </a:rPr>
              <a:t>ночь</a:t>
            </a:r>
            <a:r>
              <a:rPr sz="2600" b="1" dirty="0">
                <a:latin typeface="Cambria"/>
                <a:cs typeface="Cambria"/>
              </a:rPr>
              <a:t>. </a:t>
            </a:r>
            <a:r>
              <a:rPr sz="2600" b="1" dirty="0">
                <a:solidFill>
                  <a:srgbClr val="9B2C1F"/>
                </a:solidFill>
                <a:latin typeface="Cambria"/>
                <a:cs typeface="Cambria"/>
              </a:rPr>
              <a:t>К югу </a:t>
            </a:r>
            <a:r>
              <a:rPr sz="2600" b="1" spc="-10" dirty="0">
                <a:solidFill>
                  <a:srgbClr val="9B2C1F"/>
                </a:solidFill>
                <a:latin typeface="Cambria"/>
                <a:cs typeface="Cambria"/>
              </a:rPr>
              <a:t>от </a:t>
            </a:r>
            <a:r>
              <a:rPr sz="2600" b="1" spc="-5" dirty="0">
                <a:solidFill>
                  <a:srgbClr val="9B2C1F"/>
                </a:solidFill>
                <a:latin typeface="Cambria"/>
                <a:cs typeface="Cambria"/>
              </a:rPr>
              <a:t>Северного </a:t>
            </a:r>
            <a:r>
              <a:rPr sz="2600" b="1" spc="-56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9B2C1F"/>
                </a:solidFill>
                <a:latin typeface="Cambria"/>
                <a:cs typeface="Cambria"/>
              </a:rPr>
              <a:t>полярного</a:t>
            </a:r>
            <a:r>
              <a:rPr sz="2600" b="1" spc="-3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600" b="1" spc="-25" dirty="0">
                <a:solidFill>
                  <a:srgbClr val="9B2C1F"/>
                </a:solidFill>
                <a:latin typeface="Cambria"/>
                <a:cs typeface="Cambria"/>
              </a:rPr>
              <a:t>круга</a:t>
            </a:r>
            <a:r>
              <a:rPr sz="2600" b="1" spc="-15" dirty="0">
                <a:solidFill>
                  <a:srgbClr val="9B2C1F"/>
                </a:solidFill>
                <a:latin typeface="Cambria"/>
                <a:cs typeface="Cambria"/>
              </a:rPr>
              <a:t> продолжительность</a:t>
            </a:r>
            <a:r>
              <a:rPr sz="2600" b="1" spc="-45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9B2C1F"/>
                </a:solidFill>
                <a:latin typeface="Cambria"/>
                <a:cs typeface="Cambria"/>
              </a:rPr>
              <a:t>дня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600" b="1" spc="-5" dirty="0">
                <a:solidFill>
                  <a:srgbClr val="9B2C1F"/>
                </a:solidFill>
                <a:latin typeface="Cambria"/>
                <a:cs typeface="Cambria"/>
              </a:rPr>
              <a:t>увеличивается!</a:t>
            </a:r>
            <a:endParaRPr sz="2600">
              <a:latin typeface="Cambria"/>
              <a:cs typeface="Cambria"/>
            </a:endParaRPr>
          </a:p>
          <a:p>
            <a:pPr marL="393700" indent="-3810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AutoNum type="arabicParenR" startAt="2"/>
              <a:tabLst>
                <a:tab pos="393700" algn="l"/>
                <a:tab pos="4081779" algn="l"/>
              </a:tabLst>
            </a:pPr>
            <a:r>
              <a:rPr sz="2600" dirty="0">
                <a:latin typeface="Cambria"/>
                <a:cs typeface="Cambria"/>
              </a:rPr>
              <a:t>Летом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(особенно</a:t>
            </a:r>
            <a:r>
              <a:rPr sz="2600" b="1" spc="-35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с</a:t>
            </a:r>
            <a:r>
              <a:rPr sz="2600" b="1" spc="10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мая	</a:t>
            </a:r>
            <a:r>
              <a:rPr sz="2600" b="1" spc="-5" dirty="0">
                <a:latin typeface="Cambria"/>
                <a:cs typeface="Cambria"/>
              </a:rPr>
              <a:t>по</a:t>
            </a:r>
            <a:r>
              <a:rPr sz="2600" b="1" spc="-15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июль)</a:t>
            </a:r>
            <a:r>
              <a:rPr sz="2600" b="1" spc="-1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в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Северном</a:t>
            </a:r>
            <a:endParaRPr sz="2600">
              <a:latin typeface="Cambria"/>
              <a:cs typeface="Cambria"/>
            </a:endParaRPr>
          </a:p>
          <a:p>
            <a:pPr marL="12700" marR="437515">
              <a:lnSpc>
                <a:spcPct val="100000"/>
              </a:lnSpc>
              <a:spcBef>
                <a:spcPts val="5"/>
              </a:spcBef>
              <a:tabLst>
                <a:tab pos="3182620" algn="l"/>
              </a:tabLst>
            </a:pPr>
            <a:r>
              <a:rPr sz="2600" dirty="0">
                <a:latin typeface="Cambria"/>
                <a:cs typeface="Cambria"/>
              </a:rPr>
              <a:t>полушарии</a:t>
            </a:r>
            <a:r>
              <a:rPr sz="2600" spc="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к</a:t>
            </a:r>
            <a:r>
              <a:rPr sz="2600" spc="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северу	</a:t>
            </a:r>
            <a:r>
              <a:rPr sz="2600" spc="-20" dirty="0">
                <a:latin typeface="Cambria"/>
                <a:cs typeface="Cambria"/>
              </a:rPr>
              <a:t>от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Северного</a:t>
            </a:r>
            <a:r>
              <a:rPr sz="2600" spc="-5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полярного</a:t>
            </a:r>
            <a:r>
              <a:rPr sz="2600" spc="-5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круга </a:t>
            </a:r>
            <a:r>
              <a:rPr sz="2600" spc="-55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наблюдается </a:t>
            </a:r>
            <a:r>
              <a:rPr sz="2600" spc="-5" dirty="0">
                <a:latin typeface="Cambria"/>
                <a:cs typeface="Cambria"/>
              </a:rPr>
              <a:t>полярный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днь</a:t>
            </a:r>
            <a:r>
              <a:rPr sz="2600" b="1" dirty="0">
                <a:latin typeface="Cambria"/>
                <a:cs typeface="Cambria"/>
              </a:rPr>
              <a:t>.</a:t>
            </a:r>
            <a:r>
              <a:rPr sz="2600" b="1" spc="-25" dirty="0"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9B2C1F"/>
                </a:solidFill>
                <a:latin typeface="Cambria"/>
                <a:cs typeface="Cambria"/>
              </a:rPr>
              <a:t>К югу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600" b="1" spc="-15" dirty="0">
                <a:solidFill>
                  <a:srgbClr val="9B2C1F"/>
                </a:solidFill>
                <a:latin typeface="Cambria"/>
                <a:cs typeface="Cambria"/>
              </a:rPr>
              <a:t>продолжительность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590" y="5913831"/>
            <a:ext cx="29190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9B2C1F"/>
                </a:solidFill>
                <a:latin typeface="Cambria"/>
                <a:cs typeface="Cambria"/>
              </a:rPr>
              <a:t>дня</a:t>
            </a:r>
            <a:r>
              <a:rPr sz="2600" b="1" spc="-70" dirty="0">
                <a:solidFill>
                  <a:srgbClr val="9B2C1F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9B2C1F"/>
                </a:solidFill>
                <a:latin typeface="Cambria"/>
                <a:cs typeface="Cambria"/>
              </a:rPr>
              <a:t>уменьшается!</a:t>
            </a:r>
            <a:endParaRPr sz="26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89451" y="5510276"/>
            <a:ext cx="4621530" cy="1094105"/>
            <a:chOff x="3989451" y="5510276"/>
            <a:chExt cx="4621530" cy="1094105"/>
          </a:xfrm>
        </p:grpSpPr>
        <p:sp>
          <p:nvSpPr>
            <p:cNvPr id="14" name="object 14"/>
            <p:cNvSpPr/>
            <p:nvPr/>
          </p:nvSpPr>
          <p:spPr>
            <a:xfrm>
              <a:off x="3995801" y="5516626"/>
              <a:ext cx="4608830" cy="1081405"/>
            </a:xfrm>
            <a:custGeom>
              <a:avLst/>
              <a:gdLst/>
              <a:ahLst/>
              <a:cxnLst/>
              <a:rect l="l" t="t" r="r" b="b"/>
              <a:pathLst>
                <a:path w="4608830" h="1081404">
                  <a:moveTo>
                    <a:pt x="3456304" y="0"/>
                  </a:moveTo>
                  <a:lnTo>
                    <a:pt x="3377426" y="249"/>
                  </a:lnTo>
                  <a:lnTo>
                    <a:pt x="3299974" y="986"/>
                  </a:lnTo>
                  <a:lnTo>
                    <a:pt x="3224119" y="2195"/>
                  </a:lnTo>
                  <a:lnTo>
                    <a:pt x="3150033" y="3860"/>
                  </a:lnTo>
                  <a:lnTo>
                    <a:pt x="3077888" y="5964"/>
                  </a:lnTo>
                  <a:lnTo>
                    <a:pt x="3007856" y="8492"/>
                  </a:lnTo>
                  <a:lnTo>
                    <a:pt x="2940107" y="11427"/>
                  </a:lnTo>
                  <a:lnTo>
                    <a:pt x="2874814" y="14754"/>
                  </a:lnTo>
                  <a:lnTo>
                    <a:pt x="2812148" y="18455"/>
                  </a:lnTo>
                  <a:lnTo>
                    <a:pt x="2752281" y="22516"/>
                  </a:lnTo>
                  <a:lnTo>
                    <a:pt x="2695385" y="26919"/>
                  </a:lnTo>
                  <a:lnTo>
                    <a:pt x="2641631" y="31649"/>
                  </a:lnTo>
                  <a:lnTo>
                    <a:pt x="2591191" y="36690"/>
                  </a:lnTo>
                  <a:lnTo>
                    <a:pt x="2544237" y="42026"/>
                  </a:lnTo>
                  <a:lnTo>
                    <a:pt x="2500940" y="47640"/>
                  </a:lnTo>
                  <a:lnTo>
                    <a:pt x="2461471" y="53516"/>
                  </a:lnTo>
                  <a:lnTo>
                    <a:pt x="2394708" y="65992"/>
                  </a:lnTo>
                  <a:lnTo>
                    <a:pt x="2345319" y="79323"/>
                  </a:lnTo>
                  <a:lnTo>
                    <a:pt x="2306819" y="100643"/>
                  </a:lnTo>
                  <a:lnTo>
                    <a:pt x="2301503" y="115441"/>
                  </a:lnTo>
                  <a:lnTo>
                    <a:pt x="2293644" y="122710"/>
                  </a:lnTo>
                  <a:lnTo>
                    <a:pt x="2240579" y="143552"/>
                  </a:lnTo>
                  <a:lnTo>
                    <a:pt x="2182341" y="156481"/>
                  </a:lnTo>
                  <a:lnTo>
                    <a:pt x="2107415" y="168489"/>
                  </a:lnTo>
                  <a:lnTo>
                    <a:pt x="2064123" y="174106"/>
                  </a:lnTo>
                  <a:lnTo>
                    <a:pt x="2017173" y="179445"/>
                  </a:lnTo>
                  <a:lnTo>
                    <a:pt x="1966737" y="184489"/>
                  </a:lnTo>
                  <a:lnTo>
                    <a:pt x="1912987" y="189222"/>
                  </a:lnTo>
                  <a:lnTo>
                    <a:pt x="1856094" y="193628"/>
                  </a:lnTo>
                  <a:lnTo>
                    <a:pt x="1796229" y="197690"/>
                  </a:lnTo>
                  <a:lnTo>
                    <a:pt x="1733564" y="201394"/>
                  </a:lnTo>
                  <a:lnTo>
                    <a:pt x="1668270" y="204722"/>
                  </a:lnTo>
                  <a:lnTo>
                    <a:pt x="1600519" y="207658"/>
                  </a:lnTo>
                  <a:lnTo>
                    <a:pt x="1530482" y="210187"/>
                  </a:lnTo>
                  <a:lnTo>
                    <a:pt x="1458332" y="212292"/>
                  </a:lnTo>
                  <a:lnTo>
                    <a:pt x="1384238" y="213957"/>
                  </a:lnTo>
                  <a:lnTo>
                    <a:pt x="1308374" y="215167"/>
                  </a:lnTo>
                  <a:lnTo>
                    <a:pt x="1230909" y="215904"/>
                  </a:lnTo>
                  <a:lnTo>
                    <a:pt x="1152016" y="216154"/>
                  </a:lnTo>
                  <a:lnTo>
                    <a:pt x="1073139" y="215904"/>
                  </a:lnTo>
                  <a:lnTo>
                    <a:pt x="995689" y="215167"/>
                  </a:lnTo>
                  <a:lnTo>
                    <a:pt x="919837" y="213957"/>
                  </a:lnTo>
                  <a:lnTo>
                    <a:pt x="845755" y="212292"/>
                  </a:lnTo>
                  <a:lnTo>
                    <a:pt x="773615" y="210187"/>
                  </a:lnTo>
                  <a:lnTo>
                    <a:pt x="703587" y="207658"/>
                  </a:lnTo>
                  <a:lnTo>
                    <a:pt x="635845" y="204722"/>
                  </a:lnTo>
                  <a:lnTo>
                    <a:pt x="570559" y="201394"/>
                  </a:lnTo>
                  <a:lnTo>
                    <a:pt x="507900" y="197690"/>
                  </a:lnTo>
                  <a:lnTo>
                    <a:pt x="448041" y="193628"/>
                  </a:lnTo>
                  <a:lnTo>
                    <a:pt x="391153" y="189222"/>
                  </a:lnTo>
                  <a:lnTo>
                    <a:pt x="337407" y="184489"/>
                  </a:lnTo>
                  <a:lnTo>
                    <a:pt x="286975" y="179445"/>
                  </a:lnTo>
                  <a:lnTo>
                    <a:pt x="240028" y="174106"/>
                  </a:lnTo>
                  <a:lnTo>
                    <a:pt x="196738" y="168489"/>
                  </a:lnTo>
                  <a:lnTo>
                    <a:pt x="157277" y="162608"/>
                  </a:lnTo>
                  <a:lnTo>
                    <a:pt x="90527" y="150124"/>
                  </a:lnTo>
                  <a:lnTo>
                    <a:pt x="41149" y="136781"/>
                  </a:lnTo>
                  <a:lnTo>
                    <a:pt x="2657" y="115441"/>
                  </a:lnTo>
                  <a:lnTo>
                    <a:pt x="0" y="108038"/>
                  </a:lnTo>
                  <a:lnTo>
                    <a:pt x="0" y="972908"/>
                  </a:lnTo>
                  <a:lnTo>
                    <a:pt x="41149" y="1001651"/>
                  </a:lnTo>
                  <a:lnTo>
                    <a:pt x="90527" y="1014994"/>
                  </a:lnTo>
                  <a:lnTo>
                    <a:pt x="157277" y="1027478"/>
                  </a:lnTo>
                  <a:lnTo>
                    <a:pt x="196738" y="1033359"/>
                  </a:lnTo>
                  <a:lnTo>
                    <a:pt x="240028" y="1038976"/>
                  </a:lnTo>
                  <a:lnTo>
                    <a:pt x="286975" y="1044315"/>
                  </a:lnTo>
                  <a:lnTo>
                    <a:pt x="337407" y="1049359"/>
                  </a:lnTo>
                  <a:lnTo>
                    <a:pt x="391153" y="1054092"/>
                  </a:lnTo>
                  <a:lnTo>
                    <a:pt x="448041" y="1058498"/>
                  </a:lnTo>
                  <a:lnTo>
                    <a:pt x="507900" y="1062560"/>
                  </a:lnTo>
                  <a:lnTo>
                    <a:pt x="570559" y="1066264"/>
                  </a:lnTo>
                  <a:lnTo>
                    <a:pt x="635845" y="1069592"/>
                  </a:lnTo>
                  <a:lnTo>
                    <a:pt x="703587" y="1072528"/>
                  </a:lnTo>
                  <a:lnTo>
                    <a:pt x="773615" y="1075057"/>
                  </a:lnTo>
                  <a:lnTo>
                    <a:pt x="845755" y="1077162"/>
                  </a:lnTo>
                  <a:lnTo>
                    <a:pt x="919837" y="1078827"/>
                  </a:lnTo>
                  <a:lnTo>
                    <a:pt x="995689" y="1080037"/>
                  </a:lnTo>
                  <a:lnTo>
                    <a:pt x="1073139" y="1080774"/>
                  </a:lnTo>
                  <a:lnTo>
                    <a:pt x="1152016" y="1081024"/>
                  </a:lnTo>
                  <a:lnTo>
                    <a:pt x="1230909" y="1080774"/>
                  </a:lnTo>
                  <a:lnTo>
                    <a:pt x="1308374" y="1080037"/>
                  </a:lnTo>
                  <a:lnTo>
                    <a:pt x="1384238" y="1078827"/>
                  </a:lnTo>
                  <a:lnTo>
                    <a:pt x="1458332" y="1077162"/>
                  </a:lnTo>
                  <a:lnTo>
                    <a:pt x="1530482" y="1075057"/>
                  </a:lnTo>
                  <a:lnTo>
                    <a:pt x="1600519" y="1072528"/>
                  </a:lnTo>
                  <a:lnTo>
                    <a:pt x="1668270" y="1069592"/>
                  </a:lnTo>
                  <a:lnTo>
                    <a:pt x="1733564" y="1066264"/>
                  </a:lnTo>
                  <a:lnTo>
                    <a:pt x="1796229" y="1062560"/>
                  </a:lnTo>
                  <a:lnTo>
                    <a:pt x="1856094" y="1058498"/>
                  </a:lnTo>
                  <a:lnTo>
                    <a:pt x="1912987" y="1054092"/>
                  </a:lnTo>
                  <a:lnTo>
                    <a:pt x="1966737" y="1049359"/>
                  </a:lnTo>
                  <a:lnTo>
                    <a:pt x="2017173" y="1044315"/>
                  </a:lnTo>
                  <a:lnTo>
                    <a:pt x="2064123" y="1038976"/>
                  </a:lnTo>
                  <a:lnTo>
                    <a:pt x="2107415" y="1033359"/>
                  </a:lnTo>
                  <a:lnTo>
                    <a:pt x="2146878" y="1027478"/>
                  </a:lnTo>
                  <a:lnTo>
                    <a:pt x="2213631" y="1014994"/>
                  </a:lnTo>
                  <a:lnTo>
                    <a:pt x="2263011" y="1001651"/>
                  </a:lnTo>
                  <a:lnTo>
                    <a:pt x="2301503" y="980311"/>
                  </a:lnTo>
                  <a:lnTo>
                    <a:pt x="2306819" y="965507"/>
                  </a:lnTo>
                  <a:lnTo>
                    <a:pt x="2314679" y="958240"/>
                  </a:lnTo>
                  <a:lnTo>
                    <a:pt x="2367756" y="937401"/>
                  </a:lnTo>
                  <a:lnTo>
                    <a:pt x="2426003" y="924474"/>
                  </a:lnTo>
                  <a:lnTo>
                    <a:pt x="2500940" y="912468"/>
                  </a:lnTo>
                  <a:lnTo>
                    <a:pt x="2544237" y="906851"/>
                  </a:lnTo>
                  <a:lnTo>
                    <a:pt x="2591191" y="901512"/>
                  </a:lnTo>
                  <a:lnTo>
                    <a:pt x="2641631" y="896469"/>
                  </a:lnTo>
                  <a:lnTo>
                    <a:pt x="2695385" y="891736"/>
                  </a:lnTo>
                  <a:lnTo>
                    <a:pt x="2752281" y="887331"/>
                  </a:lnTo>
                  <a:lnTo>
                    <a:pt x="2812148" y="883268"/>
                  </a:lnTo>
                  <a:lnTo>
                    <a:pt x="2874814" y="879565"/>
                  </a:lnTo>
                  <a:lnTo>
                    <a:pt x="2940107" y="876238"/>
                  </a:lnTo>
                  <a:lnTo>
                    <a:pt x="3007856" y="873301"/>
                  </a:lnTo>
                  <a:lnTo>
                    <a:pt x="3077888" y="870773"/>
                  </a:lnTo>
                  <a:lnTo>
                    <a:pt x="3150033" y="868668"/>
                  </a:lnTo>
                  <a:lnTo>
                    <a:pt x="3224119" y="867002"/>
                  </a:lnTo>
                  <a:lnTo>
                    <a:pt x="3299974" y="865793"/>
                  </a:lnTo>
                  <a:lnTo>
                    <a:pt x="3377426" y="865055"/>
                  </a:lnTo>
                  <a:lnTo>
                    <a:pt x="3456304" y="864806"/>
                  </a:lnTo>
                  <a:lnTo>
                    <a:pt x="3535183" y="865055"/>
                  </a:lnTo>
                  <a:lnTo>
                    <a:pt x="3612635" y="865793"/>
                  </a:lnTo>
                  <a:lnTo>
                    <a:pt x="3688490" y="867002"/>
                  </a:lnTo>
                  <a:lnTo>
                    <a:pt x="3762576" y="868668"/>
                  </a:lnTo>
                  <a:lnTo>
                    <a:pt x="3834721" y="870773"/>
                  </a:lnTo>
                  <a:lnTo>
                    <a:pt x="3904753" y="873301"/>
                  </a:lnTo>
                  <a:lnTo>
                    <a:pt x="3972502" y="876238"/>
                  </a:lnTo>
                  <a:lnTo>
                    <a:pt x="4037795" y="879565"/>
                  </a:lnTo>
                  <a:lnTo>
                    <a:pt x="4100461" y="883268"/>
                  </a:lnTo>
                  <a:lnTo>
                    <a:pt x="4160328" y="887331"/>
                  </a:lnTo>
                  <a:lnTo>
                    <a:pt x="4217224" y="891736"/>
                  </a:lnTo>
                  <a:lnTo>
                    <a:pt x="4270978" y="896469"/>
                  </a:lnTo>
                  <a:lnTo>
                    <a:pt x="4321418" y="901512"/>
                  </a:lnTo>
                  <a:lnTo>
                    <a:pt x="4368372" y="906851"/>
                  </a:lnTo>
                  <a:lnTo>
                    <a:pt x="4411669" y="912468"/>
                  </a:lnTo>
                  <a:lnTo>
                    <a:pt x="4451138" y="918347"/>
                  </a:lnTo>
                  <a:lnTo>
                    <a:pt x="4517901" y="930830"/>
                  </a:lnTo>
                  <a:lnTo>
                    <a:pt x="4567290" y="944171"/>
                  </a:lnTo>
                  <a:lnTo>
                    <a:pt x="4605790" y="965507"/>
                  </a:lnTo>
                  <a:lnTo>
                    <a:pt x="4608449" y="972908"/>
                  </a:lnTo>
                  <a:lnTo>
                    <a:pt x="4608449" y="108038"/>
                  </a:lnTo>
                  <a:lnTo>
                    <a:pt x="4567290" y="79323"/>
                  </a:lnTo>
                  <a:lnTo>
                    <a:pt x="4517901" y="65992"/>
                  </a:lnTo>
                  <a:lnTo>
                    <a:pt x="4451138" y="53516"/>
                  </a:lnTo>
                  <a:lnTo>
                    <a:pt x="4411669" y="47640"/>
                  </a:lnTo>
                  <a:lnTo>
                    <a:pt x="4368372" y="42026"/>
                  </a:lnTo>
                  <a:lnTo>
                    <a:pt x="4321418" y="36690"/>
                  </a:lnTo>
                  <a:lnTo>
                    <a:pt x="4270978" y="31649"/>
                  </a:lnTo>
                  <a:lnTo>
                    <a:pt x="4217224" y="26919"/>
                  </a:lnTo>
                  <a:lnTo>
                    <a:pt x="4160328" y="22516"/>
                  </a:lnTo>
                  <a:lnTo>
                    <a:pt x="4100461" y="18455"/>
                  </a:lnTo>
                  <a:lnTo>
                    <a:pt x="4037795" y="14754"/>
                  </a:lnTo>
                  <a:lnTo>
                    <a:pt x="3972502" y="11427"/>
                  </a:lnTo>
                  <a:lnTo>
                    <a:pt x="3904753" y="8492"/>
                  </a:lnTo>
                  <a:lnTo>
                    <a:pt x="3834721" y="5964"/>
                  </a:lnTo>
                  <a:lnTo>
                    <a:pt x="3762576" y="3860"/>
                  </a:lnTo>
                  <a:lnTo>
                    <a:pt x="3688490" y="2195"/>
                  </a:lnTo>
                  <a:lnTo>
                    <a:pt x="3612635" y="986"/>
                  </a:lnTo>
                  <a:lnTo>
                    <a:pt x="3535183" y="249"/>
                  </a:lnTo>
                  <a:lnTo>
                    <a:pt x="3456304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5801" y="5516626"/>
              <a:ext cx="4608830" cy="1081405"/>
            </a:xfrm>
            <a:custGeom>
              <a:avLst/>
              <a:gdLst/>
              <a:ahLst/>
              <a:cxnLst/>
              <a:rect l="l" t="t" r="r" b="b"/>
              <a:pathLst>
                <a:path w="4608830" h="1081404">
                  <a:moveTo>
                    <a:pt x="0" y="108038"/>
                  </a:moveTo>
                  <a:lnTo>
                    <a:pt x="41149" y="136781"/>
                  </a:lnTo>
                  <a:lnTo>
                    <a:pt x="90527" y="150124"/>
                  </a:lnTo>
                  <a:lnTo>
                    <a:pt x="157277" y="162608"/>
                  </a:lnTo>
                  <a:lnTo>
                    <a:pt x="196738" y="168489"/>
                  </a:lnTo>
                  <a:lnTo>
                    <a:pt x="240028" y="174106"/>
                  </a:lnTo>
                  <a:lnTo>
                    <a:pt x="286975" y="179445"/>
                  </a:lnTo>
                  <a:lnTo>
                    <a:pt x="337407" y="184489"/>
                  </a:lnTo>
                  <a:lnTo>
                    <a:pt x="391153" y="189222"/>
                  </a:lnTo>
                  <a:lnTo>
                    <a:pt x="448041" y="193628"/>
                  </a:lnTo>
                  <a:lnTo>
                    <a:pt x="507900" y="197690"/>
                  </a:lnTo>
                  <a:lnTo>
                    <a:pt x="570559" y="201394"/>
                  </a:lnTo>
                  <a:lnTo>
                    <a:pt x="635845" y="204722"/>
                  </a:lnTo>
                  <a:lnTo>
                    <a:pt x="703587" y="207658"/>
                  </a:lnTo>
                  <a:lnTo>
                    <a:pt x="773615" y="210187"/>
                  </a:lnTo>
                  <a:lnTo>
                    <a:pt x="845755" y="212292"/>
                  </a:lnTo>
                  <a:lnTo>
                    <a:pt x="919837" y="213957"/>
                  </a:lnTo>
                  <a:lnTo>
                    <a:pt x="995689" y="215167"/>
                  </a:lnTo>
                  <a:lnTo>
                    <a:pt x="1073139" y="215904"/>
                  </a:lnTo>
                  <a:lnTo>
                    <a:pt x="1152016" y="216154"/>
                  </a:lnTo>
                  <a:lnTo>
                    <a:pt x="1230909" y="215904"/>
                  </a:lnTo>
                  <a:lnTo>
                    <a:pt x="1308374" y="215167"/>
                  </a:lnTo>
                  <a:lnTo>
                    <a:pt x="1384238" y="213957"/>
                  </a:lnTo>
                  <a:lnTo>
                    <a:pt x="1458332" y="212292"/>
                  </a:lnTo>
                  <a:lnTo>
                    <a:pt x="1530482" y="210187"/>
                  </a:lnTo>
                  <a:lnTo>
                    <a:pt x="1600519" y="207658"/>
                  </a:lnTo>
                  <a:lnTo>
                    <a:pt x="1668270" y="204722"/>
                  </a:lnTo>
                  <a:lnTo>
                    <a:pt x="1733564" y="201394"/>
                  </a:lnTo>
                  <a:lnTo>
                    <a:pt x="1796229" y="197690"/>
                  </a:lnTo>
                  <a:lnTo>
                    <a:pt x="1856094" y="193628"/>
                  </a:lnTo>
                  <a:lnTo>
                    <a:pt x="1912987" y="189222"/>
                  </a:lnTo>
                  <a:lnTo>
                    <a:pt x="1966737" y="184489"/>
                  </a:lnTo>
                  <a:lnTo>
                    <a:pt x="2017173" y="179445"/>
                  </a:lnTo>
                  <a:lnTo>
                    <a:pt x="2064123" y="174106"/>
                  </a:lnTo>
                  <a:lnTo>
                    <a:pt x="2107415" y="168489"/>
                  </a:lnTo>
                  <a:lnTo>
                    <a:pt x="2146878" y="162608"/>
                  </a:lnTo>
                  <a:lnTo>
                    <a:pt x="2213631" y="150124"/>
                  </a:lnTo>
                  <a:lnTo>
                    <a:pt x="2263011" y="136781"/>
                  </a:lnTo>
                  <a:lnTo>
                    <a:pt x="2301503" y="115441"/>
                  </a:lnTo>
                  <a:lnTo>
                    <a:pt x="2304161" y="108038"/>
                  </a:lnTo>
                  <a:lnTo>
                    <a:pt x="2306819" y="100643"/>
                  </a:lnTo>
                  <a:lnTo>
                    <a:pt x="2345319" y="79323"/>
                  </a:lnTo>
                  <a:lnTo>
                    <a:pt x="2394708" y="65992"/>
                  </a:lnTo>
                  <a:lnTo>
                    <a:pt x="2461471" y="53516"/>
                  </a:lnTo>
                  <a:lnTo>
                    <a:pt x="2500940" y="47640"/>
                  </a:lnTo>
                  <a:lnTo>
                    <a:pt x="2544237" y="42026"/>
                  </a:lnTo>
                  <a:lnTo>
                    <a:pt x="2591191" y="36690"/>
                  </a:lnTo>
                  <a:lnTo>
                    <a:pt x="2641631" y="31649"/>
                  </a:lnTo>
                  <a:lnTo>
                    <a:pt x="2695385" y="26919"/>
                  </a:lnTo>
                  <a:lnTo>
                    <a:pt x="2752281" y="22516"/>
                  </a:lnTo>
                  <a:lnTo>
                    <a:pt x="2812148" y="18455"/>
                  </a:lnTo>
                  <a:lnTo>
                    <a:pt x="2874814" y="14754"/>
                  </a:lnTo>
                  <a:lnTo>
                    <a:pt x="2940107" y="11427"/>
                  </a:lnTo>
                  <a:lnTo>
                    <a:pt x="3007856" y="8492"/>
                  </a:lnTo>
                  <a:lnTo>
                    <a:pt x="3077888" y="5964"/>
                  </a:lnTo>
                  <a:lnTo>
                    <a:pt x="3150033" y="3860"/>
                  </a:lnTo>
                  <a:lnTo>
                    <a:pt x="3224119" y="2195"/>
                  </a:lnTo>
                  <a:lnTo>
                    <a:pt x="3299974" y="986"/>
                  </a:lnTo>
                  <a:lnTo>
                    <a:pt x="3377426" y="249"/>
                  </a:lnTo>
                  <a:lnTo>
                    <a:pt x="3456304" y="0"/>
                  </a:lnTo>
                  <a:lnTo>
                    <a:pt x="3535183" y="249"/>
                  </a:lnTo>
                  <a:lnTo>
                    <a:pt x="3612635" y="986"/>
                  </a:lnTo>
                  <a:lnTo>
                    <a:pt x="3688490" y="2195"/>
                  </a:lnTo>
                  <a:lnTo>
                    <a:pt x="3762576" y="3860"/>
                  </a:lnTo>
                  <a:lnTo>
                    <a:pt x="3834721" y="5964"/>
                  </a:lnTo>
                  <a:lnTo>
                    <a:pt x="3904753" y="8492"/>
                  </a:lnTo>
                  <a:lnTo>
                    <a:pt x="3972502" y="11427"/>
                  </a:lnTo>
                  <a:lnTo>
                    <a:pt x="4037795" y="14754"/>
                  </a:lnTo>
                  <a:lnTo>
                    <a:pt x="4100461" y="18455"/>
                  </a:lnTo>
                  <a:lnTo>
                    <a:pt x="4160328" y="22516"/>
                  </a:lnTo>
                  <a:lnTo>
                    <a:pt x="4217224" y="26919"/>
                  </a:lnTo>
                  <a:lnTo>
                    <a:pt x="4270978" y="31649"/>
                  </a:lnTo>
                  <a:lnTo>
                    <a:pt x="4321418" y="36690"/>
                  </a:lnTo>
                  <a:lnTo>
                    <a:pt x="4368372" y="42026"/>
                  </a:lnTo>
                  <a:lnTo>
                    <a:pt x="4411669" y="47640"/>
                  </a:lnTo>
                  <a:lnTo>
                    <a:pt x="4451138" y="53516"/>
                  </a:lnTo>
                  <a:lnTo>
                    <a:pt x="4517901" y="65992"/>
                  </a:lnTo>
                  <a:lnTo>
                    <a:pt x="4567290" y="79323"/>
                  </a:lnTo>
                  <a:lnTo>
                    <a:pt x="4605790" y="100643"/>
                  </a:lnTo>
                  <a:lnTo>
                    <a:pt x="4608449" y="108038"/>
                  </a:lnTo>
                  <a:lnTo>
                    <a:pt x="4608449" y="972908"/>
                  </a:lnTo>
                  <a:lnTo>
                    <a:pt x="4605790" y="965507"/>
                  </a:lnTo>
                  <a:lnTo>
                    <a:pt x="4597930" y="958240"/>
                  </a:lnTo>
                  <a:lnTo>
                    <a:pt x="4544853" y="937401"/>
                  </a:lnTo>
                  <a:lnTo>
                    <a:pt x="4486606" y="924474"/>
                  </a:lnTo>
                  <a:lnTo>
                    <a:pt x="4411669" y="912468"/>
                  </a:lnTo>
                  <a:lnTo>
                    <a:pt x="4368372" y="906851"/>
                  </a:lnTo>
                  <a:lnTo>
                    <a:pt x="4321418" y="901512"/>
                  </a:lnTo>
                  <a:lnTo>
                    <a:pt x="4270978" y="896469"/>
                  </a:lnTo>
                  <a:lnTo>
                    <a:pt x="4217224" y="891736"/>
                  </a:lnTo>
                  <a:lnTo>
                    <a:pt x="4160328" y="887331"/>
                  </a:lnTo>
                  <a:lnTo>
                    <a:pt x="4100461" y="883268"/>
                  </a:lnTo>
                  <a:lnTo>
                    <a:pt x="4037795" y="879565"/>
                  </a:lnTo>
                  <a:lnTo>
                    <a:pt x="3972502" y="876238"/>
                  </a:lnTo>
                  <a:lnTo>
                    <a:pt x="3904753" y="873301"/>
                  </a:lnTo>
                  <a:lnTo>
                    <a:pt x="3834721" y="870773"/>
                  </a:lnTo>
                  <a:lnTo>
                    <a:pt x="3762576" y="868668"/>
                  </a:lnTo>
                  <a:lnTo>
                    <a:pt x="3688490" y="867002"/>
                  </a:lnTo>
                  <a:lnTo>
                    <a:pt x="3612635" y="865793"/>
                  </a:lnTo>
                  <a:lnTo>
                    <a:pt x="3535183" y="865055"/>
                  </a:lnTo>
                  <a:lnTo>
                    <a:pt x="3456304" y="864806"/>
                  </a:lnTo>
                  <a:lnTo>
                    <a:pt x="3377426" y="865055"/>
                  </a:lnTo>
                  <a:lnTo>
                    <a:pt x="3299974" y="865793"/>
                  </a:lnTo>
                  <a:lnTo>
                    <a:pt x="3224119" y="867002"/>
                  </a:lnTo>
                  <a:lnTo>
                    <a:pt x="3150033" y="868668"/>
                  </a:lnTo>
                  <a:lnTo>
                    <a:pt x="3077888" y="870773"/>
                  </a:lnTo>
                  <a:lnTo>
                    <a:pt x="3007856" y="873301"/>
                  </a:lnTo>
                  <a:lnTo>
                    <a:pt x="2940107" y="876238"/>
                  </a:lnTo>
                  <a:lnTo>
                    <a:pt x="2874814" y="879565"/>
                  </a:lnTo>
                  <a:lnTo>
                    <a:pt x="2812148" y="883268"/>
                  </a:lnTo>
                  <a:lnTo>
                    <a:pt x="2752281" y="887331"/>
                  </a:lnTo>
                  <a:lnTo>
                    <a:pt x="2695385" y="891736"/>
                  </a:lnTo>
                  <a:lnTo>
                    <a:pt x="2641631" y="896469"/>
                  </a:lnTo>
                  <a:lnTo>
                    <a:pt x="2591191" y="901512"/>
                  </a:lnTo>
                  <a:lnTo>
                    <a:pt x="2544237" y="906851"/>
                  </a:lnTo>
                  <a:lnTo>
                    <a:pt x="2500940" y="912468"/>
                  </a:lnTo>
                  <a:lnTo>
                    <a:pt x="2461471" y="918347"/>
                  </a:lnTo>
                  <a:lnTo>
                    <a:pt x="2394708" y="930830"/>
                  </a:lnTo>
                  <a:lnTo>
                    <a:pt x="2345319" y="944171"/>
                  </a:lnTo>
                  <a:lnTo>
                    <a:pt x="2306819" y="965507"/>
                  </a:lnTo>
                  <a:lnTo>
                    <a:pt x="2301503" y="980311"/>
                  </a:lnTo>
                  <a:lnTo>
                    <a:pt x="2293644" y="987580"/>
                  </a:lnTo>
                  <a:lnTo>
                    <a:pt x="2240579" y="1008422"/>
                  </a:lnTo>
                  <a:lnTo>
                    <a:pt x="2182341" y="1021351"/>
                  </a:lnTo>
                  <a:lnTo>
                    <a:pt x="2107415" y="1033359"/>
                  </a:lnTo>
                  <a:lnTo>
                    <a:pt x="2064123" y="1038976"/>
                  </a:lnTo>
                  <a:lnTo>
                    <a:pt x="2017173" y="1044315"/>
                  </a:lnTo>
                  <a:lnTo>
                    <a:pt x="1966737" y="1049359"/>
                  </a:lnTo>
                  <a:lnTo>
                    <a:pt x="1912987" y="1054092"/>
                  </a:lnTo>
                  <a:lnTo>
                    <a:pt x="1856094" y="1058498"/>
                  </a:lnTo>
                  <a:lnTo>
                    <a:pt x="1796229" y="1062560"/>
                  </a:lnTo>
                  <a:lnTo>
                    <a:pt x="1733564" y="1066264"/>
                  </a:lnTo>
                  <a:lnTo>
                    <a:pt x="1668270" y="1069592"/>
                  </a:lnTo>
                  <a:lnTo>
                    <a:pt x="1600519" y="1072528"/>
                  </a:lnTo>
                  <a:lnTo>
                    <a:pt x="1530482" y="1075057"/>
                  </a:lnTo>
                  <a:lnTo>
                    <a:pt x="1458332" y="1077162"/>
                  </a:lnTo>
                  <a:lnTo>
                    <a:pt x="1384238" y="1078827"/>
                  </a:lnTo>
                  <a:lnTo>
                    <a:pt x="1308374" y="1080037"/>
                  </a:lnTo>
                  <a:lnTo>
                    <a:pt x="1230909" y="1080774"/>
                  </a:lnTo>
                  <a:lnTo>
                    <a:pt x="1152016" y="1081024"/>
                  </a:lnTo>
                  <a:lnTo>
                    <a:pt x="1073139" y="1080774"/>
                  </a:lnTo>
                  <a:lnTo>
                    <a:pt x="995689" y="1080037"/>
                  </a:lnTo>
                  <a:lnTo>
                    <a:pt x="919837" y="1078827"/>
                  </a:lnTo>
                  <a:lnTo>
                    <a:pt x="845755" y="1077162"/>
                  </a:lnTo>
                  <a:lnTo>
                    <a:pt x="773615" y="1075057"/>
                  </a:lnTo>
                  <a:lnTo>
                    <a:pt x="703587" y="1072528"/>
                  </a:lnTo>
                  <a:lnTo>
                    <a:pt x="635845" y="1069592"/>
                  </a:lnTo>
                  <a:lnTo>
                    <a:pt x="570559" y="1066264"/>
                  </a:lnTo>
                  <a:lnTo>
                    <a:pt x="507900" y="1062560"/>
                  </a:lnTo>
                  <a:lnTo>
                    <a:pt x="448041" y="1058498"/>
                  </a:lnTo>
                  <a:lnTo>
                    <a:pt x="391153" y="1054092"/>
                  </a:lnTo>
                  <a:lnTo>
                    <a:pt x="337407" y="1049359"/>
                  </a:lnTo>
                  <a:lnTo>
                    <a:pt x="286975" y="1044315"/>
                  </a:lnTo>
                  <a:lnTo>
                    <a:pt x="240028" y="1038976"/>
                  </a:lnTo>
                  <a:lnTo>
                    <a:pt x="196738" y="1033359"/>
                  </a:lnTo>
                  <a:lnTo>
                    <a:pt x="157277" y="1027478"/>
                  </a:lnTo>
                  <a:lnTo>
                    <a:pt x="90527" y="1014994"/>
                  </a:lnTo>
                  <a:lnTo>
                    <a:pt x="41149" y="1001651"/>
                  </a:lnTo>
                  <a:lnTo>
                    <a:pt x="2657" y="980311"/>
                  </a:lnTo>
                  <a:lnTo>
                    <a:pt x="0" y="972908"/>
                  </a:lnTo>
                  <a:lnTo>
                    <a:pt x="0" y="108038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08372" y="5789777"/>
            <a:ext cx="3585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mbria"/>
                <a:cs typeface="Cambria"/>
              </a:rPr>
              <a:t>ВАЖНЫЙ</a:t>
            </a:r>
            <a:r>
              <a:rPr sz="3200" b="1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b="1" spc="-30" dirty="0">
                <a:solidFill>
                  <a:srgbClr val="FFFFFF"/>
                </a:solidFill>
                <a:latin typeface="Cambria"/>
                <a:cs typeface="Cambria"/>
              </a:rPr>
              <a:t>ВЫВОД!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5" y="51815"/>
            <a:ext cx="4053840" cy="11186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168605"/>
            <a:ext cx="869124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1155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9B2C1F"/>
                </a:solidFill>
              </a:rPr>
              <a:t>Восход</a:t>
            </a:r>
            <a:r>
              <a:rPr sz="4000" spc="-15" dirty="0">
                <a:solidFill>
                  <a:srgbClr val="9B2C1F"/>
                </a:solidFill>
              </a:rPr>
              <a:t> </a:t>
            </a:r>
            <a:r>
              <a:rPr sz="4000" spc="-20" dirty="0">
                <a:solidFill>
                  <a:srgbClr val="9B2C1F"/>
                </a:solidFill>
              </a:rPr>
              <a:t>Солнца</a:t>
            </a:r>
            <a:r>
              <a:rPr sz="4000" spc="-5" dirty="0">
                <a:solidFill>
                  <a:srgbClr val="9B2C1F"/>
                </a:solidFill>
              </a:rPr>
              <a:t> (все</a:t>
            </a:r>
            <a:r>
              <a:rPr sz="4000" spc="-10" dirty="0">
                <a:solidFill>
                  <a:srgbClr val="9B2C1F"/>
                </a:solidFill>
              </a:rPr>
              <a:t> </a:t>
            </a:r>
            <a:r>
              <a:rPr sz="4000" spc="-5" dirty="0">
                <a:solidFill>
                  <a:srgbClr val="9B2C1F"/>
                </a:solidFill>
              </a:rPr>
              <a:t>пункты </a:t>
            </a:r>
            <a:r>
              <a:rPr sz="4000" spc="-30" dirty="0">
                <a:solidFill>
                  <a:srgbClr val="9B2C1F"/>
                </a:solidFill>
              </a:rPr>
              <a:t>находятся </a:t>
            </a:r>
            <a:r>
              <a:rPr sz="4000" spc="-890" dirty="0">
                <a:solidFill>
                  <a:srgbClr val="9B2C1F"/>
                </a:solidFill>
              </a:rPr>
              <a:t> </a:t>
            </a:r>
            <a:r>
              <a:rPr sz="4000" spc="-5" dirty="0">
                <a:solidFill>
                  <a:srgbClr val="9B2C1F"/>
                </a:solidFill>
              </a:rPr>
              <a:t>на</a:t>
            </a:r>
            <a:r>
              <a:rPr sz="4000" spc="-10" dirty="0">
                <a:solidFill>
                  <a:srgbClr val="9B2C1F"/>
                </a:solidFill>
              </a:rPr>
              <a:t> </a:t>
            </a:r>
            <a:r>
              <a:rPr sz="4000" spc="-25" dirty="0">
                <a:solidFill>
                  <a:srgbClr val="9B2C1F"/>
                </a:solidFill>
              </a:rPr>
              <a:t>одной</a:t>
            </a:r>
            <a:r>
              <a:rPr sz="4000" spc="-5" dirty="0">
                <a:solidFill>
                  <a:srgbClr val="9B2C1F"/>
                </a:solidFill>
              </a:rPr>
              <a:t> </a:t>
            </a:r>
            <a:r>
              <a:rPr sz="4000" spc="-15" dirty="0">
                <a:solidFill>
                  <a:srgbClr val="9B2C1F"/>
                </a:solidFill>
              </a:rPr>
              <a:t>широте!!!)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</a:rPr>
              <a:t>Анализ</a:t>
            </a:r>
            <a:r>
              <a:rPr sz="400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данных</a:t>
            </a:r>
            <a:r>
              <a:rPr sz="4000" spc="25" dirty="0">
                <a:solidFill>
                  <a:srgbClr val="000000"/>
                </a:solidFill>
              </a:rPr>
              <a:t> </a:t>
            </a:r>
            <a:r>
              <a:rPr sz="4000" spc="-60" dirty="0">
                <a:solidFill>
                  <a:srgbClr val="9B2C1F"/>
                </a:solidFill>
              </a:rPr>
              <a:t>ДОЛГОТЫ</a:t>
            </a:r>
            <a:r>
              <a:rPr sz="4000" spc="-10" dirty="0">
                <a:solidFill>
                  <a:srgbClr val="9B2C1F"/>
                </a:solidFill>
              </a:rPr>
              <a:t> </a:t>
            </a:r>
            <a:r>
              <a:rPr sz="4000" spc="-20" dirty="0">
                <a:solidFill>
                  <a:srgbClr val="9B2C1F"/>
                </a:solidFill>
              </a:rPr>
              <a:t>МЕСТНОСТИ.</a:t>
            </a:r>
            <a:endParaRPr sz="40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037" y="3322573"/>
          <a:ext cx="5322569" cy="3365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940"/>
                <a:gridCol w="1471295"/>
                <a:gridCol w="863600"/>
                <a:gridCol w="935989"/>
                <a:gridCol w="1007745"/>
              </a:tblGrid>
              <a:tr h="913130"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Город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Географичес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580" marR="187325">
                        <a:lnSpc>
                          <a:spcPct val="114999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кие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к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ина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т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ы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Средняя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580" marR="470534">
                        <a:lnSpc>
                          <a:spcPct val="114999"/>
                        </a:lnSpc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т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е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м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п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е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ат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ура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воздуха,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Среднег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9215" marR="101600">
                        <a:lnSpc>
                          <a:spcPct val="114999"/>
                        </a:lnSpc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одовое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количес </a:t>
                      </a:r>
                      <a:r>
                        <a:rPr sz="1600" b="1" spc="-3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тво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оса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к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ов,  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</a:tr>
              <a:tr h="7696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январь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</a:tr>
              <a:tr h="28054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Плимут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50°с.ш.</a:t>
                      </a:r>
                      <a:r>
                        <a:rPr sz="16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4°з.д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+5,9°С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+16,1°С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982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Прага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50°с.ш.</a:t>
                      </a:r>
                      <a:r>
                        <a:rPr sz="16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14°в.д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-1,4°С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+18,2°С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509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  <a:tr h="2804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Киев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50°с.ш.30°в.д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-3,1°С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+22,3°С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619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Комсомо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580" marR="149225">
                        <a:lnSpc>
                          <a:spcPct val="114999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льск-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на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-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Амуре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50°с.ш.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Cambria"/>
                          <a:cs typeface="Cambria"/>
                        </a:rPr>
                        <a:t>137°в.д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-25,2°С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+20,4°С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570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02742" y="2065731"/>
            <a:ext cx="77939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"/>
                <a:cs typeface="Cambria"/>
              </a:rPr>
              <a:t>Изучая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тему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«Климат»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школьники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собрали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климатические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данные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10" dirty="0">
                <a:latin typeface="Cambria"/>
                <a:cs typeface="Cambria"/>
              </a:rPr>
              <a:t>для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населенных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пунктов, </a:t>
            </a:r>
            <a:r>
              <a:rPr sz="2000" spc="-5" dirty="0">
                <a:latin typeface="Cambria"/>
                <a:cs typeface="Cambria"/>
              </a:rPr>
              <a:t>расположенных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на</a:t>
            </a:r>
            <a:r>
              <a:rPr sz="2000" spc="-10" dirty="0">
                <a:latin typeface="Cambria"/>
                <a:cs typeface="Cambria"/>
              </a:rPr>
              <a:t> одной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широте,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но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42" y="2675889"/>
            <a:ext cx="50996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"/>
                <a:cs typeface="Cambria"/>
              </a:rPr>
              <a:t>имеющих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разную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долготу.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Свои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данные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они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представили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в виде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таблицы: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9628" y="4123690"/>
            <a:ext cx="326199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63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каком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из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перечисленных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городов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22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декабря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Солнце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раньше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всего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московскому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времени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поднимется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над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Microsoft Sans Serif"/>
                <a:cs typeface="Microsoft Sans Serif"/>
              </a:rPr>
              <a:t>горизонтом?</a:t>
            </a:r>
            <a:endParaRPr sz="1800">
              <a:latin typeface="Microsoft Sans Serif"/>
              <a:cs typeface="Microsoft Sans Serif"/>
            </a:endParaRPr>
          </a:p>
          <a:p>
            <a:pPr marL="278765" indent="-266700">
              <a:lnSpc>
                <a:spcPct val="100000"/>
              </a:lnSpc>
              <a:buAutoNum type="arabicParenR"/>
              <a:tabLst>
                <a:tab pos="27940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Плимут</a:t>
            </a:r>
            <a:endParaRPr sz="1800">
              <a:latin typeface="Microsoft Sans Serif"/>
              <a:cs typeface="Microsoft Sans Serif"/>
            </a:endParaRPr>
          </a:p>
          <a:p>
            <a:pPr marL="278765" indent="-266700">
              <a:lnSpc>
                <a:spcPct val="100000"/>
              </a:lnSpc>
              <a:buAutoNum type="arabicParenR"/>
              <a:tabLst>
                <a:tab pos="27940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Прага</a:t>
            </a:r>
            <a:endParaRPr sz="1800">
              <a:latin typeface="Microsoft Sans Serif"/>
              <a:cs typeface="Microsoft Sans Serif"/>
            </a:endParaRPr>
          </a:p>
          <a:p>
            <a:pPr marL="278765" indent="-266700">
              <a:lnSpc>
                <a:spcPct val="100000"/>
              </a:lnSpc>
              <a:buAutoNum type="arabicParenR"/>
              <a:tabLst>
                <a:tab pos="27940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Комсомольск-на-Амуре</a:t>
            </a:r>
            <a:endParaRPr sz="1800">
              <a:latin typeface="Microsoft Sans Serif"/>
              <a:cs typeface="Microsoft Sans Serif"/>
            </a:endParaRPr>
          </a:p>
          <a:p>
            <a:pPr marL="278765" indent="-266700">
              <a:lnSpc>
                <a:spcPct val="100000"/>
              </a:lnSpc>
              <a:buAutoNum type="arabicParenR"/>
              <a:tabLst>
                <a:tab pos="279400" algn="l"/>
              </a:tabLst>
            </a:pPr>
            <a:r>
              <a:rPr sz="1800" spc="-40" dirty="0">
                <a:latin typeface="Microsoft Sans Serif"/>
                <a:cs typeface="Microsoft Sans Serif"/>
              </a:rPr>
              <a:t>Киев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34075" y="2559050"/>
            <a:ext cx="3216275" cy="1411605"/>
            <a:chOff x="5934075" y="2559050"/>
            <a:chExt cx="3216275" cy="1411605"/>
          </a:xfrm>
        </p:grpSpPr>
        <p:sp>
          <p:nvSpPr>
            <p:cNvPr id="9" name="object 9"/>
            <p:cNvSpPr/>
            <p:nvPr/>
          </p:nvSpPr>
          <p:spPr>
            <a:xfrm>
              <a:off x="5940425" y="2565400"/>
              <a:ext cx="3203575" cy="1398905"/>
            </a:xfrm>
            <a:custGeom>
              <a:avLst/>
              <a:gdLst/>
              <a:ahLst/>
              <a:cxnLst/>
              <a:rect l="l" t="t" r="r" b="b"/>
              <a:pathLst>
                <a:path w="3203575" h="1398904">
                  <a:moveTo>
                    <a:pt x="2402713" y="0"/>
                  </a:moveTo>
                  <a:lnTo>
                    <a:pt x="2325577" y="640"/>
                  </a:lnTo>
                  <a:lnTo>
                    <a:pt x="2250515" y="2521"/>
                  </a:lnTo>
                  <a:lnTo>
                    <a:pt x="2177862" y="5585"/>
                  </a:lnTo>
                  <a:lnTo>
                    <a:pt x="2107954" y="9773"/>
                  </a:lnTo>
                  <a:lnTo>
                    <a:pt x="2041127" y="15027"/>
                  </a:lnTo>
                  <a:lnTo>
                    <a:pt x="1977716" y="21287"/>
                  </a:lnTo>
                  <a:lnTo>
                    <a:pt x="1918058" y="28495"/>
                  </a:lnTo>
                  <a:lnTo>
                    <a:pt x="1862487" y="36593"/>
                  </a:lnTo>
                  <a:lnTo>
                    <a:pt x="1811341" y="45522"/>
                  </a:lnTo>
                  <a:lnTo>
                    <a:pt x="1764954" y="55222"/>
                  </a:lnTo>
                  <a:lnTo>
                    <a:pt x="1723663" y="65637"/>
                  </a:lnTo>
                  <a:lnTo>
                    <a:pt x="1657710" y="88372"/>
                  </a:lnTo>
                  <a:lnTo>
                    <a:pt x="1616168" y="113258"/>
                  </a:lnTo>
                  <a:lnTo>
                    <a:pt x="1598058" y="153293"/>
                  </a:lnTo>
                  <a:lnTo>
                    <a:pt x="1587284" y="166399"/>
                  </a:lnTo>
                  <a:lnTo>
                    <a:pt x="1545755" y="191299"/>
                  </a:lnTo>
                  <a:lnTo>
                    <a:pt x="1479821" y="214052"/>
                  </a:lnTo>
                  <a:lnTo>
                    <a:pt x="1438540" y="224477"/>
                  </a:lnTo>
                  <a:lnTo>
                    <a:pt x="1392164" y="234189"/>
                  </a:lnTo>
                  <a:lnTo>
                    <a:pt x="1341029" y="243129"/>
                  </a:lnTo>
                  <a:lnTo>
                    <a:pt x="1285469" y="251238"/>
                  </a:lnTo>
                  <a:lnTo>
                    <a:pt x="1225822" y="258457"/>
                  </a:lnTo>
                  <a:lnTo>
                    <a:pt x="1162421" y="264727"/>
                  </a:lnTo>
                  <a:lnTo>
                    <a:pt x="1095602" y="269989"/>
                  </a:lnTo>
                  <a:lnTo>
                    <a:pt x="1025701" y="274184"/>
                  </a:lnTo>
                  <a:lnTo>
                    <a:pt x="953054" y="277254"/>
                  </a:lnTo>
                  <a:lnTo>
                    <a:pt x="877996" y="279139"/>
                  </a:lnTo>
                  <a:lnTo>
                    <a:pt x="800861" y="279780"/>
                  </a:lnTo>
                  <a:lnTo>
                    <a:pt x="723727" y="279139"/>
                  </a:lnTo>
                  <a:lnTo>
                    <a:pt x="648669" y="277254"/>
                  </a:lnTo>
                  <a:lnTo>
                    <a:pt x="576022" y="274184"/>
                  </a:lnTo>
                  <a:lnTo>
                    <a:pt x="506121" y="269989"/>
                  </a:lnTo>
                  <a:lnTo>
                    <a:pt x="439302" y="264727"/>
                  </a:lnTo>
                  <a:lnTo>
                    <a:pt x="375901" y="258457"/>
                  </a:lnTo>
                  <a:lnTo>
                    <a:pt x="316254" y="251238"/>
                  </a:lnTo>
                  <a:lnTo>
                    <a:pt x="260694" y="243129"/>
                  </a:lnTo>
                  <a:lnTo>
                    <a:pt x="209559" y="234189"/>
                  </a:lnTo>
                  <a:lnTo>
                    <a:pt x="163183" y="224477"/>
                  </a:lnTo>
                  <a:lnTo>
                    <a:pt x="121902" y="214052"/>
                  </a:lnTo>
                  <a:lnTo>
                    <a:pt x="55968" y="191299"/>
                  </a:lnTo>
                  <a:lnTo>
                    <a:pt x="14439" y="166399"/>
                  </a:lnTo>
                  <a:lnTo>
                    <a:pt x="0" y="139826"/>
                  </a:lnTo>
                  <a:lnTo>
                    <a:pt x="0" y="1258697"/>
                  </a:lnTo>
                  <a:lnTo>
                    <a:pt x="31985" y="1297958"/>
                  </a:lnTo>
                  <a:lnTo>
                    <a:pt x="86052" y="1321843"/>
                  </a:lnTo>
                  <a:lnTo>
                    <a:pt x="163183" y="1343347"/>
                  </a:lnTo>
                  <a:lnTo>
                    <a:pt x="209559" y="1353059"/>
                  </a:lnTo>
                  <a:lnTo>
                    <a:pt x="260694" y="1361999"/>
                  </a:lnTo>
                  <a:lnTo>
                    <a:pt x="316254" y="1370108"/>
                  </a:lnTo>
                  <a:lnTo>
                    <a:pt x="375901" y="1377327"/>
                  </a:lnTo>
                  <a:lnTo>
                    <a:pt x="439302" y="1383597"/>
                  </a:lnTo>
                  <a:lnTo>
                    <a:pt x="506121" y="1388859"/>
                  </a:lnTo>
                  <a:lnTo>
                    <a:pt x="576022" y="1393054"/>
                  </a:lnTo>
                  <a:lnTo>
                    <a:pt x="648669" y="1396124"/>
                  </a:lnTo>
                  <a:lnTo>
                    <a:pt x="723727" y="1398009"/>
                  </a:lnTo>
                  <a:lnTo>
                    <a:pt x="800861" y="1398651"/>
                  </a:lnTo>
                  <a:lnTo>
                    <a:pt x="877996" y="1398009"/>
                  </a:lnTo>
                  <a:lnTo>
                    <a:pt x="953054" y="1396124"/>
                  </a:lnTo>
                  <a:lnTo>
                    <a:pt x="1025701" y="1393054"/>
                  </a:lnTo>
                  <a:lnTo>
                    <a:pt x="1095602" y="1388859"/>
                  </a:lnTo>
                  <a:lnTo>
                    <a:pt x="1162421" y="1383597"/>
                  </a:lnTo>
                  <a:lnTo>
                    <a:pt x="1225822" y="1377327"/>
                  </a:lnTo>
                  <a:lnTo>
                    <a:pt x="1285469" y="1370108"/>
                  </a:lnTo>
                  <a:lnTo>
                    <a:pt x="1341029" y="1361999"/>
                  </a:lnTo>
                  <a:lnTo>
                    <a:pt x="1392164" y="1353059"/>
                  </a:lnTo>
                  <a:lnTo>
                    <a:pt x="1438540" y="1343347"/>
                  </a:lnTo>
                  <a:lnTo>
                    <a:pt x="1479821" y="1332922"/>
                  </a:lnTo>
                  <a:lnTo>
                    <a:pt x="1545755" y="1310169"/>
                  </a:lnTo>
                  <a:lnTo>
                    <a:pt x="1587284" y="1285269"/>
                  </a:lnTo>
                  <a:lnTo>
                    <a:pt x="1605391" y="1245232"/>
                  </a:lnTo>
                  <a:lnTo>
                    <a:pt x="1616168" y="1232128"/>
                  </a:lnTo>
                  <a:lnTo>
                    <a:pt x="1657710" y="1207242"/>
                  </a:lnTo>
                  <a:lnTo>
                    <a:pt x="1723663" y="1184507"/>
                  </a:lnTo>
                  <a:lnTo>
                    <a:pt x="1764954" y="1174092"/>
                  </a:lnTo>
                  <a:lnTo>
                    <a:pt x="1811341" y="1164392"/>
                  </a:lnTo>
                  <a:lnTo>
                    <a:pt x="1862487" y="1155463"/>
                  </a:lnTo>
                  <a:lnTo>
                    <a:pt x="1918058" y="1147365"/>
                  </a:lnTo>
                  <a:lnTo>
                    <a:pt x="1977716" y="1140157"/>
                  </a:lnTo>
                  <a:lnTo>
                    <a:pt x="2041127" y="1133897"/>
                  </a:lnTo>
                  <a:lnTo>
                    <a:pt x="2107954" y="1128643"/>
                  </a:lnTo>
                  <a:lnTo>
                    <a:pt x="2177862" y="1124455"/>
                  </a:lnTo>
                  <a:lnTo>
                    <a:pt x="2250515" y="1121391"/>
                  </a:lnTo>
                  <a:lnTo>
                    <a:pt x="2325577" y="1119510"/>
                  </a:lnTo>
                  <a:lnTo>
                    <a:pt x="2402713" y="1118870"/>
                  </a:lnTo>
                  <a:lnTo>
                    <a:pt x="2479847" y="1119510"/>
                  </a:lnTo>
                  <a:lnTo>
                    <a:pt x="2554905" y="1121391"/>
                  </a:lnTo>
                  <a:lnTo>
                    <a:pt x="2627552" y="1124455"/>
                  </a:lnTo>
                  <a:lnTo>
                    <a:pt x="2697453" y="1128643"/>
                  </a:lnTo>
                  <a:lnTo>
                    <a:pt x="2764272" y="1133897"/>
                  </a:lnTo>
                  <a:lnTo>
                    <a:pt x="2827673" y="1140157"/>
                  </a:lnTo>
                  <a:lnTo>
                    <a:pt x="2887320" y="1147365"/>
                  </a:lnTo>
                  <a:lnTo>
                    <a:pt x="2942880" y="1155463"/>
                  </a:lnTo>
                  <a:lnTo>
                    <a:pt x="2994015" y="1164392"/>
                  </a:lnTo>
                  <a:lnTo>
                    <a:pt x="3040391" y="1174092"/>
                  </a:lnTo>
                  <a:lnTo>
                    <a:pt x="3081672" y="1184507"/>
                  </a:lnTo>
                  <a:lnTo>
                    <a:pt x="3147606" y="1207242"/>
                  </a:lnTo>
                  <a:lnTo>
                    <a:pt x="3189135" y="1232128"/>
                  </a:lnTo>
                  <a:lnTo>
                    <a:pt x="3203575" y="1258697"/>
                  </a:lnTo>
                  <a:lnTo>
                    <a:pt x="3203575" y="139826"/>
                  </a:lnTo>
                  <a:lnTo>
                    <a:pt x="3171589" y="100576"/>
                  </a:lnTo>
                  <a:lnTo>
                    <a:pt x="3117522" y="76706"/>
                  </a:lnTo>
                  <a:lnTo>
                    <a:pt x="3040391" y="55222"/>
                  </a:lnTo>
                  <a:lnTo>
                    <a:pt x="2994015" y="45522"/>
                  </a:lnTo>
                  <a:lnTo>
                    <a:pt x="2942880" y="36593"/>
                  </a:lnTo>
                  <a:lnTo>
                    <a:pt x="2887320" y="28495"/>
                  </a:lnTo>
                  <a:lnTo>
                    <a:pt x="2827673" y="21287"/>
                  </a:lnTo>
                  <a:lnTo>
                    <a:pt x="2764272" y="15027"/>
                  </a:lnTo>
                  <a:lnTo>
                    <a:pt x="2697453" y="9773"/>
                  </a:lnTo>
                  <a:lnTo>
                    <a:pt x="2627552" y="5585"/>
                  </a:lnTo>
                  <a:lnTo>
                    <a:pt x="2554905" y="2521"/>
                  </a:lnTo>
                  <a:lnTo>
                    <a:pt x="2479847" y="640"/>
                  </a:lnTo>
                  <a:lnTo>
                    <a:pt x="2402713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0425" y="2565400"/>
              <a:ext cx="3203575" cy="1398905"/>
            </a:xfrm>
            <a:custGeom>
              <a:avLst/>
              <a:gdLst/>
              <a:ahLst/>
              <a:cxnLst/>
              <a:rect l="l" t="t" r="r" b="b"/>
              <a:pathLst>
                <a:path w="3203575" h="1398904">
                  <a:moveTo>
                    <a:pt x="0" y="139826"/>
                  </a:moveTo>
                  <a:lnTo>
                    <a:pt x="31985" y="179088"/>
                  </a:lnTo>
                  <a:lnTo>
                    <a:pt x="86052" y="202973"/>
                  </a:lnTo>
                  <a:lnTo>
                    <a:pt x="163183" y="224477"/>
                  </a:lnTo>
                  <a:lnTo>
                    <a:pt x="209559" y="234189"/>
                  </a:lnTo>
                  <a:lnTo>
                    <a:pt x="260694" y="243129"/>
                  </a:lnTo>
                  <a:lnTo>
                    <a:pt x="316254" y="251238"/>
                  </a:lnTo>
                  <a:lnTo>
                    <a:pt x="375901" y="258457"/>
                  </a:lnTo>
                  <a:lnTo>
                    <a:pt x="439302" y="264727"/>
                  </a:lnTo>
                  <a:lnTo>
                    <a:pt x="506121" y="269989"/>
                  </a:lnTo>
                  <a:lnTo>
                    <a:pt x="576022" y="274184"/>
                  </a:lnTo>
                  <a:lnTo>
                    <a:pt x="648669" y="277254"/>
                  </a:lnTo>
                  <a:lnTo>
                    <a:pt x="723727" y="279139"/>
                  </a:lnTo>
                  <a:lnTo>
                    <a:pt x="800861" y="279780"/>
                  </a:lnTo>
                  <a:lnTo>
                    <a:pt x="877996" y="279139"/>
                  </a:lnTo>
                  <a:lnTo>
                    <a:pt x="953054" y="277254"/>
                  </a:lnTo>
                  <a:lnTo>
                    <a:pt x="1025701" y="274184"/>
                  </a:lnTo>
                  <a:lnTo>
                    <a:pt x="1095602" y="269989"/>
                  </a:lnTo>
                  <a:lnTo>
                    <a:pt x="1162421" y="264727"/>
                  </a:lnTo>
                  <a:lnTo>
                    <a:pt x="1225822" y="258457"/>
                  </a:lnTo>
                  <a:lnTo>
                    <a:pt x="1285469" y="251238"/>
                  </a:lnTo>
                  <a:lnTo>
                    <a:pt x="1341029" y="243129"/>
                  </a:lnTo>
                  <a:lnTo>
                    <a:pt x="1392164" y="234189"/>
                  </a:lnTo>
                  <a:lnTo>
                    <a:pt x="1438540" y="224477"/>
                  </a:lnTo>
                  <a:lnTo>
                    <a:pt x="1479821" y="214052"/>
                  </a:lnTo>
                  <a:lnTo>
                    <a:pt x="1545755" y="191299"/>
                  </a:lnTo>
                  <a:lnTo>
                    <a:pt x="1587284" y="166399"/>
                  </a:lnTo>
                  <a:lnTo>
                    <a:pt x="1601724" y="139826"/>
                  </a:lnTo>
                  <a:lnTo>
                    <a:pt x="1605391" y="126362"/>
                  </a:lnTo>
                  <a:lnTo>
                    <a:pt x="1633719" y="100576"/>
                  </a:lnTo>
                  <a:lnTo>
                    <a:pt x="1687803" y="76706"/>
                  </a:lnTo>
                  <a:lnTo>
                    <a:pt x="1764954" y="55222"/>
                  </a:lnTo>
                  <a:lnTo>
                    <a:pt x="1811341" y="45522"/>
                  </a:lnTo>
                  <a:lnTo>
                    <a:pt x="1862487" y="36593"/>
                  </a:lnTo>
                  <a:lnTo>
                    <a:pt x="1918058" y="28495"/>
                  </a:lnTo>
                  <a:lnTo>
                    <a:pt x="1977716" y="21287"/>
                  </a:lnTo>
                  <a:lnTo>
                    <a:pt x="2041127" y="15027"/>
                  </a:lnTo>
                  <a:lnTo>
                    <a:pt x="2107954" y="9773"/>
                  </a:lnTo>
                  <a:lnTo>
                    <a:pt x="2177862" y="5585"/>
                  </a:lnTo>
                  <a:lnTo>
                    <a:pt x="2250515" y="2521"/>
                  </a:lnTo>
                  <a:lnTo>
                    <a:pt x="2325577" y="640"/>
                  </a:lnTo>
                  <a:lnTo>
                    <a:pt x="2402713" y="0"/>
                  </a:lnTo>
                  <a:lnTo>
                    <a:pt x="2479847" y="640"/>
                  </a:lnTo>
                  <a:lnTo>
                    <a:pt x="2554905" y="2521"/>
                  </a:lnTo>
                  <a:lnTo>
                    <a:pt x="2627552" y="5585"/>
                  </a:lnTo>
                  <a:lnTo>
                    <a:pt x="2697453" y="9773"/>
                  </a:lnTo>
                  <a:lnTo>
                    <a:pt x="2764272" y="15027"/>
                  </a:lnTo>
                  <a:lnTo>
                    <a:pt x="2827673" y="21287"/>
                  </a:lnTo>
                  <a:lnTo>
                    <a:pt x="2887320" y="28495"/>
                  </a:lnTo>
                  <a:lnTo>
                    <a:pt x="2942880" y="36593"/>
                  </a:lnTo>
                  <a:lnTo>
                    <a:pt x="2994015" y="45522"/>
                  </a:lnTo>
                  <a:lnTo>
                    <a:pt x="3040391" y="55222"/>
                  </a:lnTo>
                  <a:lnTo>
                    <a:pt x="3081672" y="65637"/>
                  </a:lnTo>
                  <a:lnTo>
                    <a:pt x="3147606" y="88372"/>
                  </a:lnTo>
                  <a:lnTo>
                    <a:pt x="3189135" y="113258"/>
                  </a:lnTo>
                  <a:lnTo>
                    <a:pt x="3203575" y="139826"/>
                  </a:lnTo>
                  <a:lnTo>
                    <a:pt x="3203575" y="1258697"/>
                  </a:lnTo>
                  <a:lnTo>
                    <a:pt x="3199909" y="1245232"/>
                  </a:lnTo>
                  <a:lnTo>
                    <a:pt x="3189135" y="1232128"/>
                  </a:lnTo>
                  <a:lnTo>
                    <a:pt x="3147606" y="1207242"/>
                  </a:lnTo>
                  <a:lnTo>
                    <a:pt x="3081672" y="1184507"/>
                  </a:lnTo>
                  <a:lnTo>
                    <a:pt x="3040391" y="1174092"/>
                  </a:lnTo>
                  <a:lnTo>
                    <a:pt x="2994015" y="1164392"/>
                  </a:lnTo>
                  <a:lnTo>
                    <a:pt x="2942880" y="1155463"/>
                  </a:lnTo>
                  <a:lnTo>
                    <a:pt x="2887320" y="1147365"/>
                  </a:lnTo>
                  <a:lnTo>
                    <a:pt x="2827673" y="1140157"/>
                  </a:lnTo>
                  <a:lnTo>
                    <a:pt x="2764272" y="1133897"/>
                  </a:lnTo>
                  <a:lnTo>
                    <a:pt x="2697453" y="1128643"/>
                  </a:lnTo>
                  <a:lnTo>
                    <a:pt x="2627552" y="1124455"/>
                  </a:lnTo>
                  <a:lnTo>
                    <a:pt x="2554905" y="1121391"/>
                  </a:lnTo>
                  <a:lnTo>
                    <a:pt x="2479847" y="1119510"/>
                  </a:lnTo>
                  <a:lnTo>
                    <a:pt x="2402713" y="1118870"/>
                  </a:lnTo>
                  <a:lnTo>
                    <a:pt x="2325577" y="1119510"/>
                  </a:lnTo>
                  <a:lnTo>
                    <a:pt x="2250515" y="1121391"/>
                  </a:lnTo>
                  <a:lnTo>
                    <a:pt x="2177862" y="1124455"/>
                  </a:lnTo>
                  <a:lnTo>
                    <a:pt x="2107954" y="1128643"/>
                  </a:lnTo>
                  <a:lnTo>
                    <a:pt x="2041127" y="1133897"/>
                  </a:lnTo>
                  <a:lnTo>
                    <a:pt x="1977716" y="1140157"/>
                  </a:lnTo>
                  <a:lnTo>
                    <a:pt x="1918058" y="1147365"/>
                  </a:lnTo>
                  <a:lnTo>
                    <a:pt x="1862487" y="1155463"/>
                  </a:lnTo>
                  <a:lnTo>
                    <a:pt x="1811341" y="1164392"/>
                  </a:lnTo>
                  <a:lnTo>
                    <a:pt x="1764954" y="1174092"/>
                  </a:lnTo>
                  <a:lnTo>
                    <a:pt x="1723663" y="1184507"/>
                  </a:lnTo>
                  <a:lnTo>
                    <a:pt x="1657710" y="1207242"/>
                  </a:lnTo>
                  <a:lnTo>
                    <a:pt x="1616168" y="1232128"/>
                  </a:lnTo>
                  <a:lnTo>
                    <a:pt x="1598058" y="1272163"/>
                  </a:lnTo>
                  <a:lnTo>
                    <a:pt x="1587284" y="1285269"/>
                  </a:lnTo>
                  <a:lnTo>
                    <a:pt x="1545755" y="1310169"/>
                  </a:lnTo>
                  <a:lnTo>
                    <a:pt x="1479821" y="1332922"/>
                  </a:lnTo>
                  <a:lnTo>
                    <a:pt x="1438540" y="1343347"/>
                  </a:lnTo>
                  <a:lnTo>
                    <a:pt x="1392164" y="1353059"/>
                  </a:lnTo>
                  <a:lnTo>
                    <a:pt x="1341029" y="1361999"/>
                  </a:lnTo>
                  <a:lnTo>
                    <a:pt x="1285469" y="1370108"/>
                  </a:lnTo>
                  <a:lnTo>
                    <a:pt x="1225822" y="1377327"/>
                  </a:lnTo>
                  <a:lnTo>
                    <a:pt x="1162421" y="1383597"/>
                  </a:lnTo>
                  <a:lnTo>
                    <a:pt x="1095602" y="1388859"/>
                  </a:lnTo>
                  <a:lnTo>
                    <a:pt x="1025701" y="1393054"/>
                  </a:lnTo>
                  <a:lnTo>
                    <a:pt x="953054" y="1396124"/>
                  </a:lnTo>
                  <a:lnTo>
                    <a:pt x="877996" y="1398009"/>
                  </a:lnTo>
                  <a:lnTo>
                    <a:pt x="800861" y="1398651"/>
                  </a:lnTo>
                  <a:lnTo>
                    <a:pt x="723727" y="1398009"/>
                  </a:lnTo>
                  <a:lnTo>
                    <a:pt x="648669" y="1396124"/>
                  </a:lnTo>
                  <a:lnTo>
                    <a:pt x="576022" y="1393054"/>
                  </a:lnTo>
                  <a:lnTo>
                    <a:pt x="506121" y="1388859"/>
                  </a:lnTo>
                  <a:lnTo>
                    <a:pt x="439302" y="1383597"/>
                  </a:lnTo>
                  <a:lnTo>
                    <a:pt x="375901" y="1377327"/>
                  </a:lnTo>
                  <a:lnTo>
                    <a:pt x="316254" y="1370108"/>
                  </a:lnTo>
                  <a:lnTo>
                    <a:pt x="260694" y="1361999"/>
                  </a:lnTo>
                  <a:lnTo>
                    <a:pt x="209559" y="1353059"/>
                  </a:lnTo>
                  <a:lnTo>
                    <a:pt x="163183" y="1343347"/>
                  </a:lnTo>
                  <a:lnTo>
                    <a:pt x="121902" y="1332922"/>
                  </a:lnTo>
                  <a:lnTo>
                    <a:pt x="55968" y="1310169"/>
                  </a:lnTo>
                  <a:lnTo>
                    <a:pt x="14439" y="1285269"/>
                  </a:lnTo>
                  <a:lnTo>
                    <a:pt x="0" y="1258697"/>
                  </a:lnTo>
                  <a:lnTo>
                    <a:pt x="0" y="139826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19876" y="2835021"/>
            <a:ext cx="28467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Чем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восточнее (ближе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к </a:t>
            </a:r>
            <a:r>
              <a:rPr sz="18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линии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Перемены </a:t>
            </a:r>
            <a:r>
              <a:rPr sz="1800" b="1" spc="-40" dirty="0">
                <a:solidFill>
                  <a:srgbClr val="FFFFFF"/>
                </a:solidFill>
                <a:latin typeface="Cambria"/>
                <a:cs typeface="Cambria"/>
              </a:rPr>
              <a:t>дат, </a:t>
            </a: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тем </a:t>
            </a:r>
            <a:r>
              <a:rPr sz="1800" b="1" spc="-3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раньше!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5" y="51815"/>
            <a:ext cx="4053840" cy="11186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168605"/>
            <a:ext cx="869124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1155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9B2C1F"/>
                </a:solidFill>
              </a:rPr>
              <a:t>Восход</a:t>
            </a:r>
            <a:r>
              <a:rPr sz="4000" spc="-15" dirty="0">
                <a:solidFill>
                  <a:srgbClr val="9B2C1F"/>
                </a:solidFill>
              </a:rPr>
              <a:t> </a:t>
            </a:r>
            <a:r>
              <a:rPr sz="4000" spc="-20" dirty="0">
                <a:solidFill>
                  <a:srgbClr val="9B2C1F"/>
                </a:solidFill>
              </a:rPr>
              <a:t>Солнца</a:t>
            </a:r>
            <a:r>
              <a:rPr sz="4000" spc="-5" dirty="0">
                <a:solidFill>
                  <a:srgbClr val="9B2C1F"/>
                </a:solidFill>
              </a:rPr>
              <a:t> (все</a:t>
            </a:r>
            <a:r>
              <a:rPr sz="4000" spc="-10" dirty="0">
                <a:solidFill>
                  <a:srgbClr val="9B2C1F"/>
                </a:solidFill>
              </a:rPr>
              <a:t> </a:t>
            </a:r>
            <a:r>
              <a:rPr sz="4000" spc="-5" dirty="0">
                <a:solidFill>
                  <a:srgbClr val="9B2C1F"/>
                </a:solidFill>
              </a:rPr>
              <a:t>пункты </a:t>
            </a:r>
            <a:r>
              <a:rPr sz="4000" spc="-30" dirty="0">
                <a:solidFill>
                  <a:srgbClr val="9B2C1F"/>
                </a:solidFill>
              </a:rPr>
              <a:t>находятся </a:t>
            </a:r>
            <a:r>
              <a:rPr sz="4000" spc="-890" dirty="0">
                <a:solidFill>
                  <a:srgbClr val="9B2C1F"/>
                </a:solidFill>
              </a:rPr>
              <a:t> </a:t>
            </a:r>
            <a:r>
              <a:rPr sz="4000" spc="-5" dirty="0">
                <a:solidFill>
                  <a:srgbClr val="9B2C1F"/>
                </a:solidFill>
              </a:rPr>
              <a:t>на</a:t>
            </a:r>
            <a:r>
              <a:rPr sz="4000" spc="-10" dirty="0">
                <a:solidFill>
                  <a:srgbClr val="9B2C1F"/>
                </a:solidFill>
              </a:rPr>
              <a:t> </a:t>
            </a:r>
            <a:r>
              <a:rPr sz="4000" spc="-25" dirty="0">
                <a:solidFill>
                  <a:srgbClr val="9B2C1F"/>
                </a:solidFill>
              </a:rPr>
              <a:t>одной</a:t>
            </a:r>
            <a:r>
              <a:rPr sz="4000" spc="-5" dirty="0">
                <a:solidFill>
                  <a:srgbClr val="9B2C1F"/>
                </a:solidFill>
              </a:rPr>
              <a:t> </a:t>
            </a:r>
            <a:r>
              <a:rPr sz="4000" spc="-15" dirty="0">
                <a:solidFill>
                  <a:srgbClr val="9B2C1F"/>
                </a:solidFill>
              </a:rPr>
              <a:t>широте!!!)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</a:rPr>
              <a:t>Анализ</a:t>
            </a:r>
            <a:r>
              <a:rPr sz="400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данных</a:t>
            </a:r>
            <a:r>
              <a:rPr sz="4000" spc="25" dirty="0">
                <a:solidFill>
                  <a:srgbClr val="000000"/>
                </a:solidFill>
              </a:rPr>
              <a:t> </a:t>
            </a:r>
            <a:r>
              <a:rPr sz="4000" spc="-60" dirty="0">
                <a:solidFill>
                  <a:srgbClr val="9B2C1F"/>
                </a:solidFill>
              </a:rPr>
              <a:t>ДОЛГОТЫ</a:t>
            </a:r>
            <a:r>
              <a:rPr sz="4000" spc="-10" dirty="0">
                <a:solidFill>
                  <a:srgbClr val="9B2C1F"/>
                </a:solidFill>
              </a:rPr>
              <a:t> </a:t>
            </a:r>
            <a:r>
              <a:rPr sz="4000" spc="-20" dirty="0">
                <a:solidFill>
                  <a:srgbClr val="9B2C1F"/>
                </a:solidFill>
              </a:rPr>
              <a:t>МЕСТНОСТИ.</a:t>
            </a:r>
            <a:endParaRPr sz="40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037" y="3322573"/>
          <a:ext cx="5322569" cy="3365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940"/>
                <a:gridCol w="1471295"/>
                <a:gridCol w="863600"/>
                <a:gridCol w="935989"/>
                <a:gridCol w="1007745"/>
              </a:tblGrid>
              <a:tr h="913130"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Город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Географичес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580" marR="187325">
                        <a:lnSpc>
                          <a:spcPct val="114999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кие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к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ина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т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ы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Средняя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580" marR="470534">
                        <a:lnSpc>
                          <a:spcPct val="114999"/>
                        </a:lnSpc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т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е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м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п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е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р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ат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ура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воздуха,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Среднег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9215" marR="101600">
                        <a:lnSpc>
                          <a:spcPct val="114999"/>
                        </a:lnSpc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одовое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количес </a:t>
                      </a:r>
                      <a:r>
                        <a:rPr sz="1600" b="1" spc="-3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тво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оса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д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к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ов,  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</a:tr>
              <a:tr h="7696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январь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июль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</a:tr>
              <a:tr h="28054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Плимут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50°с.ш.</a:t>
                      </a:r>
                      <a:r>
                        <a:rPr sz="16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4°з.д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+5,9°С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+16,1°С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982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Прага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50°с.ш.</a:t>
                      </a:r>
                      <a:r>
                        <a:rPr sz="16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14°в.д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-1,4°С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+18,2°С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509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  <a:tr h="2804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Киев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50°с.ш.30°в.д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-3,1°С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+22,3°С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619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Комсомо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580" marR="149225">
                        <a:lnSpc>
                          <a:spcPct val="114999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льск-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на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-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Амуре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50°с.ш.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Cambria"/>
                          <a:cs typeface="Cambria"/>
                        </a:rPr>
                        <a:t>137°в.д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-25,2°С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+20,4°С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570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мм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02742" y="2065731"/>
            <a:ext cx="77939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"/>
                <a:cs typeface="Cambria"/>
              </a:rPr>
              <a:t>Изучая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тему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«Климат»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школьники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собрали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климатические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данные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10" dirty="0">
                <a:latin typeface="Cambria"/>
                <a:cs typeface="Cambria"/>
              </a:rPr>
              <a:t>для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населенных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пунктов, </a:t>
            </a:r>
            <a:r>
              <a:rPr sz="2000" spc="-5" dirty="0">
                <a:latin typeface="Cambria"/>
                <a:cs typeface="Cambria"/>
              </a:rPr>
              <a:t>расположенных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на</a:t>
            </a:r>
            <a:r>
              <a:rPr sz="2000" spc="-10" dirty="0">
                <a:latin typeface="Cambria"/>
                <a:cs typeface="Cambria"/>
              </a:rPr>
              <a:t> одной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широте,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но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42" y="2675889"/>
            <a:ext cx="50996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"/>
                <a:cs typeface="Cambria"/>
              </a:rPr>
              <a:t>имеющих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разную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долготу.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Свои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данные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они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представили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в виде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таблицы: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9628" y="4123690"/>
            <a:ext cx="326199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63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каком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из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перечисленных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городов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22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декабря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Солнце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раньше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всего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московскому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времени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поднимется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над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Microsoft Sans Serif"/>
                <a:cs typeface="Microsoft Sans Serif"/>
              </a:rPr>
              <a:t>горизонтом?</a:t>
            </a:r>
            <a:endParaRPr sz="1800">
              <a:latin typeface="Microsoft Sans Serif"/>
              <a:cs typeface="Microsoft Sans Serif"/>
            </a:endParaRPr>
          </a:p>
          <a:p>
            <a:pPr marL="278765" indent="-266700">
              <a:lnSpc>
                <a:spcPct val="100000"/>
              </a:lnSpc>
              <a:buAutoNum type="arabicParenR"/>
              <a:tabLst>
                <a:tab pos="27940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Плимут</a:t>
            </a:r>
            <a:endParaRPr sz="1800">
              <a:latin typeface="Microsoft Sans Serif"/>
              <a:cs typeface="Microsoft Sans Serif"/>
            </a:endParaRPr>
          </a:p>
          <a:p>
            <a:pPr marL="278765" indent="-266700">
              <a:lnSpc>
                <a:spcPct val="100000"/>
              </a:lnSpc>
              <a:buAutoNum type="arabicParenR"/>
              <a:tabLst>
                <a:tab pos="27940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Прага</a:t>
            </a:r>
            <a:endParaRPr sz="1800">
              <a:latin typeface="Microsoft Sans Serif"/>
              <a:cs typeface="Microsoft Sans Serif"/>
            </a:endParaRPr>
          </a:p>
          <a:p>
            <a:pPr marL="278765" indent="-266700">
              <a:lnSpc>
                <a:spcPct val="100000"/>
              </a:lnSpc>
              <a:buAutoNum type="arabicParenR"/>
              <a:tabLst>
                <a:tab pos="279400" algn="l"/>
              </a:tabLst>
            </a:pPr>
            <a:r>
              <a:rPr sz="1800" b="1" spc="-15" dirty="0">
                <a:latin typeface="Arial"/>
                <a:cs typeface="Arial"/>
              </a:rPr>
              <a:t>Комсомольск-на-Амуре</a:t>
            </a:r>
            <a:endParaRPr sz="1800">
              <a:latin typeface="Arial"/>
              <a:cs typeface="Arial"/>
            </a:endParaRPr>
          </a:p>
          <a:p>
            <a:pPr marL="278765" indent="-266700">
              <a:lnSpc>
                <a:spcPct val="100000"/>
              </a:lnSpc>
              <a:buAutoNum type="arabicParenR"/>
              <a:tabLst>
                <a:tab pos="279400" algn="l"/>
              </a:tabLst>
            </a:pPr>
            <a:r>
              <a:rPr sz="1800" spc="-40" dirty="0">
                <a:latin typeface="Microsoft Sans Serif"/>
                <a:cs typeface="Microsoft Sans Serif"/>
              </a:rPr>
              <a:t>Киев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34075" y="2559050"/>
            <a:ext cx="3216275" cy="1411605"/>
            <a:chOff x="5934075" y="2559050"/>
            <a:chExt cx="3216275" cy="1411605"/>
          </a:xfrm>
        </p:grpSpPr>
        <p:sp>
          <p:nvSpPr>
            <p:cNvPr id="9" name="object 9"/>
            <p:cNvSpPr/>
            <p:nvPr/>
          </p:nvSpPr>
          <p:spPr>
            <a:xfrm>
              <a:off x="5940425" y="2565400"/>
              <a:ext cx="3203575" cy="1398905"/>
            </a:xfrm>
            <a:custGeom>
              <a:avLst/>
              <a:gdLst/>
              <a:ahLst/>
              <a:cxnLst/>
              <a:rect l="l" t="t" r="r" b="b"/>
              <a:pathLst>
                <a:path w="3203575" h="1398904">
                  <a:moveTo>
                    <a:pt x="2402713" y="0"/>
                  </a:moveTo>
                  <a:lnTo>
                    <a:pt x="2325577" y="640"/>
                  </a:lnTo>
                  <a:lnTo>
                    <a:pt x="2250515" y="2521"/>
                  </a:lnTo>
                  <a:lnTo>
                    <a:pt x="2177862" y="5585"/>
                  </a:lnTo>
                  <a:lnTo>
                    <a:pt x="2107954" y="9773"/>
                  </a:lnTo>
                  <a:lnTo>
                    <a:pt x="2041127" y="15027"/>
                  </a:lnTo>
                  <a:lnTo>
                    <a:pt x="1977716" y="21287"/>
                  </a:lnTo>
                  <a:lnTo>
                    <a:pt x="1918058" y="28495"/>
                  </a:lnTo>
                  <a:lnTo>
                    <a:pt x="1862487" y="36593"/>
                  </a:lnTo>
                  <a:lnTo>
                    <a:pt x="1811341" y="45522"/>
                  </a:lnTo>
                  <a:lnTo>
                    <a:pt x="1764954" y="55222"/>
                  </a:lnTo>
                  <a:lnTo>
                    <a:pt x="1723663" y="65637"/>
                  </a:lnTo>
                  <a:lnTo>
                    <a:pt x="1657710" y="88372"/>
                  </a:lnTo>
                  <a:lnTo>
                    <a:pt x="1616168" y="113258"/>
                  </a:lnTo>
                  <a:lnTo>
                    <a:pt x="1598058" y="153293"/>
                  </a:lnTo>
                  <a:lnTo>
                    <a:pt x="1587284" y="166399"/>
                  </a:lnTo>
                  <a:lnTo>
                    <a:pt x="1545755" y="191299"/>
                  </a:lnTo>
                  <a:lnTo>
                    <a:pt x="1479821" y="214052"/>
                  </a:lnTo>
                  <a:lnTo>
                    <a:pt x="1438540" y="224477"/>
                  </a:lnTo>
                  <a:lnTo>
                    <a:pt x="1392164" y="234189"/>
                  </a:lnTo>
                  <a:lnTo>
                    <a:pt x="1341029" y="243129"/>
                  </a:lnTo>
                  <a:lnTo>
                    <a:pt x="1285469" y="251238"/>
                  </a:lnTo>
                  <a:lnTo>
                    <a:pt x="1225822" y="258457"/>
                  </a:lnTo>
                  <a:lnTo>
                    <a:pt x="1162421" y="264727"/>
                  </a:lnTo>
                  <a:lnTo>
                    <a:pt x="1095602" y="269989"/>
                  </a:lnTo>
                  <a:lnTo>
                    <a:pt x="1025701" y="274184"/>
                  </a:lnTo>
                  <a:lnTo>
                    <a:pt x="953054" y="277254"/>
                  </a:lnTo>
                  <a:lnTo>
                    <a:pt x="877996" y="279139"/>
                  </a:lnTo>
                  <a:lnTo>
                    <a:pt x="800861" y="279780"/>
                  </a:lnTo>
                  <a:lnTo>
                    <a:pt x="723727" y="279139"/>
                  </a:lnTo>
                  <a:lnTo>
                    <a:pt x="648669" y="277254"/>
                  </a:lnTo>
                  <a:lnTo>
                    <a:pt x="576022" y="274184"/>
                  </a:lnTo>
                  <a:lnTo>
                    <a:pt x="506121" y="269989"/>
                  </a:lnTo>
                  <a:lnTo>
                    <a:pt x="439302" y="264727"/>
                  </a:lnTo>
                  <a:lnTo>
                    <a:pt x="375901" y="258457"/>
                  </a:lnTo>
                  <a:lnTo>
                    <a:pt x="316254" y="251238"/>
                  </a:lnTo>
                  <a:lnTo>
                    <a:pt x="260694" y="243129"/>
                  </a:lnTo>
                  <a:lnTo>
                    <a:pt x="209559" y="234189"/>
                  </a:lnTo>
                  <a:lnTo>
                    <a:pt x="163183" y="224477"/>
                  </a:lnTo>
                  <a:lnTo>
                    <a:pt x="121902" y="214052"/>
                  </a:lnTo>
                  <a:lnTo>
                    <a:pt x="55968" y="191299"/>
                  </a:lnTo>
                  <a:lnTo>
                    <a:pt x="14439" y="166399"/>
                  </a:lnTo>
                  <a:lnTo>
                    <a:pt x="0" y="139826"/>
                  </a:lnTo>
                  <a:lnTo>
                    <a:pt x="0" y="1258697"/>
                  </a:lnTo>
                  <a:lnTo>
                    <a:pt x="31985" y="1297958"/>
                  </a:lnTo>
                  <a:lnTo>
                    <a:pt x="86052" y="1321843"/>
                  </a:lnTo>
                  <a:lnTo>
                    <a:pt x="163183" y="1343347"/>
                  </a:lnTo>
                  <a:lnTo>
                    <a:pt x="209559" y="1353059"/>
                  </a:lnTo>
                  <a:lnTo>
                    <a:pt x="260694" y="1361999"/>
                  </a:lnTo>
                  <a:lnTo>
                    <a:pt x="316254" y="1370108"/>
                  </a:lnTo>
                  <a:lnTo>
                    <a:pt x="375901" y="1377327"/>
                  </a:lnTo>
                  <a:lnTo>
                    <a:pt x="439302" y="1383597"/>
                  </a:lnTo>
                  <a:lnTo>
                    <a:pt x="506121" y="1388859"/>
                  </a:lnTo>
                  <a:lnTo>
                    <a:pt x="576022" y="1393054"/>
                  </a:lnTo>
                  <a:lnTo>
                    <a:pt x="648669" y="1396124"/>
                  </a:lnTo>
                  <a:lnTo>
                    <a:pt x="723727" y="1398009"/>
                  </a:lnTo>
                  <a:lnTo>
                    <a:pt x="800861" y="1398651"/>
                  </a:lnTo>
                  <a:lnTo>
                    <a:pt x="877996" y="1398009"/>
                  </a:lnTo>
                  <a:lnTo>
                    <a:pt x="953054" y="1396124"/>
                  </a:lnTo>
                  <a:lnTo>
                    <a:pt x="1025701" y="1393054"/>
                  </a:lnTo>
                  <a:lnTo>
                    <a:pt x="1095602" y="1388859"/>
                  </a:lnTo>
                  <a:lnTo>
                    <a:pt x="1162421" y="1383597"/>
                  </a:lnTo>
                  <a:lnTo>
                    <a:pt x="1225822" y="1377327"/>
                  </a:lnTo>
                  <a:lnTo>
                    <a:pt x="1285469" y="1370108"/>
                  </a:lnTo>
                  <a:lnTo>
                    <a:pt x="1341029" y="1361999"/>
                  </a:lnTo>
                  <a:lnTo>
                    <a:pt x="1392164" y="1353059"/>
                  </a:lnTo>
                  <a:lnTo>
                    <a:pt x="1438540" y="1343347"/>
                  </a:lnTo>
                  <a:lnTo>
                    <a:pt x="1479821" y="1332922"/>
                  </a:lnTo>
                  <a:lnTo>
                    <a:pt x="1545755" y="1310169"/>
                  </a:lnTo>
                  <a:lnTo>
                    <a:pt x="1587284" y="1285269"/>
                  </a:lnTo>
                  <a:lnTo>
                    <a:pt x="1605391" y="1245232"/>
                  </a:lnTo>
                  <a:lnTo>
                    <a:pt x="1616168" y="1232128"/>
                  </a:lnTo>
                  <a:lnTo>
                    <a:pt x="1657710" y="1207242"/>
                  </a:lnTo>
                  <a:lnTo>
                    <a:pt x="1723663" y="1184507"/>
                  </a:lnTo>
                  <a:lnTo>
                    <a:pt x="1764954" y="1174092"/>
                  </a:lnTo>
                  <a:lnTo>
                    <a:pt x="1811341" y="1164392"/>
                  </a:lnTo>
                  <a:lnTo>
                    <a:pt x="1862487" y="1155463"/>
                  </a:lnTo>
                  <a:lnTo>
                    <a:pt x="1918058" y="1147365"/>
                  </a:lnTo>
                  <a:lnTo>
                    <a:pt x="1977716" y="1140157"/>
                  </a:lnTo>
                  <a:lnTo>
                    <a:pt x="2041127" y="1133897"/>
                  </a:lnTo>
                  <a:lnTo>
                    <a:pt x="2107954" y="1128643"/>
                  </a:lnTo>
                  <a:lnTo>
                    <a:pt x="2177862" y="1124455"/>
                  </a:lnTo>
                  <a:lnTo>
                    <a:pt x="2250515" y="1121391"/>
                  </a:lnTo>
                  <a:lnTo>
                    <a:pt x="2325577" y="1119510"/>
                  </a:lnTo>
                  <a:lnTo>
                    <a:pt x="2402713" y="1118870"/>
                  </a:lnTo>
                  <a:lnTo>
                    <a:pt x="2479847" y="1119510"/>
                  </a:lnTo>
                  <a:lnTo>
                    <a:pt x="2554905" y="1121391"/>
                  </a:lnTo>
                  <a:lnTo>
                    <a:pt x="2627552" y="1124455"/>
                  </a:lnTo>
                  <a:lnTo>
                    <a:pt x="2697453" y="1128643"/>
                  </a:lnTo>
                  <a:lnTo>
                    <a:pt x="2764272" y="1133897"/>
                  </a:lnTo>
                  <a:lnTo>
                    <a:pt x="2827673" y="1140157"/>
                  </a:lnTo>
                  <a:lnTo>
                    <a:pt x="2887320" y="1147365"/>
                  </a:lnTo>
                  <a:lnTo>
                    <a:pt x="2942880" y="1155463"/>
                  </a:lnTo>
                  <a:lnTo>
                    <a:pt x="2994015" y="1164392"/>
                  </a:lnTo>
                  <a:lnTo>
                    <a:pt x="3040391" y="1174092"/>
                  </a:lnTo>
                  <a:lnTo>
                    <a:pt x="3081672" y="1184507"/>
                  </a:lnTo>
                  <a:lnTo>
                    <a:pt x="3147606" y="1207242"/>
                  </a:lnTo>
                  <a:lnTo>
                    <a:pt x="3189135" y="1232128"/>
                  </a:lnTo>
                  <a:lnTo>
                    <a:pt x="3203575" y="1258697"/>
                  </a:lnTo>
                  <a:lnTo>
                    <a:pt x="3203575" y="139826"/>
                  </a:lnTo>
                  <a:lnTo>
                    <a:pt x="3171589" y="100576"/>
                  </a:lnTo>
                  <a:lnTo>
                    <a:pt x="3117522" y="76706"/>
                  </a:lnTo>
                  <a:lnTo>
                    <a:pt x="3040391" y="55222"/>
                  </a:lnTo>
                  <a:lnTo>
                    <a:pt x="2994015" y="45522"/>
                  </a:lnTo>
                  <a:lnTo>
                    <a:pt x="2942880" y="36593"/>
                  </a:lnTo>
                  <a:lnTo>
                    <a:pt x="2887320" y="28495"/>
                  </a:lnTo>
                  <a:lnTo>
                    <a:pt x="2827673" y="21287"/>
                  </a:lnTo>
                  <a:lnTo>
                    <a:pt x="2764272" y="15027"/>
                  </a:lnTo>
                  <a:lnTo>
                    <a:pt x="2697453" y="9773"/>
                  </a:lnTo>
                  <a:lnTo>
                    <a:pt x="2627552" y="5585"/>
                  </a:lnTo>
                  <a:lnTo>
                    <a:pt x="2554905" y="2521"/>
                  </a:lnTo>
                  <a:lnTo>
                    <a:pt x="2479847" y="640"/>
                  </a:lnTo>
                  <a:lnTo>
                    <a:pt x="2402713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0425" y="2565400"/>
              <a:ext cx="3203575" cy="1398905"/>
            </a:xfrm>
            <a:custGeom>
              <a:avLst/>
              <a:gdLst/>
              <a:ahLst/>
              <a:cxnLst/>
              <a:rect l="l" t="t" r="r" b="b"/>
              <a:pathLst>
                <a:path w="3203575" h="1398904">
                  <a:moveTo>
                    <a:pt x="0" y="139826"/>
                  </a:moveTo>
                  <a:lnTo>
                    <a:pt x="31985" y="179088"/>
                  </a:lnTo>
                  <a:lnTo>
                    <a:pt x="86052" y="202973"/>
                  </a:lnTo>
                  <a:lnTo>
                    <a:pt x="163183" y="224477"/>
                  </a:lnTo>
                  <a:lnTo>
                    <a:pt x="209559" y="234189"/>
                  </a:lnTo>
                  <a:lnTo>
                    <a:pt x="260694" y="243129"/>
                  </a:lnTo>
                  <a:lnTo>
                    <a:pt x="316254" y="251238"/>
                  </a:lnTo>
                  <a:lnTo>
                    <a:pt x="375901" y="258457"/>
                  </a:lnTo>
                  <a:lnTo>
                    <a:pt x="439302" y="264727"/>
                  </a:lnTo>
                  <a:lnTo>
                    <a:pt x="506121" y="269989"/>
                  </a:lnTo>
                  <a:lnTo>
                    <a:pt x="576022" y="274184"/>
                  </a:lnTo>
                  <a:lnTo>
                    <a:pt x="648669" y="277254"/>
                  </a:lnTo>
                  <a:lnTo>
                    <a:pt x="723727" y="279139"/>
                  </a:lnTo>
                  <a:lnTo>
                    <a:pt x="800861" y="279780"/>
                  </a:lnTo>
                  <a:lnTo>
                    <a:pt x="877996" y="279139"/>
                  </a:lnTo>
                  <a:lnTo>
                    <a:pt x="953054" y="277254"/>
                  </a:lnTo>
                  <a:lnTo>
                    <a:pt x="1025701" y="274184"/>
                  </a:lnTo>
                  <a:lnTo>
                    <a:pt x="1095602" y="269989"/>
                  </a:lnTo>
                  <a:lnTo>
                    <a:pt x="1162421" y="264727"/>
                  </a:lnTo>
                  <a:lnTo>
                    <a:pt x="1225822" y="258457"/>
                  </a:lnTo>
                  <a:lnTo>
                    <a:pt x="1285469" y="251238"/>
                  </a:lnTo>
                  <a:lnTo>
                    <a:pt x="1341029" y="243129"/>
                  </a:lnTo>
                  <a:lnTo>
                    <a:pt x="1392164" y="234189"/>
                  </a:lnTo>
                  <a:lnTo>
                    <a:pt x="1438540" y="224477"/>
                  </a:lnTo>
                  <a:lnTo>
                    <a:pt x="1479821" y="214052"/>
                  </a:lnTo>
                  <a:lnTo>
                    <a:pt x="1545755" y="191299"/>
                  </a:lnTo>
                  <a:lnTo>
                    <a:pt x="1587284" y="166399"/>
                  </a:lnTo>
                  <a:lnTo>
                    <a:pt x="1601724" y="139826"/>
                  </a:lnTo>
                  <a:lnTo>
                    <a:pt x="1605391" y="126362"/>
                  </a:lnTo>
                  <a:lnTo>
                    <a:pt x="1633719" y="100576"/>
                  </a:lnTo>
                  <a:lnTo>
                    <a:pt x="1687803" y="76706"/>
                  </a:lnTo>
                  <a:lnTo>
                    <a:pt x="1764954" y="55222"/>
                  </a:lnTo>
                  <a:lnTo>
                    <a:pt x="1811341" y="45522"/>
                  </a:lnTo>
                  <a:lnTo>
                    <a:pt x="1862487" y="36593"/>
                  </a:lnTo>
                  <a:lnTo>
                    <a:pt x="1918058" y="28495"/>
                  </a:lnTo>
                  <a:lnTo>
                    <a:pt x="1977716" y="21287"/>
                  </a:lnTo>
                  <a:lnTo>
                    <a:pt x="2041127" y="15027"/>
                  </a:lnTo>
                  <a:lnTo>
                    <a:pt x="2107954" y="9773"/>
                  </a:lnTo>
                  <a:lnTo>
                    <a:pt x="2177862" y="5585"/>
                  </a:lnTo>
                  <a:lnTo>
                    <a:pt x="2250515" y="2521"/>
                  </a:lnTo>
                  <a:lnTo>
                    <a:pt x="2325577" y="640"/>
                  </a:lnTo>
                  <a:lnTo>
                    <a:pt x="2402713" y="0"/>
                  </a:lnTo>
                  <a:lnTo>
                    <a:pt x="2479847" y="640"/>
                  </a:lnTo>
                  <a:lnTo>
                    <a:pt x="2554905" y="2521"/>
                  </a:lnTo>
                  <a:lnTo>
                    <a:pt x="2627552" y="5585"/>
                  </a:lnTo>
                  <a:lnTo>
                    <a:pt x="2697453" y="9773"/>
                  </a:lnTo>
                  <a:lnTo>
                    <a:pt x="2764272" y="15027"/>
                  </a:lnTo>
                  <a:lnTo>
                    <a:pt x="2827673" y="21287"/>
                  </a:lnTo>
                  <a:lnTo>
                    <a:pt x="2887320" y="28495"/>
                  </a:lnTo>
                  <a:lnTo>
                    <a:pt x="2942880" y="36593"/>
                  </a:lnTo>
                  <a:lnTo>
                    <a:pt x="2994015" y="45522"/>
                  </a:lnTo>
                  <a:lnTo>
                    <a:pt x="3040391" y="55222"/>
                  </a:lnTo>
                  <a:lnTo>
                    <a:pt x="3081672" y="65637"/>
                  </a:lnTo>
                  <a:lnTo>
                    <a:pt x="3147606" y="88372"/>
                  </a:lnTo>
                  <a:lnTo>
                    <a:pt x="3189135" y="113258"/>
                  </a:lnTo>
                  <a:lnTo>
                    <a:pt x="3203575" y="139826"/>
                  </a:lnTo>
                  <a:lnTo>
                    <a:pt x="3203575" y="1258697"/>
                  </a:lnTo>
                  <a:lnTo>
                    <a:pt x="3199909" y="1245232"/>
                  </a:lnTo>
                  <a:lnTo>
                    <a:pt x="3189135" y="1232128"/>
                  </a:lnTo>
                  <a:lnTo>
                    <a:pt x="3147606" y="1207242"/>
                  </a:lnTo>
                  <a:lnTo>
                    <a:pt x="3081672" y="1184507"/>
                  </a:lnTo>
                  <a:lnTo>
                    <a:pt x="3040391" y="1174092"/>
                  </a:lnTo>
                  <a:lnTo>
                    <a:pt x="2994015" y="1164392"/>
                  </a:lnTo>
                  <a:lnTo>
                    <a:pt x="2942880" y="1155463"/>
                  </a:lnTo>
                  <a:lnTo>
                    <a:pt x="2887320" y="1147365"/>
                  </a:lnTo>
                  <a:lnTo>
                    <a:pt x="2827673" y="1140157"/>
                  </a:lnTo>
                  <a:lnTo>
                    <a:pt x="2764272" y="1133897"/>
                  </a:lnTo>
                  <a:lnTo>
                    <a:pt x="2697453" y="1128643"/>
                  </a:lnTo>
                  <a:lnTo>
                    <a:pt x="2627552" y="1124455"/>
                  </a:lnTo>
                  <a:lnTo>
                    <a:pt x="2554905" y="1121391"/>
                  </a:lnTo>
                  <a:lnTo>
                    <a:pt x="2479847" y="1119510"/>
                  </a:lnTo>
                  <a:lnTo>
                    <a:pt x="2402713" y="1118870"/>
                  </a:lnTo>
                  <a:lnTo>
                    <a:pt x="2325577" y="1119510"/>
                  </a:lnTo>
                  <a:lnTo>
                    <a:pt x="2250515" y="1121391"/>
                  </a:lnTo>
                  <a:lnTo>
                    <a:pt x="2177862" y="1124455"/>
                  </a:lnTo>
                  <a:lnTo>
                    <a:pt x="2107954" y="1128643"/>
                  </a:lnTo>
                  <a:lnTo>
                    <a:pt x="2041127" y="1133897"/>
                  </a:lnTo>
                  <a:lnTo>
                    <a:pt x="1977716" y="1140157"/>
                  </a:lnTo>
                  <a:lnTo>
                    <a:pt x="1918058" y="1147365"/>
                  </a:lnTo>
                  <a:lnTo>
                    <a:pt x="1862487" y="1155463"/>
                  </a:lnTo>
                  <a:lnTo>
                    <a:pt x="1811341" y="1164392"/>
                  </a:lnTo>
                  <a:lnTo>
                    <a:pt x="1764954" y="1174092"/>
                  </a:lnTo>
                  <a:lnTo>
                    <a:pt x="1723663" y="1184507"/>
                  </a:lnTo>
                  <a:lnTo>
                    <a:pt x="1657710" y="1207242"/>
                  </a:lnTo>
                  <a:lnTo>
                    <a:pt x="1616168" y="1232128"/>
                  </a:lnTo>
                  <a:lnTo>
                    <a:pt x="1598058" y="1272163"/>
                  </a:lnTo>
                  <a:lnTo>
                    <a:pt x="1587284" y="1285269"/>
                  </a:lnTo>
                  <a:lnTo>
                    <a:pt x="1545755" y="1310169"/>
                  </a:lnTo>
                  <a:lnTo>
                    <a:pt x="1479821" y="1332922"/>
                  </a:lnTo>
                  <a:lnTo>
                    <a:pt x="1438540" y="1343347"/>
                  </a:lnTo>
                  <a:lnTo>
                    <a:pt x="1392164" y="1353059"/>
                  </a:lnTo>
                  <a:lnTo>
                    <a:pt x="1341029" y="1361999"/>
                  </a:lnTo>
                  <a:lnTo>
                    <a:pt x="1285469" y="1370108"/>
                  </a:lnTo>
                  <a:lnTo>
                    <a:pt x="1225822" y="1377327"/>
                  </a:lnTo>
                  <a:lnTo>
                    <a:pt x="1162421" y="1383597"/>
                  </a:lnTo>
                  <a:lnTo>
                    <a:pt x="1095602" y="1388859"/>
                  </a:lnTo>
                  <a:lnTo>
                    <a:pt x="1025701" y="1393054"/>
                  </a:lnTo>
                  <a:lnTo>
                    <a:pt x="953054" y="1396124"/>
                  </a:lnTo>
                  <a:lnTo>
                    <a:pt x="877996" y="1398009"/>
                  </a:lnTo>
                  <a:lnTo>
                    <a:pt x="800861" y="1398651"/>
                  </a:lnTo>
                  <a:lnTo>
                    <a:pt x="723727" y="1398009"/>
                  </a:lnTo>
                  <a:lnTo>
                    <a:pt x="648669" y="1396124"/>
                  </a:lnTo>
                  <a:lnTo>
                    <a:pt x="576022" y="1393054"/>
                  </a:lnTo>
                  <a:lnTo>
                    <a:pt x="506121" y="1388859"/>
                  </a:lnTo>
                  <a:lnTo>
                    <a:pt x="439302" y="1383597"/>
                  </a:lnTo>
                  <a:lnTo>
                    <a:pt x="375901" y="1377327"/>
                  </a:lnTo>
                  <a:lnTo>
                    <a:pt x="316254" y="1370108"/>
                  </a:lnTo>
                  <a:lnTo>
                    <a:pt x="260694" y="1361999"/>
                  </a:lnTo>
                  <a:lnTo>
                    <a:pt x="209559" y="1353059"/>
                  </a:lnTo>
                  <a:lnTo>
                    <a:pt x="163183" y="1343347"/>
                  </a:lnTo>
                  <a:lnTo>
                    <a:pt x="121902" y="1332922"/>
                  </a:lnTo>
                  <a:lnTo>
                    <a:pt x="55968" y="1310169"/>
                  </a:lnTo>
                  <a:lnTo>
                    <a:pt x="14439" y="1285269"/>
                  </a:lnTo>
                  <a:lnTo>
                    <a:pt x="0" y="1258697"/>
                  </a:lnTo>
                  <a:lnTo>
                    <a:pt x="0" y="139826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19876" y="2835021"/>
            <a:ext cx="28467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Чем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восточнее (ближе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к </a:t>
            </a:r>
            <a:r>
              <a:rPr sz="18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линии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Перемены </a:t>
            </a:r>
            <a:r>
              <a:rPr sz="1800" b="1" spc="-40" dirty="0">
                <a:solidFill>
                  <a:srgbClr val="FFFFFF"/>
                </a:solidFill>
                <a:latin typeface="Cambria"/>
                <a:cs typeface="Cambria"/>
              </a:rPr>
              <a:t>дат, </a:t>
            </a: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тем </a:t>
            </a:r>
            <a:r>
              <a:rPr sz="1800" b="1" spc="-3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раньше!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52527"/>
            <a:ext cx="805307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9B2C1F"/>
                </a:solidFill>
                <a:latin typeface="Calibri"/>
                <a:cs typeface="Calibri"/>
              </a:rPr>
              <a:t>В задачной </a:t>
            </a:r>
            <a:r>
              <a:rPr sz="4400" b="0" spc="-20" dirty="0">
                <a:solidFill>
                  <a:srgbClr val="9B2C1F"/>
                </a:solidFill>
                <a:latin typeface="Calibri"/>
                <a:cs typeface="Calibri"/>
              </a:rPr>
              <a:t>формулировке </a:t>
            </a:r>
            <a:r>
              <a:rPr sz="4400" b="0" spc="-15" dirty="0">
                <a:solidFill>
                  <a:srgbClr val="9B2C1F"/>
                </a:solidFill>
                <a:latin typeface="Calibri"/>
                <a:cs typeface="Calibri"/>
              </a:rPr>
              <a:t> </a:t>
            </a:r>
            <a:r>
              <a:rPr sz="4400" b="0" spc="-20" dirty="0">
                <a:solidFill>
                  <a:srgbClr val="9B2C1F"/>
                </a:solidFill>
                <a:latin typeface="Calibri"/>
                <a:cs typeface="Calibri"/>
              </a:rPr>
              <a:t>определяется</a:t>
            </a:r>
            <a:r>
              <a:rPr sz="4400" b="0" spc="-45" dirty="0">
                <a:solidFill>
                  <a:srgbClr val="9B2C1F"/>
                </a:solidFill>
                <a:latin typeface="Calibri"/>
                <a:cs typeface="Calibri"/>
              </a:rPr>
              <a:t> </a:t>
            </a:r>
            <a:r>
              <a:rPr sz="4400" b="0" spc="-35" dirty="0">
                <a:solidFill>
                  <a:srgbClr val="9B2C1F"/>
                </a:solidFill>
                <a:latin typeface="Calibri"/>
                <a:cs typeface="Calibri"/>
              </a:rPr>
              <a:t>пункт,</a:t>
            </a:r>
            <a:r>
              <a:rPr sz="4400" b="0" spc="-5" dirty="0">
                <a:solidFill>
                  <a:srgbClr val="9B2C1F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9B2C1F"/>
                </a:solidFill>
                <a:latin typeface="Calibri"/>
                <a:cs typeface="Calibri"/>
              </a:rPr>
              <a:t>в</a:t>
            </a:r>
            <a:r>
              <a:rPr sz="4400" b="0" spc="-5" dirty="0">
                <a:solidFill>
                  <a:srgbClr val="9B2C1F"/>
                </a:solidFill>
                <a:latin typeface="Calibri"/>
                <a:cs typeface="Calibri"/>
              </a:rPr>
              <a:t> </a:t>
            </a:r>
            <a:r>
              <a:rPr sz="4400" b="0" spc="-25" dirty="0">
                <a:solidFill>
                  <a:srgbClr val="9B2C1F"/>
                </a:solidFill>
                <a:latin typeface="Calibri"/>
                <a:cs typeface="Calibri"/>
              </a:rPr>
              <a:t>котором </a:t>
            </a:r>
            <a:r>
              <a:rPr sz="4400" b="0" spc="-20" dirty="0">
                <a:solidFill>
                  <a:srgbClr val="9B2C1F"/>
                </a:solidFill>
                <a:latin typeface="Calibri"/>
                <a:cs typeface="Calibri"/>
              </a:rPr>
              <a:t> </a:t>
            </a:r>
            <a:r>
              <a:rPr sz="4400" b="0" spc="-25" dirty="0">
                <a:solidFill>
                  <a:srgbClr val="9B2C1F"/>
                </a:solidFill>
                <a:latin typeface="Calibri"/>
                <a:cs typeface="Calibri"/>
              </a:rPr>
              <a:t>Солнце</a:t>
            </a:r>
            <a:r>
              <a:rPr sz="4400" b="0" spc="-5" dirty="0">
                <a:solidFill>
                  <a:srgbClr val="9B2C1F"/>
                </a:solidFill>
                <a:latin typeface="Calibri"/>
                <a:cs typeface="Calibri"/>
              </a:rPr>
              <a:t> встанет</a:t>
            </a:r>
            <a:r>
              <a:rPr sz="4400" b="0" spc="-10" dirty="0">
                <a:solidFill>
                  <a:srgbClr val="9B2C1F"/>
                </a:solidFill>
                <a:latin typeface="Calibri"/>
                <a:cs typeface="Calibri"/>
              </a:rPr>
              <a:t> </a:t>
            </a:r>
            <a:r>
              <a:rPr sz="4400" spc="-40" dirty="0">
                <a:solidFill>
                  <a:srgbClr val="9B2C1F"/>
                </a:solidFill>
              </a:rPr>
              <a:t>РАНЬШЕ</a:t>
            </a:r>
            <a:r>
              <a:rPr sz="4400" spc="-35" dirty="0">
                <a:solidFill>
                  <a:srgbClr val="9B2C1F"/>
                </a:solidFill>
              </a:rPr>
              <a:t> </a:t>
            </a:r>
            <a:r>
              <a:rPr sz="4400" spc="-5" dirty="0">
                <a:solidFill>
                  <a:srgbClr val="9B2C1F"/>
                </a:solidFill>
              </a:rPr>
              <a:t>(ПОЗЖЕ)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920" y="2770632"/>
            <a:ext cx="8557260" cy="3833495"/>
            <a:chOff x="121920" y="2770632"/>
            <a:chExt cx="8557260" cy="38334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886" y="2770632"/>
              <a:ext cx="2325890" cy="1965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636" y="2901696"/>
              <a:ext cx="1661160" cy="7360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160" y="3398520"/>
              <a:ext cx="5298948" cy="7360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2955" y="3366516"/>
              <a:ext cx="3316224" cy="7894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920" y="3793236"/>
              <a:ext cx="4401312" cy="7894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95800" y="5516626"/>
              <a:ext cx="4608830" cy="1081405"/>
            </a:xfrm>
            <a:custGeom>
              <a:avLst/>
              <a:gdLst/>
              <a:ahLst/>
              <a:cxnLst/>
              <a:rect l="l" t="t" r="r" b="b"/>
              <a:pathLst>
                <a:path w="4608830" h="1081404">
                  <a:moveTo>
                    <a:pt x="3456304" y="0"/>
                  </a:moveTo>
                  <a:lnTo>
                    <a:pt x="3377426" y="249"/>
                  </a:lnTo>
                  <a:lnTo>
                    <a:pt x="3299974" y="986"/>
                  </a:lnTo>
                  <a:lnTo>
                    <a:pt x="3224119" y="2195"/>
                  </a:lnTo>
                  <a:lnTo>
                    <a:pt x="3150033" y="3860"/>
                  </a:lnTo>
                  <a:lnTo>
                    <a:pt x="3077888" y="5964"/>
                  </a:lnTo>
                  <a:lnTo>
                    <a:pt x="3007856" y="8492"/>
                  </a:lnTo>
                  <a:lnTo>
                    <a:pt x="2940107" y="11427"/>
                  </a:lnTo>
                  <a:lnTo>
                    <a:pt x="2874814" y="14754"/>
                  </a:lnTo>
                  <a:lnTo>
                    <a:pt x="2812148" y="18455"/>
                  </a:lnTo>
                  <a:lnTo>
                    <a:pt x="2752281" y="22516"/>
                  </a:lnTo>
                  <a:lnTo>
                    <a:pt x="2695385" y="26919"/>
                  </a:lnTo>
                  <a:lnTo>
                    <a:pt x="2641631" y="31649"/>
                  </a:lnTo>
                  <a:lnTo>
                    <a:pt x="2591191" y="36690"/>
                  </a:lnTo>
                  <a:lnTo>
                    <a:pt x="2544237" y="42026"/>
                  </a:lnTo>
                  <a:lnTo>
                    <a:pt x="2500940" y="47640"/>
                  </a:lnTo>
                  <a:lnTo>
                    <a:pt x="2461471" y="53516"/>
                  </a:lnTo>
                  <a:lnTo>
                    <a:pt x="2394708" y="65992"/>
                  </a:lnTo>
                  <a:lnTo>
                    <a:pt x="2345319" y="79323"/>
                  </a:lnTo>
                  <a:lnTo>
                    <a:pt x="2306819" y="100643"/>
                  </a:lnTo>
                  <a:lnTo>
                    <a:pt x="2301503" y="115441"/>
                  </a:lnTo>
                  <a:lnTo>
                    <a:pt x="2293644" y="122710"/>
                  </a:lnTo>
                  <a:lnTo>
                    <a:pt x="2240579" y="143552"/>
                  </a:lnTo>
                  <a:lnTo>
                    <a:pt x="2182341" y="156481"/>
                  </a:lnTo>
                  <a:lnTo>
                    <a:pt x="2107415" y="168489"/>
                  </a:lnTo>
                  <a:lnTo>
                    <a:pt x="2064123" y="174106"/>
                  </a:lnTo>
                  <a:lnTo>
                    <a:pt x="2017173" y="179445"/>
                  </a:lnTo>
                  <a:lnTo>
                    <a:pt x="1966737" y="184489"/>
                  </a:lnTo>
                  <a:lnTo>
                    <a:pt x="1912987" y="189222"/>
                  </a:lnTo>
                  <a:lnTo>
                    <a:pt x="1856094" y="193628"/>
                  </a:lnTo>
                  <a:lnTo>
                    <a:pt x="1796229" y="197690"/>
                  </a:lnTo>
                  <a:lnTo>
                    <a:pt x="1733564" y="201394"/>
                  </a:lnTo>
                  <a:lnTo>
                    <a:pt x="1668270" y="204722"/>
                  </a:lnTo>
                  <a:lnTo>
                    <a:pt x="1600519" y="207658"/>
                  </a:lnTo>
                  <a:lnTo>
                    <a:pt x="1530482" y="210187"/>
                  </a:lnTo>
                  <a:lnTo>
                    <a:pt x="1458332" y="212292"/>
                  </a:lnTo>
                  <a:lnTo>
                    <a:pt x="1384238" y="213957"/>
                  </a:lnTo>
                  <a:lnTo>
                    <a:pt x="1308374" y="215167"/>
                  </a:lnTo>
                  <a:lnTo>
                    <a:pt x="1230909" y="215904"/>
                  </a:lnTo>
                  <a:lnTo>
                    <a:pt x="1152016" y="216154"/>
                  </a:lnTo>
                  <a:lnTo>
                    <a:pt x="1073139" y="215904"/>
                  </a:lnTo>
                  <a:lnTo>
                    <a:pt x="995689" y="215167"/>
                  </a:lnTo>
                  <a:lnTo>
                    <a:pt x="919837" y="213957"/>
                  </a:lnTo>
                  <a:lnTo>
                    <a:pt x="845755" y="212292"/>
                  </a:lnTo>
                  <a:lnTo>
                    <a:pt x="773615" y="210187"/>
                  </a:lnTo>
                  <a:lnTo>
                    <a:pt x="703587" y="207658"/>
                  </a:lnTo>
                  <a:lnTo>
                    <a:pt x="635845" y="204722"/>
                  </a:lnTo>
                  <a:lnTo>
                    <a:pt x="570559" y="201394"/>
                  </a:lnTo>
                  <a:lnTo>
                    <a:pt x="507900" y="197690"/>
                  </a:lnTo>
                  <a:lnTo>
                    <a:pt x="448041" y="193628"/>
                  </a:lnTo>
                  <a:lnTo>
                    <a:pt x="391153" y="189222"/>
                  </a:lnTo>
                  <a:lnTo>
                    <a:pt x="337407" y="184489"/>
                  </a:lnTo>
                  <a:lnTo>
                    <a:pt x="286975" y="179445"/>
                  </a:lnTo>
                  <a:lnTo>
                    <a:pt x="240028" y="174106"/>
                  </a:lnTo>
                  <a:lnTo>
                    <a:pt x="196738" y="168489"/>
                  </a:lnTo>
                  <a:lnTo>
                    <a:pt x="157277" y="162608"/>
                  </a:lnTo>
                  <a:lnTo>
                    <a:pt x="90527" y="150124"/>
                  </a:lnTo>
                  <a:lnTo>
                    <a:pt x="41149" y="136781"/>
                  </a:lnTo>
                  <a:lnTo>
                    <a:pt x="2657" y="115441"/>
                  </a:lnTo>
                  <a:lnTo>
                    <a:pt x="0" y="108038"/>
                  </a:lnTo>
                  <a:lnTo>
                    <a:pt x="0" y="972908"/>
                  </a:lnTo>
                  <a:lnTo>
                    <a:pt x="41149" y="1001651"/>
                  </a:lnTo>
                  <a:lnTo>
                    <a:pt x="90527" y="1014994"/>
                  </a:lnTo>
                  <a:lnTo>
                    <a:pt x="157277" y="1027478"/>
                  </a:lnTo>
                  <a:lnTo>
                    <a:pt x="196738" y="1033359"/>
                  </a:lnTo>
                  <a:lnTo>
                    <a:pt x="240028" y="1038976"/>
                  </a:lnTo>
                  <a:lnTo>
                    <a:pt x="286975" y="1044315"/>
                  </a:lnTo>
                  <a:lnTo>
                    <a:pt x="337407" y="1049359"/>
                  </a:lnTo>
                  <a:lnTo>
                    <a:pt x="391153" y="1054092"/>
                  </a:lnTo>
                  <a:lnTo>
                    <a:pt x="448041" y="1058498"/>
                  </a:lnTo>
                  <a:lnTo>
                    <a:pt x="507900" y="1062560"/>
                  </a:lnTo>
                  <a:lnTo>
                    <a:pt x="570559" y="1066264"/>
                  </a:lnTo>
                  <a:lnTo>
                    <a:pt x="635845" y="1069592"/>
                  </a:lnTo>
                  <a:lnTo>
                    <a:pt x="703587" y="1072528"/>
                  </a:lnTo>
                  <a:lnTo>
                    <a:pt x="773615" y="1075057"/>
                  </a:lnTo>
                  <a:lnTo>
                    <a:pt x="845755" y="1077162"/>
                  </a:lnTo>
                  <a:lnTo>
                    <a:pt x="919837" y="1078827"/>
                  </a:lnTo>
                  <a:lnTo>
                    <a:pt x="995689" y="1080037"/>
                  </a:lnTo>
                  <a:lnTo>
                    <a:pt x="1073139" y="1080774"/>
                  </a:lnTo>
                  <a:lnTo>
                    <a:pt x="1152016" y="1081024"/>
                  </a:lnTo>
                  <a:lnTo>
                    <a:pt x="1230909" y="1080774"/>
                  </a:lnTo>
                  <a:lnTo>
                    <a:pt x="1308374" y="1080037"/>
                  </a:lnTo>
                  <a:lnTo>
                    <a:pt x="1384238" y="1078827"/>
                  </a:lnTo>
                  <a:lnTo>
                    <a:pt x="1458332" y="1077162"/>
                  </a:lnTo>
                  <a:lnTo>
                    <a:pt x="1530482" y="1075057"/>
                  </a:lnTo>
                  <a:lnTo>
                    <a:pt x="1600519" y="1072528"/>
                  </a:lnTo>
                  <a:lnTo>
                    <a:pt x="1668270" y="1069592"/>
                  </a:lnTo>
                  <a:lnTo>
                    <a:pt x="1733564" y="1066264"/>
                  </a:lnTo>
                  <a:lnTo>
                    <a:pt x="1796229" y="1062560"/>
                  </a:lnTo>
                  <a:lnTo>
                    <a:pt x="1856094" y="1058498"/>
                  </a:lnTo>
                  <a:lnTo>
                    <a:pt x="1912987" y="1054092"/>
                  </a:lnTo>
                  <a:lnTo>
                    <a:pt x="1966737" y="1049359"/>
                  </a:lnTo>
                  <a:lnTo>
                    <a:pt x="2017173" y="1044315"/>
                  </a:lnTo>
                  <a:lnTo>
                    <a:pt x="2064123" y="1038976"/>
                  </a:lnTo>
                  <a:lnTo>
                    <a:pt x="2107415" y="1033359"/>
                  </a:lnTo>
                  <a:lnTo>
                    <a:pt x="2146878" y="1027478"/>
                  </a:lnTo>
                  <a:lnTo>
                    <a:pt x="2213631" y="1014994"/>
                  </a:lnTo>
                  <a:lnTo>
                    <a:pt x="2263011" y="1001651"/>
                  </a:lnTo>
                  <a:lnTo>
                    <a:pt x="2301503" y="980311"/>
                  </a:lnTo>
                  <a:lnTo>
                    <a:pt x="2306819" y="965507"/>
                  </a:lnTo>
                  <a:lnTo>
                    <a:pt x="2314679" y="958240"/>
                  </a:lnTo>
                  <a:lnTo>
                    <a:pt x="2367756" y="937401"/>
                  </a:lnTo>
                  <a:lnTo>
                    <a:pt x="2426003" y="924474"/>
                  </a:lnTo>
                  <a:lnTo>
                    <a:pt x="2500940" y="912468"/>
                  </a:lnTo>
                  <a:lnTo>
                    <a:pt x="2544237" y="906851"/>
                  </a:lnTo>
                  <a:lnTo>
                    <a:pt x="2591191" y="901512"/>
                  </a:lnTo>
                  <a:lnTo>
                    <a:pt x="2641631" y="896469"/>
                  </a:lnTo>
                  <a:lnTo>
                    <a:pt x="2695385" y="891736"/>
                  </a:lnTo>
                  <a:lnTo>
                    <a:pt x="2752281" y="887331"/>
                  </a:lnTo>
                  <a:lnTo>
                    <a:pt x="2812148" y="883268"/>
                  </a:lnTo>
                  <a:lnTo>
                    <a:pt x="2874814" y="879565"/>
                  </a:lnTo>
                  <a:lnTo>
                    <a:pt x="2940107" y="876238"/>
                  </a:lnTo>
                  <a:lnTo>
                    <a:pt x="3007856" y="873301"/>
                  </a:lnTo>
                  <a:lnTo>
                    <a:pt x="3077888" y="870773"/>
                  </a:lnTo>
                  <a:lnTo>
                    <a:pt x="3150033" y="868668"/>
                  </a:lnTo>
                  <a:lnTo>
                    <a:pt x="3224119" y="867002"/>
                  </a:lnTo>
                  <a:lnTo>
                    <a:pt x="3299974" y="865793"/>
                  </a:lnTo>
                  <a:lnTo>
                    <a:pt x="3377426" y="865055"/>
                  </a:lnTo>
                  <a:lnTo>
                    <a:pt x="3456304" y="864806"/>
                  </a:lnTo>
                  <a:lnTo>
                    <a:pt x="3535183" y="865055"/>
                  </a:lnTo>
                  <a:lnTo>
                    <a:pt x="3612635" y="865793"/>
                  </a:lnTo>
                  <a:lnTo>
                    <a:pt x="3688490" y="867002"/>
                  </a:lnTo>
                  <a:lnTo>
                    <a:pt x="3762576" y="868668"/>
                  </a:lnTo>
                  <a:lnTo>
                    <a:pt x="3834721" y="870773"/>
                  </a:lnTo>
                  <a:lnTo>
                    <a:pt x="3904753" y="873301"/>
                  </a:lnTo>
                  <a:lnTo>
                    <a:pt x="3972502" y="876238"/>
                  </a:lnTo>
                  <a:lnTo>
                    <a:pt x="4037795" y="879565"/>
                  </a:lnTo>
                  <a:lnTo>
                    <a:pt x="4100461" y="883268"/>
                  </a:lnTo>
                  <a:lnTo>
                    <a:pt x="4160328" y="887331"/>
                  </a:lnTo>
                  <a:lnTo>
                    <a:pt x="4217224" y="891736"/>
                  </a:lnTo>
                  <a:lnTo>
                    <a:pt x="4270978" y="896469"/>
                  </a:lnTo>
                  <a:lnTo>
                    <a:pt x="4321418" y="901512"/>
                  </a:lnTo>
                  <a:lnTo>
                    <a:pt x="4368372" y="906851"/>
                  </a:lnTo>
                  <a:lnTo>
                    <a:pt x="4411669" y="912468"/>
                  </a:lnTo>
                  <a:lnTo>
                    <a:pt x="4451138" y="918347"/>
                  </a:lnTo>
                  <a:lnTo>
                    <a:pt x="4517901" y="930830"/>
                  </a:lnTo>
                  <a:lnTo>
                    <a:pt x="4567290" y="944171"/>
                  </a:lnTo>
                  <a:lnTo>
                    <a:pt x="4605790" y="965507"/>
                  </a:lnTo>
                  <a:lnTo>
                    <a:pt x="4608449" y="972908"/>
                  </a:lnTo>
                  <a:lnTo>
                    <a:pt x="4608449" y="108038"/>
                  </a:lnTo>
                  <a:lnTo>
                    <a:pt x="4567290" y="79323"/>
                  </a:lnTo>
                  <a:lnTo>
                    <a:pt x="4517901" y="65992"/>
                  </a:lnTo>
                  <a:lnTo>
                    <a:pt x="4451138" y="53516"/>
                  </a:lnTo>
                  <a:lnTo>
                    <a:pt x="4411669" y="47640"/>
                  </a:lnTo>
                  <a:lnTo>
                    <a:pt x="4368372" y="42026"/>
                  </a:lnTo>
                  <a:lnTo>
                    <a:pt x="4321418" y="36690"/>
                  </a:lnTo>
                  <a:lnTo>
                    <a:pt x="4270978" y="31649"/>
                  </a:lnTo>
                  <a:lnTo>
                    <a:pt x="4217224" y="26919"/>
                  </a:lnTo>
                  <a:lnTo>
                    <a:pt x="4160328" y="22516"/>
                  </a:lnTo>
                  <a:lnTo>
                    <a:pt x="4100461" y="18455"/>
                  </a:lnTo>
                  <a:lnTo>
                    <a:pt x="4037795" y="14754"/>
                  </a:lnTo>
                  <a:lnTo>
                    <a:pt x="3972502" y="11427"/>
                  </a:lnTo>
                  <a:lnTo>
                    <a:pt x="3904753" y="8492"/>
                  </a:lnTo>
                  <a:lnTo>
                    <a:pt x="3834721" y="5964"/>
                  </a:lnTo>
                  <a:lnTo>
                    <a:pt x="3762576" y="3860"/>
                  </a:lnTo>
                  <a:lnTo>
                    <a:pt x="3688490" y="2195"/>
                  </a:lnTo>
                  <a:lnTo>
                    <a:pt x="3612635" y="986"/>
                  </a:lnTo>
                  <a:lnTo>
                    <a:pt x="3535183" y="249"/>
                  </a:lnTo>
                  <a:lnTo>
                    <a:pt x="3456304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95800" y="5516626"/>
              <a:ext cx="4608830" cy="1081405"/>
            </a:xfrm>
            <a:custGeom>
              <a:avLst/>
              <a:gdLst/>
              <a:ahLst/>
              <a:cxnLst/>
              <a:rect l="l" t="t" r="r" b="b"/>
              <a:pathLst>
                <a:path w="4608830" h="1081404">
                  <a:moveTo>
                    <a:pt x="0" y="108038"/>
                  </a:moveTo>
                  <a:lnTo>
                    <a:pt x="41149" y="136781"/>
                  </a:lnTo>
                  <a:lnTo>
                    <a:pt x="90527" y="150124"/>
                  </a:lnTo>
                  <a:lnTo>
                    <a:pt x="157277" y="162608"/>
                  </a:lnTo>
                  <a:lnTo>
                    <a:pt x="196738" y="168489"/>
                  </a:lnTo>
                  <a:lnTo>
                    <a:pt x="240028" y="174106"/>
                  </a:lnTo>
                  <a:lnTo>
                    <a:pt x="286975" y="179445"/>
                  </a:lnTo>
                  <a:lnTo>
                    <a:pt x="337407" y="184489"/>
                  </a:lnTo>
                  <a:lnTo>
                    <a:pt x="391153" y="189222"/>
                  </a:lnTo>
                  <a:lnTo>
                    <a:pt x="448041" y="193628"/>
                  </a:lnTo>
                  <a:lnTo>
                    <a:pt x="507900" y="197690"/>
                  </a:lnTo>
                  <a:lnTo>
                    <a:pt x="570559" y="201394"/>
                  </a:lnTo>
                  <a:lnTo>
                    <a:pt x="635845" y="204722"/>
                  </a:lnTo>
                  <a:lnTo>
                    <a:pt x="703587" y="207658"/>
                  </a:lnTo>
                  <a:lnTo>
                    <a:pt x="773615" y="210187"/>
                  </a:lnTo>
                  <a:lnTo>
                    <a:pt x="845755" y="212292"/>
                  </a:lnTo>
                  <a:lnTo>
                    <a:pt x="919837" y="213957"/>
                  </a:lnTo>
                  <a:lnTo>
                    <a:pt x="995689" y="215167"/>
                  </a:lnTo>
                  <a:lnTo>
                    <a:pt x="1073139" y="215904"/>
                  </a:lnTo>
                  <a:lnTo>
                    <a:pt x="1152016" y="216154"/>
                  </a:lnTo>
                  <a:lnTo>
                    <a:pt x="1230909" y="215904"/>
                  </a:lnTo>
                  <a:lnTo>
                    <a:pt x="1308374" y="215167"/>
                  </a:lnTo>
                  <a:lnTo>
                    <a:pt x="1384238" y="213957"/>
                  </a:lnTo>
                  <a:lnTo>
                    <a:pt x="1458332" y="212292"/>
                  </a:lnTo>
                  <a:lnTo>
                    <a:pt x="1530482" y="210187"/>
                  </a:lnTo>
                  <a:lnTo>
                    <a:pt x="1600519" y="207658"/>
                  </a:lnTo>
                  <a:lnTo>
                    <a:pt x="1668270" y="204722"/>
                  </a:lnTo>
                  <a:lnTo>
                    <a:pt x="1733564" y="201394"/>
                  </a:lnTo>
                  <a:lnTo>
                    <a:pt x="1796229" y="197690"/>
                  </a:lnTo>
                  <a:lnTo>
                    <a:pt x="1856094" y="193628"/>
                  </a:lnTo>
                  <a:lnTo>
                    <a:pt x="1912987" y="189222"/>
                  </a:lnTo>
                  <a:lnTo>
                    <a:pt x="1966737" y="184489"/>
                  </a:lnTo>
                  <a:lnTo>
                    <a:pt x="2017173" y="179445"/>
                  </a:lnTo>
                  <a:lnTo>
                    <a:pt x="2064123" y="174106"/>
                  </a:lnTo>
                  <a:lnTo>
                    <a:pt x="2107415" y="168489"/>
                  </a:lnTo>
                  <a:lnTo>
                    <a:pt x="2146878" y="162608"/>
                  </a:lnTo>
                  <a:lnTo>
                    <a:pt x="2213631" y="150124"/>
                  </a:lnTo>
                  <a:lnTo>
                    <a:pt x="2263011" y="136781"/>
                  </a:lnTo>
                  <a:lnTo>
                    <a:pt x="2301503" y="115441"/>
                  </a:lnTo>
                  <a:lnTo>
                    <a:pt x="2304161" y="108038"/>
                  </a:lnTo>
                  <a:lnTo>
                    <a:pt x="2306819" y="100643"/>
                  </a:lnTo>
                  <a:lnTo>
                    <a:pt x="2345319" y="79323"/>
                  </a:lnTo>
                  <a:lnTo>
                    <a:pt x="2394708" y="65992"/>
                  </a:lnTo>
                  <a:lnTo>
                    <a:pt x="2461471" y="53516"/>
                  </a:lnTo>
                  <a:lnTo>
                    <a:pt x="2500940" y="47640"/>
                  </a:lnTo>
                  <a:lnTo>
                    <a:pt x="2544237" y="42026"/>
                  </a:lnTo>
                  <a:lnTo>
                    <a:pt x="2591191" y="36690"/>
                  </a:lnTo>
                  <a:lnTo>
                    <a:pt x="2641631" y="31649"/>
                  </a:lnTo>
                  <a:lnTo>
                    <a:pt x="2695385" y="26919"/>
                  </a:lnTo>
                  <a:lnTo>
                    <a:pt x="2752281" y="22516"/>
                  </a:lnTo>
                  <a:lnTo>
                    <a:pt x="2812148" y="18455"/>
                  </a:lnTo>
                  <a:lnTo>
                    <a:pt x="2874814" y="14754"/>
                  </a:lnTo>
                  <a:lnTo>
                    <a:pt x="2940107" y="11427"/>
                  </a:lnTo>
                  <a:lnTo>
                    <a:pt x="3007856" y="8492"/>
                  </a:lnTo>
                  <a:lnTo>
                    <a:pt x="3077888" y="5964"/>
                  </a:lnTo>
                  <a:lnTo>
                    <a:pt x="3150033" y="3860"/>
                  </a:lnTo>
                  <a:lnTo>
                    <a:pt x="3224119" y="2195"/>
                  </a:lnTo>
                  <a:lnTo>
                    <a:pt x="3299974" y="986"/>
                  </a:lnTo>
                  <a:lnTo>
                    <a:pt x="3377426" y="249"/>
                  </a:lnTo>
                  <a:lnTo>
                    <a:pt x="3456304" y="0"/>
                  </a:lnTo>
                  <a:lnTo>
                    <a:pt x="3535183" y="249"/>
                  </a:lnTo>
                  <a:lnTo>
                    <a:pt x="3612635" y="986"/>
                  </a:lnTo>
                  <a:lnTo>
                    <a:pt x="3688490" y="2195"/>
                  </a:lnTo>
                  <a:lnTo>
                    <a:pt x="3762576" y="3860"/>
                  </a:lnTo>
                  <a:lnTo>
                    <a:pt x="3834721" y="5964"/>
                  </a:lnTo>
                  <a:lnTo>
                    <a:pt x="3904753" y="8492"/>
                  </a:lnTo>
                  <a:lnTo>
                    <a:pt x="3972502" y="11427"/>
                  </a:lnTo>
                  <a:lnTo>
                    <a:pt x="4037795" y="14754"/>
                  </a:lnTo>
                  <a:lnTo>
                    <a:pt x="4100461" y="18455"/>
                  </a:lnTo>
                  <a:lnTo>
                    <a:pt x="4160328" y="22516"/>
                  </a:lnTo>
                  <a:lnTo>
                    <a:pt x="4217224" y="26919"/>
                  </a:lnTo>
                  <a:lnTo>
                    <a:pt x="4270978" y="31649"/>
                  </a:lnTo>
                  <a:lnTo>
                    <a:pt x="4321418" y="36690"/>
                  </a:lnTo>
                  <a:lnTo>
                    <a:pt x="4368372" y="42026"/>
                  </a:lnTo>
                  <a:lnTo>
                    <a:pt x="4411669" y="47640"/>
                  </a:lnTo>
                  <a:lnTo>
                    <a:pt x="4451138" y="53516"/>
                  </a:lnTo>
                  <a:lnTo>
                    <a:pt x="4517901" y="65992"/>
                  </a:lnTo>
                  <a:lnTo>
                    <a:pt x="4567290" y="79323"/>
                  </a:lnTo>
                  <a:lnTo>
                    <a:pt x="4605790" y="100643"/>
                  </a:lnTo>
                  <a:lnTo>
                    <a:pt x="4608449" y="108038"/>
                  </a:lnTo>
                  <a:lnTo>
                    <a:pt x="4608449" y="972908"/>
                  </a:lnTo>
                  <a:lnTo>
                    <a:pt x="4605790" y="965507"/>
                  </a:lnTo>
                  <a:lnTo>
                    <a:pt x="4597930" y="958240"/>
                  </a:lnTo>
                  <a:lnTo>
                    <a:pt x="4544853" y="937401"/>
                  </a:lnTo>
                  <a:lnTo>
                    <a:pt x="4486606" y="924474"/>
                  </a:lnTo>
                  <a:lnTo>
                    <a:pt x="4411669" y="912468"/>
                  </a:lnTo>
                  <a:lnTo>
                    <a:pt x="4368372" y="906851"/>
                  </a:lnTo>
                  <a:lnTo>
                    <a:pt x="4321418" y="901512"/>
                  </a:lnTo>
                  <a:lnTo>
                    <a:pt x="4270978" y="896469"/>
                  </a:lnTo>
                  <a:lnTo>
                    <a:pt x="4217224" y="891736"/>
                  </a:lnTo>
                  <a:lnTo>
                    <a:pt x="4160328" y="887331"/>
                  </a:lnTo>
                  <a:lnTo>
                    <a:pt x="4100461" y="883268"/>
                  </a:lnTo>
                  <a:lnTo>
                    <a:pt x="4037795" y="879565"/>
                  </a:lnTo>
                  <a:lnTo>
                    <a:pt x="3972502" y="876238"/>
                  </a:lnTo>
                  <a:lnTo>
                    <a:pt x="3904753" y="873301"/>
                  </a:lnTo>
                  <a:lnTo>
                    <a:pt x="3834721" y="870773"/>
                  </a:lnTo>
                  <a:lnTo>
                    <a:pt x="3762576" y="868668"/>
                  </a:lnTo>
                  <a:lnTo>
                    <a:pt x="3688490" y="867002"/>
                  </a:lnTo>
                  <a:lnTo>
                    <a:pt x="3612635" y="865793"/>
                  </a:lnTo>
                  <a:lnTo>
                    <a:pt x="3535183" y="865055"/>
                  </a:lnTo>
                  <a:lnTo>
                    <a:pt x="3456304" y="864806"/>
                  </a:lnTo>
                  <a:lnTo>
                    <a:pt x="3377426" y="865055"/>
                  </a:lnTo>
                  <a:lnTo>
                    <a:pt x="3299974" y="865793"/>
                  </a:lnTo>
                  <a:lnTo>
                    <a:pt x="3224119" y="867002"/>
                  </a:lnTo>
                  <a:lnTo>
                    <a:pt x="3150033" y="868668"/>
                  </a:lnTo>
                  <a:lnTo>
                    <a:pt x="3077888" y="870773"/>
                  </a:lnTo>
                  <a:lnTo>
                    <a:pt x="3007856" y="873301"/>
                  </a:lnTo>
                  <a:lnTo>
                    <a:pt x="2940107" y="876238"/>
                  </a:lnTo>
                  <a:lnTo>
                    <a:pt x="2874814" y="879565"/>
                  </a:lnTo>
                  <a:lnTo>
                    <a:pt x="2812148" y="883268"/>
                  </a:lnTo>
                  <a:lnTo>
                    <a:pt x="2752281" y="887331"/>
                  </a:lnTo>
                  <a:lnTo>
                    <a:pt x="2695385" y="891736"/>
                  </a:lnTo>
                  <a:lnTo>
                    <a:pt x="2641631" y="896469"/>
                  </a:lnTo>
                  <a:lnTo>
                    <a:pt x="2591191" y="901512"/>
                  </a:lnTo>
                  <a:lnTo>
                    <a:pt x="2544237" y="906851"/>
                  </a:lnTo>
                  <a:lnTo>
                    <a:pt x="2500940" y="912468"/>
                  </a:lnTo>
                  <a:lnTo>
                    <a:pt x="2461471" y="918347"/>
                  </a:lnTo>
                  <a:lnTo>
                    <a:pt x="2394708" y="930830"/>
                  </a:lnTo>
                  <a:lnTo>
                    <a:pt x="2345319" y="944171"/>
                  </a:lnTo>
                  <a:lnTo>
                    <a:pt x="2306819" y="965507"/>
                  </a:lnTo>
                  <a:lnTo>
                    <a:pt x="2301503" y="980311"/>
                  </a:lnTo>
                  <a:lnTo>
                    <a:pt x="2293644" y="987580"/>
                  </a:lnTo>
                  <a:lnTo>
                    <a:pt x="2240579" y="1008422"/>
                  </a:lnTo>
                  <a:lnTo>
                    <a:pt x="2182341" y="1021351"/>
                  </a:lnTo>
                  <a:lnTo>
                    <a:pt x="2107415" y="1033359"/>
                  </a:lnTo>
                  <a:lnTo>
                    <a:pt x="2064123" y="1038976"/>
                  </a:lnTo>
                  <a:lnTo>
                    <a:pt x="2017173" y="1044315"/>
                  </a:lnTo>
                  <a:lnTo>
                    <a:pt x="1966737" y="1049359"/>
                  </a:lnTo>
                  <a:lnTo>
                    <a:pt x="1912987" y="1054092"/>
                  </a:lnTo>
                  <a:lnTo>
                    <a:pt x="1856094" y="1058498"/>
                  </a:lnTo>
                  <a:lnTo>
                    <a:pt x="1796229" y="1062560"/>
                  </a:lnTo>
                  <a:lnTo>
                    <a:pt x="1733564" y="1066264"/>
                  </a:lnTo>
                  <a:lnTo>
                    <a:pt x="1668270" y="1069592"/>
                  </a:lnTo>
                  <a:lnTo>
                    <a:pt x="1600519" y="1072528"/>
                  </a:lnTo>
                  <a:lnTo>
                    <a:pt x="1530482" y="1075057"/>
                  </a:lnTo>
                  <a:lnTo>
                    <a:pt x="1458332" y="1077162"/>
                  </a:lnTo>
                  <a:lnTo>
                    <a:pt x="1384238" y="1078827"/>
                  </a:lnTo>
                  <a:lnTo>
                    <a:pt x="1308374" y="1080037"/>
                  </a:lnTo>
                  <a:lnTo>
                    <a:pt x="1230909" y="1080774"/>
                  </a:lnTo>
                  <a:lnTo>
                    <a:pt x="1152016" y="1081024"/>
                  </a:lnTo>
                  <a:lnTo>
                    <a:pt x="1073139" y="1080774"/>
                  </a:lnTo>
                  <a:lnTo>
                    <a:pt x="995689" y="1080037"/>
                  </a:lnTo>
                  <a:lnTo>
                    <a:pt x="919837" y="1078827"/>
                  </a:lnTo>
                  <a:lnTo>
                    <a:pt x="845755" y="1077162"/>
                  </a:lnTo>
                  <a:lnTo>
                    <a:pt x="773615" y="1075057"/>
                  </a:lnTo>
                  <a:lnTo>
                    <a:pt x="703587" y="1072528"/>
                  </a:lnTo>
                  <a:lnTo>
                    <a:pt x="635845" y="1069592"/>
                  </a:lnTo>
                  <a:lnTo>
                    <a:pt x="570559" y="1066264"/>
                  </a:lnTo>
                  <a:lnTo>
                    <a:pt x="507900" y="1062560"/>
                  </a:lnTo>
                  <a:lnTo>
                    <a:pt x="448041" y="1058498"/>
                  </a:lnTo>
                  <a:lnTo>
                    <a:pt x="391153" y="1054092"/>
                  </a:lnTo>
                  <a:lnTo>
                    <a:pt x="337407" y="1049359"/>
                  </a:lnTo>
                  <a:lnTo>
                    <a:pt x="286975" y="1044315"/>
                  </a:lnTo>
                  <a:lnTo>
                    <a:pt x="240028" y="1038976"/>
                  </a:lnTo>
                  <a:lnTo>
                    <a:pt x="196738" y="1033359"/>
                  </a:lnTo>
                  <a:lnTo>
                    <a:pt x="157277" y="1027478"/>
                  </a:lnTo>
                  <a:lnTo>
                    <a:pt x="90527" y="1014994"/>
                  </a:lnTo>
                  <a:lnTo>
                    <a:pt x="41149" y="1001651"/>
                  </a:lnTo>
                  <a:lnTo>
                    <a:pt x="2657" y="980311"/>
                  </a:lnTo>
                  <a:lnTo>
                    <a:pt x="0" y="972908"/>
                  </a:lnTo>
                  <a:lnTo>
                    <a:pt x="0" y="108038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9590" y="2194382"/>
            <a:ext cx="8156575" cy="4109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Font typeface="Cambria"/>
              <a:buAutoNum type="arabicParenR"/>
              <a:tabLst>
                <a:tab pos="393700" algn="l"/>
              </a:tabLst>
            </a:pPr>
            <a:r>
              <a:rPr sz="2600" b="1" spc="-5" dirty="0">
                <a:latin typeface="Cambria"/>
                <a:cs typeface="Cambria"/>
              </a:rPr>
              <a:t>Если</a:t>
            </a:r>
            <a:r>
              <a:rPr sz="2600" b="1" spc="-10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все</a:t>
            </a:r>
            <a:r>
              <a:rPr sz="2600" b="1" spc="-25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пункты</a:t>
            </a:r>
            <a:r>
              <a:rPr sz="2600" b="1" spc="-15" dirty="0">
                <a:latin typeface="Cambria"/>
                <a:cs typeface="Cambria"/>
              </a:rPr>
              <a:t> </a:t>
            </a:r>
            <a:r>
              <a:rPr sz="2600" b="1" spc="-10" dirty="0">
                <a:latin typeface="Cambria"/>
                <a:cs typeface="Cambria"/>
              </a:rPr>
              <a:t>расположены</a:t>
            </a:r>
            <a:r>
              <a:rPr sz="2600" b="1" spc="-45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на</a:t>
            </a:r>
            <a:r>
              <a:rPr sz="2600" b="1" spc="-10" dirty="0">
                <a:latin typeface="Cambria"/>
                <a:cs typeface="Cambria"/>
              </a:rPr>
              <a:t> </a:t>
            </a:r>
            <a:r>
              <a:rPr sz="2600" b="1" spc="-25" dirty="0">
                <a:latin typeface="Cambria"/>
                <a:cs typeface="Cambria"/>
              </a:rPr>
              <a:t>одной</a:t>
            </a:r>
            <a:r>
              <a:rPr sz="2600" b="1" spc="-35" dirty="0">
                <a:latin typeface="Cambria"/>
                <a:cs typeface="Cambria"/>
              </a:rPr>
              <a:t> </a:t>
            </a:r>
            <a:r>
              <a:rPr sz="2600" b="1" spc="-10" dirty="0">
                <a:latin typeface="Cambria"/>
                <a:cs typeface="Cambria"/>
              </a:rPr>
              <a:t>широте</a:t>
            </a:r>
            <a:r>
              <a:rPr sz="2600" spc="-10" dirty="0">
                <a:latin typeface="Cambria"/>
                <a:cs typeface="Cambria"/>
              </a:rPr>
              <a:t>, </a:t>
            </a:r>
            <a:r>
              <a:rPr sz="2600" spc="-55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то </a:t>
            </a:r>
            <a:r>
              <a:rPr sz="2600" b="1" spc="-5" dirty="0">
                <a:solidFill>
                  <a:srgbClr val="9B2C1F"/>
                </a:solidFill>
                <a:latin typeface="Cambria"/>
                <a:cs typeface="Cambria"/>
              </a:rPr>
              <a:t>чем восточнее </a:t>
            </a:r>
            <a:r>
              <a:rPr sz="2600" spc="-5" dirty="0">
                <a:latin typeface="Cambria"/>
                <a:cs typeface="Cambria"/>
              </a:rPr>
              <a:t>(ближе </a:t>
            </a:r>
            <a:r>
              <a:rPr sz="2600" dirty="0">
                <a:latin typeface="Cambria"/>
                <a:cs typeface="Cambria"/>
              </a:rPr>
              <a:t>к 180 меридиану), </a:t>
            </a:r>
            <a:r>
              <a:rPr sz="2600" spc="-5" dirty="0">
                <a:latin typeface="Cambria"/>
                <a:cs typeface="Cambria"/>
              </a:rPr>
              <a:t>тем </a:t>
            </a:r>
            <a:r>
              <a:rPr sz="2600" dirty="0"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9B2C1F"/>
                </a:solidFill>
                <a:latin typeface="Cambria"/>
                <a:cs typeface="Cambria"/>
              </a:rPr>
              <a:t>раньше</a:t>
            </a:r>
            <a:r>
              <a:rPr sz="2600" spc="-5" dirty="0"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12700" marR="126364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Font typeface="Cambria"/>
              <a:buAutoNum type="arabicParenR"/>
              <a:tabLst>
                <a:tab pos="393700" algn="l"/>
              </a:tabLst>
            </a:pPr>
            <a:r>
              <a:rPr sz="2600" b="1" spc="-5" dirty="0">
                <a:latin typeface="Cambria"/>
                <a:cs typeface="Cambria"/>
              </a:rPr>
              <a:t>Если</a:t>
            </a:r>
            <a:r>
              <a:rPr sz="2600" b="1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широта</a:t>
            </a:r>
            <a:r>
              <a:rPr sz="2600" b="1" spc="-45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у</a:t>
            </a:r>
            <a:r>
              <a:rPr sz="2600" b="1" spc="5" dirty="0">
                <a:latin typeface="Cambria"/>
                <a:cs typeface="Cambria"/>
              </a:rPr>
              <a:t> </a:t>
            </a:r>
            <a:r>
              <a:rPr sz="2600" b="1" spc="-10" dirty="0">
                <a:latin typeface="Cambria"/>
                <a:cs typeface="Cambria"/>
              </a:rPr>
              <a:t>пунктов</a:t>
            </a:r>
            <a:r>
              <a:rPr sz="2600" b="1" spc="-15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разная</a:t>
            </a:r>
            <a:r>
              <a:rPr sz="2800" b="1" spc="-5" dirty="0">
                <a:latin typeface="Cambria"/>
                <a:cs typeface="Cambria"/>
              </a:rPr>
              <a:t>,</a:t>
            </a:r>
            <a:r>
              <a:rPr sz="2800" b="1" spc="-15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а</a:t>
            </a:r>
            <a:r>
              <a:rPr sz="2800" b="1" dirty="0">
                <a:latin typeface="Cambria"/>
                <a:cs typeface="Cambria"/>
              </a:rPr>
              <a:t> </a:t>
            </a:r>
            <a:r>
              <a:rPr sz="2800" b="1" spc="-15" dirty="0">
                <a:latin typeface="Cambria"/>
                <a:cs typeface="Cambria"/>
              </a:rPr>
              <a:t>долгота</a:t>
            </a:r>
            <a:r>
              <a:rPr sz="2800" b="1" spc="25" dirty="0">
                <a:latin typeface="Cambria"/>
                <a:cs typeface="Cambria"/>
              </a:rPr>
              <a:t> </a:t>
            </a:r>
            <a:r>
              <a:rPr sz="2800" b="1" spc="-35" dirty="0">
                <a:latin typeface="Cambria"/>
                <a:cs typeface="Cambria"/>
              </a:rPr>
              <a:t>одна, </a:t>
            </a:r>
            <a:r>
              <a:rPr sz="2800" b="1" spc="-605" dirty="0">
                <a:latin typeface="Cambria"/>
                <a:cs typeface="Cambria"/>
              </a:rPr>
              <a:t> </a:t>
            </a:r>
            <a:r>
              <a:rPr sz="2800" b="1" spc="-30" dirty="0">
                <a:latin typeface="Cambria"/>
                <a:cs typeface="Cambria"/>
              </a:rPr>
              <a:t>то</a:t>
            </a:r>
            <a:r>
              <a:rPr sz="2800" b="1" dirty="0">
                <a:latin typeface="Cambria"/>
                <a:cs typeface="Cambria"/>
              </a:rPr>
              <a:t> </a:t>
            </a:r>
            <a:r>
              <a:rPr sz="2800" b="1" spc="-20" dirty="0">
                <a:latin typeface="Cambria"/>
                <a:cs typeface="Cambria"/>
              </a:rPr>
              <a:t>анализируем</a:t>
            </a:r>
            <a:r>
              <a:rPr sz="2800" b="1" spc="10" dirty="0">
                <a:latin typeface="Cambria"/>
                <a:cs typeface="Cambria"/>
              </a:rPr>
              <a:t> </a:t>
            </a:r>
            <a:r>
              <a:rPr sz="2800" b="1" dirty="0">
                <a:latin typeface="Cambria"/>
                <a:cs typeface="Cambria"/>
              </a:rPr>
              <a:t>дату!!!</a:t>
            </a:r>
            <a:r>
              <a:rPr sz="2600" dirty="0">
                <a:latin typeface="Cambria"/>
                <a:cs typeface="Cambria"/>
              </a:rPr>
              <a:t>Летом в</a:t>
            </a:r>
            <a:r>
              <a:rPr sz="2600" spc="-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Северном</a:t>
            </a:r>
            <a:endParaRPr sz="26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Cambria"/>
                <a:cs typeface="Cambria"/>
              </a:rPr>
              <a:t>полушарии</a:t>
            </a:r>
            <a:r>
              <a:rPr sz="2600" spc="-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к</a:t>
            </a:r>
            <a:r>
              <a:rPr sz="2600" spc="-1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северу</a:t>
            </a:r>
            <a:r>
              <a:rPr sz="2600" spc="535" dirty="0">
                <a:latin typeface="Cambria"/>
                <a:cs typeface="Cambria"/>
              </a:rPr>
              <a:t> </a:t>
            </a:r>
            <a:r>
              <a:rPr sz="2600" spc="-20" dirty="0">
                <a:latin typeface="Cambria"/>
                <a:cs typeface="Cambria"/>
              </a:rPr>
              <a:t>от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Северного</a:t>
            </a:r>
            <a:r>
              <a:rPr sz="2600" spc="-4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тропика</a:t>
            </a:r>
            <a:endParaRPr sz="2600">
              <a:latin typeface="Cambria"/>
              <a:cs typeface="Cambria"/>
            </a:endParaRPr>
          </a:p>
          <a:p>
            <a:pPr marL="12700" marR="689610" algn="just">
              <a:lnSpc>
                <a:spcPct val="100000"/>
              </a:lnSpc>
              <a:spcBef>
                <a:spcPts val="5"/>
              </a:spcBef>
            </a:pPr>
            <a:r>
              <a:rPr sz="2600" spc="-10" dirty="0">
                <a:latin typeface="Cambria"/>
                <a:cs typeface="Cambria"/>
              </a:rPr>
              <a:t>продолжительность </a:t>
            </a:r>
            <a:r>
              <a:rPr sz="2600" dirty="0">
                <a:latin typeface="Cambria"/>
                <a:cs typeface="Cambria"/>
              </a:rPr>
              <a:t>дня </a:t>
            </a:r>
            <a:r>
              <a:rPr sz="2600" spc="-5" dirty="0">
                <a:latin typeface="Cambria"/>
                <a:cs typeface="Cambria"/>
              </a:rPr>
              <a:t>увеличивается, </a:t>
            </a:r>
            <a:r>
              <a:rPr sz="2600" spc="-10" dirty="0">
                <a:latin typeface="Cambria"/>
                <a:cs typeface="Cambria"/>
              </a:rPr>
              <a:t>поэтому </a:t>
            </a:r>
            <a:r>
              <a:rPr sz="2600" spc="-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Солнце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встанет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раньше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в</a:t>
            </a:r>
            <a:r>
              <a:rPr sz="2600" spc="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пункте,</a:t>
            </a:r>
            <a:r>
              <a:rPr sz="2600" spc="-2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расположенном </a:t>
            </a:r>
            <a:r>
              <a:rPr sz="2600" spc="-56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севернее</a:t>
            </a:r>
            <a:r>
              <a:rPr sz="2600" spc="-5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и </a:t>
            </a:r>
            <a:r>
              <a:rPr sz="2600" spc="-30" dirty="0">
                <a:latin typeface="Cambria"/>
                <a:cs typeface="Cambria"/>
              </a:rPr>
              <a:t>наоборот.</a:t>
            </a:r>
            <a:endParaRPr sz="2600">
              <a:latin typeface="Cambria"/>
              <a:cs typeface="Cambria"/>
            </a:endParaRPr>
          </a:p>
          <a:p>
            <a:pPr marL="4191000">
              <a:lnSpc>
                <a:spcPts val="2985"/>
              </a:lnSpc>
            </a:pPr>
            <a:r>
              <a:rPr sz="3200" b="1" spc="-5" dirty="0">
                <a:solidFill>
                  <a:srgbClr val="FFFFFF"/>
                </a:solidFill>
                <a:latin typeface="Cambria"/>
                <a:cs typeface="Cambria"/>
              </a:rPr>
              <a:t>ВАЖНЫЙ</a:t>
            </a:r>
            <a:r>
              <a:rPr sz="32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b="1" spc="-30" dirty="0">
                <a:solidFill>
                  <a:srgbClr val="FFFFFF"/>
                </a:solidFill>
                <a:latin typeface="Cambria"/>
                <a:cs typeface="Cambria"/>
              </a:rPr>
              <a:t>ВЫВОД!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675"/>
            <a:ext cx="9144000" cy="6699250"/>
            <a:chOff x="0" y="66675"/>
            <a:chExt cx="9144000" cy="6699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79625"/>
              <a:ext cx="4818126" cy="4419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1400" y="373802"/>
              <a:ext cx="2054022" cy="3252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7784" y="153923"/>
              <a:ext cx="4776216" cy="7924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32" y="592836"/>
              <a:ext cx="9116568" cy="789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32" y="1019555"/>
              <a:ext cx="8830056" cy="789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32" y="1446275"/>
              <a:ext cx="4087367" cy="78943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6016" y="181737"/>
            <a:ext cx="8739505" cy="1369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3200" dirty="0"/>
              <a:t>Задание</a:t>
            </a:r>
            <a:r>
              <a:rPr sz="3200" spc="-30" dirty="0"/>
              <a:t> </a:t>
            </a:r>
            <a:r>
              <a:rPr sz="3200" dirty="0"/>
              <a:t>12.</a:t>
            </a:r>
            <a:r>
              <a:rPr sz="3200" spc="20" dirty="0"/>
              <a:t> </a:t>
            </a:r>
            <a:r>
              <a:rPr sz="2800" spc="-10" dirty="0"/>
              <a:t>Проверяется:</a:t>
            </a:r>
            <a:r>
              <a:rPr sz="2800" spc="60" dirty="0"/>
              <a:t> </a:t>
            </a:r>
            <a:r>
              <a:rPr sz="2800" spc="-10" dirty="0">
                <a:solidFill>
                  <a:srgbClr val="000000"/>
                </a:solidFill>
              </a:rPr>
              <a:t>сформированность</a:t>
            </a:r>
            <a:r>
              <a:rPr sz="2800" spc="4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умений 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умение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решать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практические</a:t>
            </a:r>
            <a:r>
              <a:rPr sz="2800" spc="3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задачи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геоэкологического </a:t>
            </a:r>
            <a:r>
              <a:rPr sz="2800" spc="-61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содержания</a:t>
            </a:r>
            <a:r>
              <a:rPr sz="2800" spc="2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для </a:t>
            </a:r>
            <a:r>
              <a:rPr sz="2800" spc="-15" dirty="0">
                <a:solidFill>
                  <a:srgbClr val="000000"/>
                </a:solidFill>
              </a:rPr>
              <a:t>определения</a:t>
            </a:r>
            <a:r>
              <a:rPr sz="2800" spc="5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качества</a:t>
            </a:r>
            <a:r>
              <a:rPr sz="2800" spc="20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окружающей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236016" y="1526286"/>
            <a:ext cx="3639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среды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своей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местности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1076" y="1498534"/>
            <a:ext cx="2934335" cy="88074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Пример</a:t>
            </a:r>
            <a:r>
              <a:rPr sz="28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задания.</a:t>
            </a:r>
            <a:endParaRPr sz="2800">
              <a:latin typeface="Cambria"/>
              <a:cs typeface="Cambria"/>
            </a:endParaRPr>
          </a:p>
          <a:p>
            <a:pPr marL="642620">
              <a:lnSpc>
                <a:spcPct val="100000"/>
              </a:lnSpc>
              <a:spcBef>
                <a:spcPts val="440"/>
              </a:spcBef>
              <a:tabLst>
                <a:tab pos="1727835" algn="l"/>
              </a:tabLst>
            </a:pPr>
            <a:r>
              <a:rPr sz="1900" spc="-5" dirty="0">
                <a:latin typeface="Cambria"/>
                <a:cs typeface="Cambria"/>
              </a:rPr>
              <a:t>Фермер	выбирает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2914" y="2064207"/>
            <a:ext cx="15176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02360" algn="l"/>
              </a:tabLst>
            </a:pPr>
            <a:r>
              <a:rPr sz="1900" spc="-5" dirty="0">
                <a:latin typeface="Cambria"/>
                <a:cs typeface="Cambria"/>
              </a:rPr>
              <a:t>учас</a:t>
            </a:r>
            <a:r>
              <a:rPr sz="1900" spc="10" dirty="0">
                <a:latin typeface="Cambria"/>
                <a:cs typeface="Cambria"/>
              </a:rPr>
              <a:t>т</a:t>
            </a:r>
            <a:r>
              <a:rPr sz="1900" spc="-5" dirty="0">
                <a:latin typeface="Cambria"/>
                <a:cs typeface="Cambria"/>
              </a:rPr>
              <a:t>ок</a:t>
            </a:r>
            <a:r>
              <a:rPr sz="1900" dirty="0">
                <a:latin typeface="Cambria"/>
                <a:cs typeface="Cambria"/>
              </a:rPr>
              <a:t>	</a:t>
            </a:r>
            <a:r>
              <a:rPr sz="1900" spc="25" dirty="0">
                <a:latin typeface="Cambria"/>
                <a:cs typeface="Cambria"/>
              </a:rPr>
              <a:t>д</a:t>
            </a:r>
            <a:r>
              <a:rPr sz="1900" dirty="0">
                <a:latin typeface="Cambria"/>
                <a:cs typeface="Cambria"/>
              </a:rPr>
              <a:t>л</a:t>
            </a:r>
            <a:r>
              <a:rPr sz="1900" spc="-5" dirty="0">
                <a:latin typeface="Cambria"/>
                <a:cs typeface="Cambria"/>
              </a:rPr>
              <a:t>я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1377" y="2354072"/>
            <a:ext cx="3911600" cy="3576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Cambria"/>
                <a:cs typeface="Cambria"/>
              </a:rPr>
              <a:t>закладки </a:t>
            </a:r>
            <a:r>
              <a:rPr sz="1900" spc="-5" dirty="0">
                <a:latin typeface="Cambria"/>
                <a:cs typeface="Cambria"/>
              </a:rPr>
              <a:t>нового фруктового сада. 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Ему</a:t>
            </a:r>
            <a:r>
              <a:rPr sz="1900" spc="-5" dirty="0">
                <a:latin typeface="Cambria"/>
                <a:cs typeface="Cambria"/>
              </a:rPr>
              <a:t> нужен</a:t>
            </a:r>
            <a:r>
              <a:rPr sz="1900" dirty="0">
                <a:latin typeface="Cambria"/>
                <a:cs typeface="Cambria"/>
              </a:rPr>
              <a:t> участок,</a:t>
            </a:r>
            <a:r>
              <a:rPr sz="1900" spc="5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на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котором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весной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рано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20" dirty="0">
                <a:latin typeface="Cambria"/>
                <a:cs typeface="Cambria"/>
              </a:rPr>
              <a:t>сходит</a:t>
            </a:r>
            <a:r>
              <a:rPr sz="1900" spc="-15" dirty="0">
                <a:latin typeface="Cambria"/>
                <a:cs typeface="Cambria"/>
              </a:rPr>
              <a:t> </a:t>
            </a:r>
            <a:r>
              <a:rPr sz="1900" spc="-35" dirty="0">
                <a:latin typeface="Cambria"/>
                <a:cs typeface="Cambria"/>
              </a:rPr>
              <a:t>снег,</a:t>
            </a:r>
            <a:r>
              <a:rPr sz="1900" spc="-3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а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летом </a:t>
            </a:r>
            <a:r>
              <a:rPr sz="1900" spc="-5" dirty="0">
                <a:latin typeface="Cambria"/>
                <a:cs typeface="Cambria"/>
              </a:rPr>
              <a:t> почва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лучше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всего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прогревается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солнцем.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Он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также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должен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иметь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расположение, </a:t>
            </a:r>
            <a:r>
              <a:rPr sz="1900" spc="-20" dirty="0">
                <a:latin typeface="Cambria"/>
                <a:cs typeface="Cambria"/>
              </a:rPr>
              <a:t>удобное </a:t>
            </a:r>
            <a:r>
              <a:rPr sz="1900" spc="5" dirty="0">
                <a:latin typeface="Cambria"/>
                <a:cs typeface="Cambria"/>
              </a:rPr>
              <a:t>для </a:t>
            </a:r>
            <a:r>
              <a:rPr sz="1900" spc="-5" dirty="0">
                <a:latin typeface="Cambria"/>
                <a:cs typeface="Cambria"/>
              </a:rPr>
              <a:t>вывоза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собранного </a:t>
            </a:r>
            <a:r>
              <a:rPr sz="1900" spc="-5" dirty="0">
                <a:latin typeface="Cambria"/>
                <a:cs typeface="Cambria"/>
              </a:rPr>
              <a:t>урожая на консервный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spc="-15" dirty="0">
                <a:latin typeface="Cambria"/>
                <a:cs typeface="Cambria"/>
              </a:rPr>
              <a:t>завод.</a:t>
            </a:r>
            <a:endParaRPr sz="1900">
              <a:latin typeface="Cambria"/>
              <a:cs typeface="Cambria"/>
            </a:endParaRPr>
          </a:p>
          <a:p>
            <a:pPr marL="12700" marR="6350" algn="just">
              <a:lnSpc>
                <a:spcPct val="100000"/>
              </a:lnSpc>
              <a:spcBef>
                <a:spcPts val="605"/>
              </a:spcBef>
            </a:pPr>
            <a:r>
              <a:rPr sz="1900" spc="-5" dirty="0">
                <a:latin typeface="Cambria"/>
                <a:cs typeface="Cambria"/>
              </a:rPr>
              <a:t>Определите,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какой</a:t>
            </a:r>
            <a:r>
              <a:rPr sz="1900" spc="-5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из</a:t>
            </a:r>
            <a:r>
              <a:rPr sz="1900" spc="5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участков, 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обозначенных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на</a:t>
            </a:r>
            <a:r>
              <a:rPr sz="1900" spc="35" dirty="0">
                <a:latin typeface="Cambria"/>
                <a:cs typeface="Cambria"/>
              </a:rPr>
              <a:t> </a:t>
            </a:r>
            <a:r>
              <a:rPr sz="1900" spc="-15" dirty="0">
                <a:latin typeface="Cambria"/>
                <a:cs typeface="Cambria"/>
              </a:rPr>
              <a:t>карте</a:t>
            </a:r>
            <a:r>
              <a:rPr sz="1900" spc="4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цифрами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1,</a:t>
            </a:r>
            <a:endParaRPr sz="190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sz="1900" spc="-5" dirty="0">
                <a:latin typeface="Cambria"/>
                <a:cs typeface="Cambria"/>
              </a:rPr>
              <a:t>2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и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3,</a:t>
            </a:r>
            <a:r>
              <a:rPr sz="1900" spc="-5" dirty="0">
                <a:latin typeface="Cambria"/>
                <a:cs typeface="Cambria"/>
              </a:rPr>
              <a:t> больше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всего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отвечает </a:t>
            </a:r>
            <a:r>
              <a:rPr sz="1900" spc="-5" dirty="0">
                <a:latin typeface="Cambria"/>
                <a:cs typeface="Cambria"/>
              </a:rPr>
              <a:t> указанным</a:t>
            </a:r>
            <a:r>
              <a:rPr sz="1900" spc="35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требованиям.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302500" y="6062662"/>
            <a:ext cx="1614805" cy="589280"/>
            <a:chOff x="7302500" y="6062662"/>
            <a:chExt cx="1614805" cy="589280"/>
          </a:xfrm>
        </p:grpSpPr>
        <p:sp>
          <p:nvSpPr>
            <p:cNvPr id="15" name="object 15"/>
            <p:cNvSpPr/>
            <p:nvPr/>
          </p:nvSpPr>
          <p:spPr>
            <a:xfrm>
              <a:off x="7308850" y="6069012"/>
              <a:ext cx="1602105" cy="576580"/>
            </a:xfrm>
            <a:custGeom>
              <a:avLst/>
              <a:gdLst/>
              <a:ahLst/>
              <a:cxnLst/>
              <a:rect l="l" t="t" r="r" b="b"/>
              <a:pathLst>
                <a:path w="1602104" h="576579">
                  <a:moveTo>
                    <a:pt x="1201293" y="0"/>
                  </a:moveTo>
                  <a:lnTo>
                    <a:pt x="1129326" y="928"/>
                  </a:lnTo>
                  <a:lnTo>
                    <a:pt x="1061587" y="3604"/>
                  </a:lnTo>
                  <a:lnTo>
                    <a:pt x="999207" y="7866"/>
                  </a:lnTo>
                  <a:lnTo>
                    <a:pt x="943318" y="13551"/>
                  </a:lnTo>
                  <a:lnTo>
                    <a:pt x="895053" y="20496"/>
                  </a:lnTo>
                  <a:lnTo>
                    <a:pt x="855542" y="28540"/>
                  </a:lnTo>
                  <a:lnTo>
                    <a:pt x="807314" y="47270"/>
                  </a:lnTo>
                  <a:lnTo>
                    <a:pt x="794413" y="67987"/>
                  </a:lnTo>
                  <a:lnTo>
                    <a:pt x="775819" y="77734"/>
                  </a:lnTo>
                  <a:lnTo>
                    <a:pt x="706712" y="94752"/>
                  </a:lnTo>
                  <a:lnTo>
                    <a:pt x="658457" y="101698"/>
                  </a:lnTo>
                  <a:lnTo>
                    <a:pt x="602572" y="107383"/>
                  </a:lnTo>
                  <a:lnTo>
                    <a:pt x="540187" y="111646"/>
                  </a:lnTo>
                  <a:lnTo>
                    <a:pt x="472430" y="114323"/>
                  </a:lnTo>
                  <a:lnTo>
                    <a:pt x="400430" y="115252"/>
                  </a:lnTo>
                  <a:lnTo>
                    <a:pt x="328464" y="114323"/>
                  </a:lnTo>
                  <a:lnTo>
                    <a:pt x="260725" y="111646"/>
                  </a:lnTo>
                  <a:lnTo>
                    <a:pt x="198345" y="107383"/>
                  </a:lnTo>
                  <a:lnTo>
                    <a:pt x="142456" y="101698"/>
                  </a:lnTo>
                  <a:lnTo>
                    <a:pt x="94191" y="94752"/>
                  </a:lnTo>
                  <a:lnTo>
                    <a:pt x="54680" y="86710"/>
                  </a:lnTo>
                  <a:lnTo>
                    <a:pt x="6452" y="67987"/>
                  </a:lnTo>
                  <a:lnTo>
                    <a:pt x="0" y="57632"/>
                  </a:lnTo>
                  <a:lnTo>
                    <a:pt x="0" y="518629"/>
                  </a:lnTo>
                  <a:lnTo>
                    <a:pt x="54680" y="547716"/>
                  </a:lnTo>
                  <a:lnTo>
                    <a:pt x="94191" y="555760"/>
                  </a:lnTo>
                  <a:lnTo>
                    <a:pt x="142456" y="562706"/>
                  </a:lnTo>
                  <a:lnTo>
                    <a:pt x="198345" y="568393"/>
                  </a:lnTo>
                  <a:lnTo>
                    <a:pt x="260725" y="572656"/>
                  </a:lnTo>
                  <a:lnTo>
                    <a:pt x="328464" y="575333"/>
                  </a:lnTo>
                  <a:lnTo>
                    <a:pt x="400430" y="576262"/>
                  </a:lnTo>
                  <a:lnTo>
                    <a:pt x="472430" y="575333"/>
                  </a:lnTo>
                  <a:lnTo>
                    <a:pt x="540187" y="572656"/>
                  </a:lnTo>
                  <a:lnTo>
                    <a:pt x="602572" y="568393"/>
                  </a:lnTo>
                  <a:lnTo>
                    <a:pt x="658457" y="562706"/>
                  </a:lnTo>
                  <a:lnTo>
                    <a:pt x="706712" y="555760"/>
                  </a:lnTo>
                  <a:lnTo>
                    <a:pt x="746209" y="547716"/>
                  </a:lnTo>
                  <a:lnTo>
                    <a:pt x="794413" y="528988"/>
                  </a:lnTo>
                  <a:lnTo>
                    <a:pt x="807314" y="508271"/>
                  </a:lnTo>
                  <a:lnTo>
                    <a:pt x="825919" y="498522"/>
                  </a:lnTo>
                  <a:lnTo>
                    <a:pt x="895053" y="481504"/>
                  </a:lnTo>
                  <a:lnTo>
                    <a:pt x="943318" y="474560"/>
                  </a:lnTo>
                  <a:lnTo>
                    <a:pt x="999207" y="468876"/>
                  </a:lnTo>
                  <a:lnTo>
                    <a:pt x="1061587" y="464614"/>
                  </a:lnTo>
                  <a:lnTo>
                    <a:pt x="1129326" y="461938"/>
                  </a:lnTo>
                  <a:lnTo>
                    <a:pt x="1201293" y="461009"/>
                  </a:lnTo>
                  <a:lnTo>
                    <a:pt x="1273296" y="461938"/>
                  </a:lnTo>
                  <a:lnTo>
                    <a:pt x="1341065" y="464614"/>
                  </a:lnTo>
                  <a:lnTo>
                    <a:pt x="1403467" y="468876"/>
                  </a:lnTo>
                  <a:lnTo>
                    <a:pt x="1459372" y="474560"/>
                  </a:lnTo>
                  <a:lnTo>
                    <a:pt x="1507648" y="481504"/>
                  </a:lnTo>
                  <a:lnTo>
                    <a:pt x="1547165" y="489546"/>
                  </a:lnTo>
                  <a:lnTo>
                    <a:pt x="1595397" y="508271"/>
                  </a:lnTo>
                  <a:lnTo>
                    <a:pt x="1601851" y="518629"/>
                  </a:lnTo>
                  <a:lnTo>
                    <a:pt x="1601851" y="57632"/>
                  </a:lnTo>
                  <a:lnTo>
                    <a:pt x="1547165" y="28540"/>
                  </a:lnTo>
                  <a:lnTo>
                    <a:pt x="1507648" y="20496"/>
                  </a:lnTo>
                  <a:lnTo>
                    <a:pt x="1459372" y="13551"/>
                  </a:lnTo>
                  <a:lnTo>
                    <a:pt x="1403467" y="7866"/>
                  </a:lnTo>
                  <a:lnTo>
                    <a:pt x="1341065" y="3604"/>
                  </a:lnTo>
                  <a:lnTo>
                    <a:pt x="1273296" y="928"/>
                  </a:lnTo>
                  <a:lnTo>
                    <a:pt x="1201293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08850" y="6069012"/>
              <a:ext cx="1602105" cy="576580"/>
            </a:xfrm>
            <a:custGeom>
              <a:avLst/>
              <a:gdLst/>
              <a:ahLst/>
              <a:cxnLst/>
              <a:rect l="l" t="t" r="r" b="b"/>
              <a:pathLst>
                <a:path w="1602104" h="576579">
                  <a:moveTo>
                    <a:pt x="0" y="57632"/>
                  </a:moveTo>
                  <a:lnTo>
                    <a:pt x="54680" y="86710"/>
                  </a:lnTo>
                  <a:lnTo>
                    <a:pt x="94191" y="94752"/>
                  </a:lnTo>
                  <a:lnTo>
                    <a:pt x="142456" y="101698"/>
                  </a:lnTo>
                  <a:lnTo>
                    <a:pt x="198345" y="107383"/>
                  </a:lnTo>
                  <a:lnTo>
                    <a:pt x="260725" y="111646"/>
                  </a:lnTo>
                  <a:lnTo>
                    <a:pt x="328464" y="114323"/>
                  </a:lnTo>
                  <a:lnTo>
                    <a:pt x="400430" y="115252"/>
                  </a:lnTo>
                  <a:lnTo>
                    <a:pt x="472430" y="114323"/>
                  </a:lnTo>
                  <a:lnTo>
                    <a:pt x="540187" y="111646"/>
                  </a:lnTo>
                  <a:lnTo>
                    <a:pt x="602572" y="107383"/>
                  </a:lnTo>
                  <a:lnTo>
                    <a:pt x="658457" y="101698"/>
                  </a:lnTo>
                  <a:lnTo>
                    <a:pt x="706712" y="94752"/>
                  </a:lnTo>
                  <a:lnTo>
                    <a:pt x="746209" y="86710"/>
                  </a:lnTo>
                  <a:lnTo>
                    <a:pt x="794413" y="67987"/>
                  </a:lnTo>
                  <a:lnTo>
                    <a:pt x="807314" y="47270"/>
                  </a:lnTo>
                  <a:lnTo>
                    <a:pt x="825919" y="37518"/>
                  </a:lnTo>
                  <a:lnTo>
                    <a:pt x="895053" y="20496"/>
                  </a:lnTo>
                  <a:lnTo>
                    <a:pt x="943318" y="13551"/>
                  </a:lnTo>
                  <a:lnTo>
                    <a:pt x="999207" y="7866"/>
                  </a:lnTo>
                  <a:lnTo>
                    <a:pt x="1061587" y="3604"/>
                  </a:lnTo>
                  <a:lnTo>
                    <a:pt x="1129326" y="928"/>
                  </a:lnTo>
                  <a:lnTo>
                    <a:pt x="1201293" y="0"/>
                  </a:lnTo>
                  <a:lnTo>
                    <a:pt x="1273296" y="928"/>
                  </a:lnTo>
                  <a:lnTo>
                    <a:pt x="1341065" y="3604"/>
                  </a:lnTo>
                  <a:lnTo>
                    <a:pt x="1403467" y="7866"/>
                  </a:lnTo>
                  <a:lnTo>
                    <a:pt x="1459372" y="13551"/>
                  </a:lnTo>
                  <a:lnTo>
                    <a:pt x="1507648" y="20496"/>
                  </a:lnTo>
                  <a:lnTo>
                    <a:pt x="1547165" y="28540"/>
                  </a:lnTo>
                  <a:lnTo>
                    <a:pt x="1595397" y="47270"/>
                  </a:lnTo>
                  <a:lnTo>
                    <a:pt x="1601851" y="57632"/>
                  </a:lnTo>
                  <a:lnTo>
                    <a:pt x="1601851" y="518629"/>
                  </a:lnTo>
                  <a:lnTo>
                    <a:pt x="1595397" y="508271"/>
                  </a:lnTo>
                  <a:lnTo>
                    <a:pt x="1576792" y="498522"/>
                  </a:lnTo>
                  <a:lnTo>
                    <a:pt x="1507648" y="481504"/>
                  </a:lnTo>
                  <a:lnTo>
                    <a:pt x="1459372" y="474560"/>
                  </a:lnTo>
                  <a:lnTo>
                    <a:pt x="1403467" y="468876"/>
                  </a:lnTo>
                  <a:lnTo>
                    <a:pt x="1341065" y="464614"/>
                  </a:lnTo>
                  <a:lnTo>
                    <a:pt x="1273296" y="461938"/>
                  </a:lnTo>
                  <a:lnTo>
                    <a:pt x="1201293" y="461009"/>
                  </a:lnTo>
                  <a:lnTo>
                    <a:pt x="1129326" y="461938"/>
                  </a:lnTo>
                  <a:lnTo>
                    <a:pt x="1061587" y="464614"/>
                  </a:lnTo>
                  <a:lnTo>
                    <a:pt x="999207" y="468876"/>
                  </a:lnTo>
                  <a:lnTo>
                    <a:pt x="943318" y="474560"/>
                  </a:lnTo>
                  <a:lnTo>
                    <a:pt x="895053" y="481504"/>
                  </a:lnTo>
                  <a:lnTo>
                    <a:pt x="855542" y="489546"/>
                  </a:lnTo>
                  <a:lnTo>
                    <a:pt x="807314" y="508271"/>
                  </a:lnTo>
                  <a:lnTo>
                    <a:pt x="794413" y="528988"/>
                  </a:lnTo>
                  <a:lnTo>
                    <a:pt x="775819" y="538738"/>
                  </a:lnTo>
                  <a:lnTo>
                    <a:pt x="706712" y="555760"/>
                  </a:lnTo>
                  <a:lnTo>
                    <a:pt x="658457" y="562706"/>
                  </a:lnTo>
                  <a:lnTo>
                    <a:pt x="602572" y="568393"/>
                  </a:lnTo>
                  <a:lnTo>
                    <a:pt x="540187" y="572656"/>
                  </a:lnTo>
                  <a:lnTo>
                    <a:pt x="472430" y="575333"/>
                  </a:lnTo>
                  <a:lnTo>
                    <a:pt x="400430" y="576262"/>
                  </a:lnTo>
                  <a:lnTo>
                    <a:pt x="328464" y="575333"/>
                  </a:lnTo>
                  <a:lnTo>
                    <a:pt x="260725" y="572656"/>
                  </a:lnTo>
                  <a:lnTo>
                    <a:pt x="198345" y="568393"/>
                  </a:lnTo>
                  <a:lnTo>
                    <a:pt x="142456" y="562706"/>
                  </a:lnTo>
                  <a:lnTo>
                    <a:pt x="94191" y="555760"/>
                  </a:lnTo>
                  <a:lnTo>
                    <a:pt x="54680" y="547716"/>
                  </a:lnTo>
                  <a:lnTo>
                    <a:pt x="6452" y="528988"/>
                  </a:lnTo>
                  <a:lnTo>
                    <a:pt x="0" y="518629"/>
                  </a:lnTo>
                  <a:lnTo>
                    <a:pt x="0" y="57632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31683" y="6185712"/>
            <a:ext cx="958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r>
              <a:rPr sz="2000" b="1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балла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41926" y="6086475"/>
            <a:ext cx="1884680" cy="516255"/>
            <a:chOff x="4741926" y="6086475"/>
            <a:chExt cx="1884680" cy="516255"/>
          </a:xfrm>
        </p:grpSpPr>
        <p:sp>
          <p:nvSpPr>
            <p:cNvPr id="19" name="object 19"/>
            <p:cNvSpPr/>
            <p:nvPr/>
          </p:nvSpPr>
          <p:spPr>
            <a:xfrm>
              <a:off x="4748276" y="6092825"/>
              <a:ext cx="1871980" cy="503555"/>
            </a:xfrm>
            <a:custGeom>
              <a:avLst/>
              <a:gdLst/>
              <a:ahLst/>
              <a:cxnLst/>
              <a:rect l="l" t="t" r="r" b="b"/>
              <a:pathLst>
                <a:path w="1871979" h="503554">
                  <a:moveTo>
                    <a:pt x="1787778" y="0"/>
                  </a:moveTo>
                  <a:lnTo>
                    <a:pt x="83820" y="0"/>
                  </a:lnTo>
                  <a:lnTo>
                    <a:pt x="51167" y="6591"/>
                  </a:lnTo>
                  <a:lnTo>
                    <a:pt x="24526" y="24566"/>
                  </a:lnTo>
                  <a:lnTo>
                    <a:pt x="6578" y="51226"/>
                  </a:lnTo>
                  <a:lnTo>
                    <a:pt x="0" y="83870"/>
                  </a:lnTo>
                  <a:lnTo>
                    <a:pt x="0" y="419366"/>
                  </a:lnTo>
                  <a:lnTo>
                    <a:pt x="6578" y="452011"/>
                  </a:lnTo>
                  <a:lnTo>
                    <a:pt x="24526" y="478670"/>
                  </a:lnTo>
                  <a:lnTo>
                    <a:pt x="51167" y="496646"/>
                  </a:lnTo>
                  <a:lnTo>
                    <a:pt x="83820" y="503237"/>
                  </a:lnTo>
                  <a:lnTo>
                    <a:pt x="1787778" y="503237"/>
                  </a:lnTo>
                  <a:lnTo>
                    <a:pt x="1820378" y="496646"/>
                  </a:lnTo>
                  <a:lnTo>
                    <a:pt x="1847024" y="478670"/>
                  </a:lnTo>
                  <a:lnTo>
                    <a:pt x="1865002" y="452011"/>
                  </a:lnTo>
                  <a:lnTo>
                    <a:pt x="1871599" y="419366"/>
                  </a:lnTo>
                  <a:lnTo>
                    <a:pt x="1871599" y="83870"/>
                  </a:lnTo>
                  <a:lnTo>
                    <a:pt x="1865002" y="51226"/>
                  </a:lnTo>
                  <a:lnTo>
                    <a:pt x="1847024" y="24566"/>
                  </a:lnTo>
                  <a:lnTo>
                    <a:pt x="1820378" y="6591"/>
                  </a:lnTo>
                  <a:lnTo>
                    <a:pt x="1787778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48276" y="6092825"/>
              <a:ext cx="1871980" cy="503555"/>
            </a:xfrm>
            <a:custGeom>
              <a:avLst/>
              <a:gdLst/>
              <a:ahLst/>
              <a:cxnLst/>
              <a:rect l="l" t="t" r="r" b="b"/>
              <a:pathLst>
                <a:path w="1871979" h="503554">
                  <a:moveTo>
                    <a:pt x="0" y="83870"/>
                  </a:moveTo>
                  <a:lnTo>
                    <a:pt x="6578" y="51226"/>
                  </a:lnTo>
                  <a:lnTo>
                    <a:pt x="24526" y="24566"/>
                  </a:lnTo>
                  <a:lnTo>
                    <a:pt x="51167" y="6591"/>
                  </a:lnTo>
                  <a:lnTo>
                    <a:pt x="83820" y="0"/>
                  </a:lnTo>
                  <a:lnTo>
                    <a:pt x="1787778" y="0"/>
                  </a:lnTo>
                  <a:lnTo>
                    <a:pt x="1820378" y="6591"/>
                  </a:lnTo>
                  <a:lnTo>
                    <a:pt x="1847024" y="24566"/>
                  </a:lnTo>
                  <a:lnTo>
                    <a:pt x="1865002" y="51226"/>
                  </a:lnTo>
                  <a:lnTo>
                    <a:pt x="1871599" y="83870"/>
                  </a:lnTo>
                  <a:lnTo>
                    <a:pt x="1871599" y="419366"/>
                  </a:lnTo>
                  <a:lnTo>
                    <a:pt x="1865002" y="452011"/>
                  </a:lnTo>
                  <a:lnTo>
                    <a:pt x="1847024" y="478670"/>
                  </a:lnTo>
                  <a:lnTo>
                    <a:pt x="1820378" y="496646"/>
                  </a:lnTo>
                  <a:lnTo>
                    <a:pt x="1787778" y="503237"/>
                  </a:lnTo>
                  <a:lnTo>
                    <a:pt x="83820" y="503237"/>
                  </a:lnTo>
                  <a:lnTo>
                    <a:pt x="51167" y="496646"/>
                  </a:lnTo>
                  <a:lnTo>
                    <a:pt x="24526" y="478670"/>
                  </a:lnTo>
                  <a:lnTo>
                    <a:pt x="6578" y="452011"/>
                  </a:lnTo>
                  <a:lnTo>
                    <a:pt x="0" y="419366"/>
                  </a:lnTo>
                  <a:lnTo>
                    <a:pt x="0" y="8387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903470" y="6189979"/>
            <a:ext cx="156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Повышенный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748" y="1057603"/>
            <a:ext cx="4694512" cy="47427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016" y="74421"/>
            <a:ext cx="54800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Задание</a:t>
            </a:r>
            <a:r>
              <a:rPr sz="3200" spc="-45" dirty="0"/>
              <a:t> </a:t>
            </a:r>
            <a:r>
              <a:rPr sz="3200" dirty="0"/>
              <a:t>12.</a:t>
            </a:r>
            <a:r>
              <a:rPr sz="3200" spc="-10" dirty="0"/>
              <a:t> Учимся</a:t>
            </a:r>
            <a:r>
              <a:rPr sz="3200" spc="-15" dirty="0"/>
              <a:t> </a:t>
            </a:r>
            <a:r>
              <a:rPr sz="3200" spc="-5" dirty="0"/>
              <a:t>понимать!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9050" y="698563"/>
            <a:ext cx="3676650" cy="5738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497" rIns="0" bIns="0" rtlCol="0">
            <a:spAutoFit/>
          </a:bodyPr>
          <a:lstStyle/>
          <a:p>
            <a:pPr marL="812165" marR="5080" indent="2038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Определяем </a:t>
            </a:r>
            <a:r>
              <a:rPr spc="-5" dirty="0"/>
              <a:t>направления сторон </a:t>
            </a:r>
            <a:r>
              <a:rPr dirty="0"/>
              <a:t> </a:t>
            </a:r>
            <a:r>
              <a:rPr spc="-5" dirty="0"/>
              <a:t>горизонта.</a:t>
            </a:r>
            <a:r>
              <a:rPr spc="-20" dirty="0"/>
              <a:t> </a:t>
            </a:r>
            <a:r>
              <a:rPr spc="-60" dirty="0"/>
              <a:t>Куда</a:t>
            </a:r>
            <a:r>
              <a:rPr spc="-30" dirty="0"/>
              <a:t> </a:t>
            </a:r>
            <a:r>
              <a:rPr spc="-5" dirty="0"/>
              <a:t>смотрит</a:t>
            </a:r>
            <a:r>
              <a:rPr spc="-60" dirty="0"/>
              <a:t> </a:t>
            </a:r>
            <a:r>
              <a:rPr spc="-5" dirty="0"/>
              <a:t>фотограф?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1233487"/>
            <a:ext cx="8788400" cy="542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139"/>
            <a:ext cx="6693412" cy="39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21608"/>
              </p:ext>
            </p:extLst>
          </p:nvPr>
        </p:nvGraphicFramePr>
        <p:xfrm>
          <a:off x="1143000" y="4495800"/>
          <a:ext cx="61722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/>
              </a:tblGrid>
              <a:tr h="9906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Задание № 12 Участок № 1, т.к.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Участок плоский с горизонтальной поверхностью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Нет препятствий в виде деревьев, кустарников и ям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93482"/>
              </p:ext>
            </p:extLst>
          </p:nvPr>
        </p:nvGraphicFramePr>
        <p:xfrm>
          <a:off x="1066800" y="40386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футбол</a:t>
                      </a:r>
                      <a:r>
                        <a:rPr lang="en-US" baseline="0" dirty="0" smtClean="0"/>
                        <a:t>/</a:t>
                      </a:r>
                      <a:r>
                        <a:rPr lang="ru-RU" baseline="0" dirty="0" smtClean="0"/>
                        <a:t>волейбол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5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67" y="-96570"/>
            <a:ext cx="8164195" cy="47757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784951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8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094" y="152400"/>
            <a:ext cx="8164195" cy="553998"/>
          </a:xfrm>
        </p:spPr>
        <p:txBody>
          <a:bodyPr/>
          <a:lstStyle/>
          <a:p>
            <a:r>
              <a:rPr lang="ru-RU" dirty="0" smtClean="0"/>
              <a:t>Типичные ошибки заполнения бланков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395513"/>
              </p:ext>
            </p:extLst>
          </p:nvPr>
        </p:nvGraphicFramePr>
        <p:xfrm>
          <a:off x="152399" y="1181273"/>
          <a:ext cx="77724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273109"/>
              </p:ext>
            </p:extLst>
          </p:nvPr>
        </p:nvGraphicFramePr>
        <p:xfrm>
          <a:off x="3924300" y="1676400"/>
          <a:ext cx="35872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/>
                <a:gridCol w="597877"/>
                <a:gridCol w="597877"/>
                <a:gridCol w="597877"/>
                <a:gridCol w="597877"/>
                <a:gridCol w="59787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нак запрета 5"/>
          <p:cNvSpPr/>
          <p:nvPr/>
        </p:nvSpPr>
        <p:spPr>
          <a:xfrm>
            <a:off x="2769093" y="1410439"/>
            <a:ext cx="533400" cy="431307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48592"/>
              </p:ext>
            </p:extLst>
          </p:nvPr>
        </p:nvGraphicFramePr>
        <p:xfrm>
          <a:off x="152400" y="2438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31458"/>
              </p:ext>
            </p:extLst>
          </p:nvPr>
        </p:nvGraphicFramePr>
        <p:xfrm>
          <a:off x="2209800" y="29718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олнце 8"/>
          <p:cNvSpPr/>
          <p:nvPr/>
        </p:nvSpPr>
        <p:spPr>
          <a:xfrm>
            <a:off x="7620000" y="1626093"/>
            <a:ext cx="495300" cy="533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8382000" y="2819400"/>
            <a:ext cx="495300" cy="533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34" y="2674028"/>
            <a:ext cx="562854" cy="41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611584"/>
              </p:ext>
            </p:extLst>
          </p:nvPr>
        </p:nvGraphicFramePr>
        <p:xfrm>
          <a:off x="381000" y="3733800"/>
          <a:ext cx="228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15027"/>
              </p:ext>
            </p:extLst>
          </p:nvPr>
        </p:nvGraphicFramePr>
        <p:xfrm>
          <a:off x="3219450" y="3715226"/>
          <a:ext cx="16383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150"/>
                <a:gridCol w="81915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90" y="3937524"/>
            <a:ext cx="619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60506"/>
            <a:ext cx="5175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429279"/>
              </p:ext>
            </p:extLst>
          </p:nvPr>
        </p:nvGraphicFramePr>
        <p:xfrm>
          <a:off x="843709" y="4998720"/>
          <a:ext cx="1371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"/>
                <a:gridCol w="342900"/>
                <a:gridCol w="342900"/>
                <a:gridCol w="342900"/>
              </a:tblGrid>
              <a:tr h="30480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10628"/>
              </p:ext>
            </p:extLst>
          </p:nvPr>
        </p:nvGraphicFramePr>
        <p:xfrm>
          <a:off x="1093433" y="5791200"/>
          <a:ext cx="16764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"/>
                <a:gridCol w="335280"/>
                <a:gridCol w="335280"/>
                <a:gridCol w="335280"/>
                <a:gridCol w="335280"/>
              </a:tblGrid>
              <a:tr h="38100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Знак запрета 18"/>
          <p:cNvSpPr/>
          <p:nvPr/>
        </p:nvSpPr>
        <p:spPr>
          <a:xfrm>
            <a:off x="1203548" y="5181600"/>
            <a:ext cx="452138" cy="381000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548466"/>
              </p:ext>
            </p:extLst>
          </p:nvPr>
        </p:nvGraphicFramePr>
        <p:xfrm>
          <a:off x="2917056" y="5054283"/>
          <a:ext cx="10956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217"/>
                <a:gridCol w="365217"/>
                <a:gridCol w="365217"/>
              </a:tblGrid>
              <a:tr h="261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92922"/>
              </p:ext>
            </p:extLst>
          </p:nvPr>
        </p:nvGraphicFramePr>
        <p:xfrm>
          <a:off x="3226253" y="5791200"/>
          <a:ext cx="83084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21"/>
                <a:gridCol w="415421"/>
              </a:tblGrid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95" y="5029200"/>
            <a:ext cx="5175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92586"/>
              </p:ext>
            </p:extLst>
          </p:nvPr>
        </p:nvGraphicFramePr>
        <p:xfrm>
          <a:off x="157909" y="728980"/>
          <a:ext cx="5334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2910"/>
              </p:ext>
            </p:extLst>
          </p:nvPr>
        </p:nvGraphicFramePr>
        <p:xfrm>
          <a:off x="157909" y="1974073"/>
          <a:ext cx="5334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74560"/>
              </p:ext>
            </p:extLst>
          </p:nvPr>
        </p:nvGraphicFramePr>
        <p:xfrm>
          <a:off x="103494" y="3223137"/>
          <a:ext cx="5334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80154"/>
              </p:ext>
            </p:extLst>
          </p:nvPr>
        </p:nvGraphicFramePr>
        <p:xfrm>
          <a:off x="152400" y="4982289"/>
          <a:ext cx="5334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099033"/>
              </p:ext>
            </p:extLst>
          </p:nvPr>
        </p:nvGraphicFramePr>
        <p:xfrm>
          <a:off x="381000" y="5791200"/>
          <a:ext cx="5334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Знак запрета 27"/>
          <p:cNvSpPr/>
          <p:nvPr/>
        </p:nvSpPr>
        <p:spPr>
          <a:xfrm>
            <a:off x="1655686" y="6064447"/>
            <a:ext cx="416202" cy="450454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30" y="5735637"/>
            <a:ext cx="5175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9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9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325" y="0"/>
            <a:ext cx="9020175" cy="6765925"/>
            <a:chOff x="60325" y="0"/>
            <a:chExt cx="9020175" cy="6765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895" y="0"/>
              <a:ext cx="5585460" cy="10637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895" y="554736"/>
              <a:ext cx="3962400" cy="11186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444" y="61925"/>
            <a:ext cx="483806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541520" algn="l"/>
              </a:tabLst>
            </a:pPr>
            <a:r>
              <a:rPr sz="4000" spc="-5" dirty="0"/>
              <a:t>Вр</a:t>
            </a:r>
            <a:r>
              <a:rPr sz="4000" spc="-20" dirty="0"/>
              <a:t>е</a:t>
            </a:r>
            <a:r>
              <a:rPr sz="4000" spc="-10" dirty="0"/>
              <a:t>м</a:t>
            </a:r>
            <a:r>
              <a:rPr sz="4000" spc="-5" dirty="0"/>
              <a:t>я</a:t>
            </a:r>
            <a:r>
              <a:rPr sz="4000" spc="-25" dirty="0"/>
              <a:t> </a:t>
            </a:r>
            <a:r>
              <a:rPr sz="4000" spc="-5" dirty="0"/>
              <a:t>вып</a:t>
            </a:r>
            <a:r>
              <a:rPr sz="4000" spc="-80" dirty="0"/>
              <a:t>о</a:t>
            </a:r>
            <a:r>
              <a:rPr sz="4000" spc="-5" dirty="0"/>
              <a:t>лнения</a:t>
            </a:r>
            <a:r>
              <a:rPr sz="4000" dirty="0"/>
              <a:t>	</a:t>
            </a:r>
            <a:r>
              <a:rPr sz="4000" spc="-5" dirty="0"/>
              <a:t>и  </a:t>
            </a:r>
            <a:r>
              <a:rPr sz="4000" spc="-25" dirty="0"/>
              <a:t>оборудование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179514" y="1772792"/>
            <a:ext cx="8800465" cy="4464685"/>
            <a:chOff x="179514" y="1772792"/>
            <a:chExt cx="8800465" cy="4464685"/>
          </a:xfrm>
        </p:grpSpPr>
        <p:sp>
          <p:nvSpPr>
            <p:cNvPr id="7" name="object 7"/>
            <p:cNvSpPr/>
            <p:nvPr/>
          </p:nvSpPr>
          <p:spPr>
            <a:xfrm>
              <a:off x="179514" y="1772792"/>
              <a:ext cx="8800465" cy="1445895"/>
            </a:xfrm>
            <a:custGeom>
              <a:avLst/>
              <a:gdLst/>
              <a:ahLst/>
              <a:cxnLst/>
              <a:rect l="l" t="t" r="r" b="b"/>
              <a:pathLst>
                <a:path w="8800465" h="1445895">
                  <a:moveTo>
                    <a:pt x="8558974" y="0"/>
                  </a:moveTo>
                  <a:lnTo>
                    <a:pt x="240906" y="0"/>
                  </a:lnTo>
                  <a:lnTo>
                    <a:pt x="192356" y="4892"/>
                  </a:lnTo>
                  <a:lnTo>
                    <a:pt x="147136" y="18926"/>
                  </a:lnTo>
                  <a:lnTo>
                    <a:pt x="106214" y="41134"/>
                  </a:lnTo>
                  <a:lnTo>
                    <a:pt x="70561" y="70548"/>
                  </a:lnTo>
                  <a:lnTo>
                    <a:pt x="41143" y="106201"/>
                  </a:lnTo>
                  <a:lnTo>
                    <a:pt x="18932" y="147125"/>
                  </a:lnTo>
                  <a:lnTo>
                    <a:pt x="4894" y="192353"/>
                  </a:lnTo>
                  <a:lnTo>
                    <a:pt x="0" y="240919"/>
                  </a:lnTo>
                  <a:lnTo>
                    <a:pt x="0" y="1204595"/>
                  </a:lnTo>
                  <a:lnTo>
                    <a:pt x="4894" y="1253118"/>
                  </a:lnTo>
                  <a:lnTo>
                    <a:pt x="18932" y="1298315"/>
                  </a:lnTo>
                  <a:lnTo>
                    <a:pt x="41143" y="1339216"/>
                  </a:lnTo>
                  <a:lnTo>
                    <a:pt x="70561" y="1374854"/>
                  </a:lnTo>
                  <a:lnTo>
                    <a:pt x="106214" y="1404259"/>
                  </a:lnTo>
                  <a:lnTo>
                    <a:pt x="147136" y="1426462"/>
                  </a:lnTo>
                  <a:lnTo>
                    <a:pt x="192356" y="1440494"/>
                  </a:lnTo>
                  <a:lnTo>
                    <a:pt x="240906" y="1445387"/>
                  </a:lnTo>
                  <a:lnTo>
                    <a:pt x="8558974" y="1445387"/>
                  </a:lnTo>
                  <a:lnTo>
                    <a:pt x="8607503" y="1440494"/>
                  </a:lnTo>
                  <a:lnTo>
                    <a:pt x="8652714" y="1426462"/>
                  </a:lnTo>
                  <a:lnTo>
                    <a:pt x="8693636" y="1404259"/>
                  </a:lnTo>
                  <a:lnTo>
                    <a:pt x="8729297" y="1374854"/>
                  </a:lnTo>
                  <a:lnTo>
                    <a:pt x="8758725" y="1339216"/>
                  </a:lnTo>
                  <a:lnTo>
                    <a:pt x="8780948" y="1298315"/>
                  </a:lnTo>
                  <a:lnTo>
                    <a:pt x="8794995" y="1253118"/>
                  </a:lnTo>
                  <a:lnTo>
                    <a:pt x="8799893" y="1204595"/>
                  </a:lnTo>
                  <a:lnTo>
                    <a:pt x="8799893" y="240919"/>
                  </a:lnTo>
                  <a:lnTo>
                    <a:pt x="8794995" y="192353"/>
                  </a:lnTo>
                  <a:lnTo>
                    <a:pt x="8780948" y="147125"/>
                  </a:lnTo>
                  <a:lnTo>
                    <a:pt x="8758725" y="106201"/>
                  </a:lnTo>
                  <a:lnTo>
                    <a:pt x="8729297" y="70548"/>
                  </a:lnTo>
                  <a:lnTo>
                    <a:pt x="8693636" y="41134"/>
                  </a:lnTo>
                  <a:lnTo>
                    <a:pt x="8652714" y="18926"/>
                  </a:lnTo>
                  <a:lnTo>
                    <a:pt x="8607503" y="4892"/>
                  </a:lnTo>
                  <a:lnTo>
                    <a:pt x="8558974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9514" y="3555364"/>
              <a:ext cx="8800465" cy="2682240"/>
            </a:xfrm>
            <a:custGeom>
              <a:avLst/>
              <a:gdLst/>
              <a:ahLst/>
              <a:cxnLst/>
              <a:rect l="l" t="t" r="r" b="b"/>
              <a:pathLst>
                <a:path w="8800465" h="2682240">
                  <a:moveTo>
                    <a:pt x="8352853" y="0"/>
                  </a:moveTo>
                  <a:lnTo>
                    <a:pt x="446989" y="0"/>
                  </a:lnTo>
                  <a:lnTo>
                    <a:pt x="398285" y="2623"/>
                  </a:lnTo>
                  <a:lnTo>
                    <a:pt x="351100" y="10311"/>
                  </a:lnTo>
                  <a:lnTo>
                    <a:pt x="305707" y="22790"/>
                  </a:lnTo>
                  <a:lnTo>
                    <a:pt x="262378" y="39789"/>
                  </a:lnTo>
                  <a:lnTo>
                    <a:pt x="221386" y="61035"/>
                  </a:lnTo>
                  <a:lnTo>
                    <a:pt x="183004" y="86254"/>
                  </a:lnTo>
                  <a:lnTo>
                    <a:pt x="147504" y="115174"/>
                  </a:lnTo>
                  <a:lnTo>
                    <a:pt x="115160" y="147522"/>
                  </a:lnTo>
                  <a:lnTo>
                    <a:pt x="86243" y="183026"/>
                  </a:lnTo>
                  <a:lnTo>
                    <a:pt x="61027" y="221412"/>
                  </a:lnTo>
                  <a:lnTo>
                    <a:pt x="39784" y="262409"/>
                  </a:lnTo>
                  <a:lnTo>
                    <a:pt x="22788" y="305742"/>
                  </a:lnTo>
                  <a:lnTo>
                    <a:pt x="10309" y="351141"/>
                  </a:lnTo>
                  <a:lnTo>
                    <a:pt x="2622" y="398331"/>
                  </a:lnTo>
                  <a:lnTo>
                    <a:pt x="0" y="447040"/>
                  </a:lnTo>
                  <a:lnTo>
                    <a:pt x="0" y="2234946"/>
                  </a:lnTo>
                  <a:lnTo>
                    <a:pt x="2622" y="2283652"/>
                  </a:lnTo>
                  <a:lnTo>
                    <a:pt x="10309" y="2330839"/>
                  </a:lnTo>
                  <a:lnTo>
                    <a:pt x="22788" y="2376234"/>
                  </a:lnTo>
                  <a:lnTo>
                    <a:pt x="39784" y="2419564"/>
                  </a:lnTo>
                  <a:lnTo>
                    <a:pt x="61027" y="2460557"/>
                  </a:lnTo>
                  <a:lnTo>
                    <a:pt x="86243" y="2498940"/>
                  </a:lnTo>
                  <a:lnTo>
                    <a:pt x="115160" y="2534441"/>
                  </a:lnTo>
                  <a:lnTo>
                    <a:pt x="147504" y="2566786"/>
                  </a:lnTo>
                  <a:lnTo>
                    <a:pt x="183004" y="2595703"/>
                  </a:lnTo>
                  <a:lnTo>
                    <a:pt x="221386" y="2620919"/>
                  </a:lnTo>
                  <a:lnTo>
                    <a:pt x="262378" y="2642162"/>
                  </a:lnTo>
                  <a:lnTo>
                    <a:pt x="305707" y="2659159"/>
                  </a:lnTo>
                  <a:lnTo>
                    <a:pt x="351100" y="2671638"/>
                  </a:lnTo>
                  <a:lnTo>
                    <a:pt x="398285" y="2679324"/>
                  </a:lnTo>
                  <a:lnTo>
                    <a:pt x="446989" y="2681947"/>
                  </a:lnTo>
                  <a:lnTo>
                    <a:pt x="8352853" y="2681947"/>
                  </a:lnTo>
                  <a:lnTo>
                    <a:pt x="8401562" y="2679324"/>
                  </a:lnTo>
                  <a:lnTo>
                    <a:pt x="8448752" y="2671638"/>
                  </a:lnTo>
                  <a:lnTo>
                    <a:pt x="8494150" y="2659159"/>
                  </a:lnTo>
                  <a:lnTo>
                    <a:pt x="8537484" y="2642162"/>
                  </a:lnTo>
                  <a:lnTo>
                    <a:pt x="8578480" y="2620919"/>
                  </a:lnTo>
                  <a:lnTo>
                    <a:pt x="8616867" y="2595703"/>
                  </a:lnTo>
                  <a:lnTo>
                    <a:pt x="8652370" y="2566786"/>
                  </a:lnTo>
                  <a:lnTo>
                    <a:pt x="8684719" y="2534441"/>
                  </a:lnTo>
                  <a:lnTo>
                    <a:pt x="8713639" y="2498940"/>
                  </a:lnTo>
                  <a:lnTo>
                    <a:pt x="8738858" y="2460557"/>
                  </a:lnTo>
                  <a:lnTo>
                    <a:pt x="8760103" y="2419564"/>
                  </a:lnTo>
                  <a:lnTo>
                    <a:pt x="8777102" y="2376234"/>
                  </a:lnTo>
                  <a:lnTo>
                    <a:pt x="8789582" y="2330839"/>
                  </a:lnTo>
                  <a:lnTo>
                    <a:pt x="8797270" y="2283652"/>
                  </a:lnTo>
                  <a:lnTo>
                    <a:pt x="8799893" y="2234946"/>
                  </a:lnTo>
                  <a:lnTo>
                    <a:pt x="8799893" y="447040"/>
                  </a:lnTo>
                  <a:lnTo>
                    <a:pt x="8797270" y="398331"/>
                  </a:lnTo>
                  <a:lnTo>
                    <a:pt x="8789582" y="351141"/>
                  </a:lnTo>
                  <a:lnTo>
                    <a:pt x="8777102" y="305742"/>
                  </a:lnTo>
                  <a:lnTo>
                    <a:pt x="8760103" y="262409"/>
                  </a:lnTo>
                  <a:lnTo>
                    <a:pt x="8738858" y="221412"/>
                  </a:lnTo>
                  <a:lnTo>
                    <a:pt x="8713639" y="183026"/>
                  </a:lnTo>
                  <a:lnTo>
                    <a:pt x="8684719" y="147522"/>
                  </a:lnTo>
                  <a:lnTo>
                    <a:pt x="8652370" y="115174"/>
                  </a:lnTo>
                  <a:lnTo>
                    <a:pt x="8616867" y="86254"/>
                  </a:lnTo>
                  <a:lnTo>
                    <a:pt x="8578480" y="61035"/>
                  </a:lnTo>
                  <a:lnTo>
                    <a:pt x="8537484" y="39789"/>
                  </a:lnTo>
                  <a:lnTo>
                    <a:pt x="8494150" y="22790"/>
                  </a:lnTo>
                  <a:lnTo>
                    <a:pt x="8448752" y="10311"/>
                  </a:lnTo>
                  <a:lnTo>
                    <a:pt x="8401562" y="2623"/>
                  </a:lnTo>
                  <a:lnTo>
                    <a:pt x="8352853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1840" y="1837182"/>
            <a:ext cx="8268334" cy="3585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5330">
              <a:lnSpc>
                <a:spcPct val="1223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3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выполнение</a:t>
            </a:r>
            <a:r>
              <a:rPr sz="3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mbria"/>
                <a:cs typeface="Cambria"/>
              </a:rPr>
              <a:t>работы</a:t>
            </a:r>
            <a:r>
              <a:rPr sz="3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ambria"/>
                <a:cs typeface="Cambria"/>
              </a:rPr>
              <a:t>отводится</a:t>
            </a:r>
            <a:r>
              <a:rPr sz="3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mbria"/>
                <a:cs typeface="Cambria"/>
              </a:rPr>
              <a:t>150</a:t>
            </a:r>
            <a:r>
              <a:rPr sz="3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mbria"/>
                <a:cs typeface="Cambria"/>
              </a:rPr>
              <a:t>мин. </a:t>
            </a:r>
            <a:r>
              <a:rPr sz="3000" spc="-6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endParaRPr lang="ru-RU" sz="3000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12700" marR="735330">
              <a:lnSpc>
                <a:spcPct val="122300"/>
              </a:lnSpc>
              <a:spcBef>
                <a:spcPts val="100"/>
              </a:spcBef>
            </a:pPr>
            <a:endParaRPr sz="35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Cambria"/>
              <a:cs typeface="Cambria"/>
            </a:endParaRPr>
          </a:p>
          <a:p>
            <a:pPr marL="73025" marR="1450340">
              <a:lnSpc>
                <a:spcPts val="3170"/>
              </a:lnSpc>
              <a:spcBef>
                <a:spcPts val="5"/>
              </a:spcBef>
            </a:pP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3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выполнения</a:t>
            </a:r>
            <a:r>
              <a:rPr sz="3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mbria"/>
                <a:cs typeface="Cambria"/>
              </a:rPr>
              <a:t>заданий</a:t>
            </a:r>
            <a:r>
              <a:rPr sz="3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mbria"/>
                <a:cs typeface="Cambria"/>
              </a:rPr>
              <a:t>разрешается </a:t>
            </a:r>
            <a:r>
              <a:rPr sz="3000" spc="-6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пользоваться</a:t>
            </a:r>
            <a:r>
              <a:rPr sz="30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mbria"/>
                <a:cs typeface="Cambria"/>
              </a:rPr>
              <a:t>линейками,</a:t>
            </a:r>
            <a:endParaRPr sz="3000" dirty="0">
              <a:latin typeface="Cambria"/>
              <a:cs typeface="Cambria"/>
            </a:endParaRPr>
          </a:p>
          <a:p>
            <a:pPr marL="73025">
              <a:lnSpc>
                <a:spcPts val="3385"/>
              </a:lnSpc>
              <a:spcBef>
                <a:spcPts val="755"/>
              </a:spcBef>
            </a:pPr>
            <a:r>
              <a:rPr sz="3000" spc="-10" dirty="0">
                <a:solidFill>
                  <a:srgbClr val="FFFFFF"/>
                </a:solidFill>
                <a:latin typeface="Cambria"/>
                <a:cs typeface="Cambria"/>
              </a:rPr>
              <a:t>непрограммируемыми</a:t>
            </a:r>
            <a:r>
              <a:rPr sz="3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mbria"/>
                <a:cs typeface="Cambria"/>
              </a:rPr>
              <a:t>калькуляторами</a:t>
            </a: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 и</a:t>
            </a:r>
            <a:endParaRPr sz="3000" dirty="0">
              <a:latin typeface="Cambria"/>
              <a:cs typeface="Cambria"/>
            </a:endParaRPr>
          </a:p>
          <a:p>
            <a:pPr marL="73025">
              <a:lnSpc>
                <a:spcPts val="3385"/>
              </a:lnSpc>
            </a:pPr>
            <a:r>
              <a:rPr sz="3000" spc="-5" dirty="0">
                <a:solidFill>
                  <a:srgbClr val="FFFFFF"/>
                </a:solidFill>
                <a:latin typeface="Cambria"/>
                <a:cs typeface="Cambria"/>
              </a:rPr>
              <a:t>географическими</a:t>
            </a:r>
            <a:r>
              <a:rPr sz="3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ambria"/>
                <a:cs typeface="Cambria"/>
              </a:rPr>
              <a:t>атласами</a:t>
            </a:r>
            <a:r>
              <a:rPr sz="3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mbria"/>
                <a:cs typeface="Cambria"/>
              </a:rPr>
              <a:t>7,</a:t>
            </a:r>
            <a:r>
              <a:rPr sz="3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8</a:t>
            </a:r>
            <a:r>
              <a:rPr sz="3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и 9</a:t>
            </a:r>
            <a:r>
              <a:rPr sz="3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классов</a:t>
            </a:r>
            <a:endParaRPr sz="30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912" y="66675"/>
            <a:ext cx="9022080" cy="6697980"/>
            <a:chOff x="61912" y="66675"/>
            <a:chExt cx="9022080" cy="6697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87" y="69850"/>
              <a:ext cx="9013888" cy="66913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087" y="69850"/>
              <a:ext cx="9014460" cy="6691630"/>
            </a:xfrm>
            <a:custGeom>
              <a:avLst/>
              <a:gdLst/>
              <a:ahLst/>
              <a:cxnLst/>
              <a:rect l="l" t="t" r="r" b="b"/>
              <a:pathLst>
                <a:path w="9014460" h="6691630">
                  <a:moveTo>
                    <a:pt x="0" y="329819"/>
                  </a:moveTo>
                  <a:lnTo>
                    <a:pt x="3576" y="281088"/>
                  </a:lnTo>
                  <a:lnTo>
                    <a:pt x="13964" y="234576"/>
                  </a:lnTo>
                  <a:lnTo>
                    <a:pt x="30653" y="190791"/>
                  </a:lnTo>
                  <a:lnTo>
                    <a:pt x="53135" y="150245"/>
                  </a:lnTo>
                  <a:lnTo>
                    <a:pt x="80898" y="113448"/>
                  </a:lnTo>
                  <a:lnTo>
                    <a:pt x="113432" y="80911"/>
                  </a:lnTo>
                  <a:lnTo>
                    <a:pt x="150228" y="53144"/>
                  </a:lnTo>
                  <a:lnTo>
                    <a:pt x="190774" y="30660"/>
                  </a:lnTo>
                  <a:lnTo>
                    <a:pt x="234562" y="13967"/>
                  </a:lnTo>
                  <a:lnTo>
                    <a:pt x="281080" y="3576"/>
                  </a:lnTo>
                  <a:lnTo>
                    <a:pt x="329819" y="0"/>
                  </a:lnTo>
                  <a:lnTo>
                    <a:pt x="8684069" y="0"/>
                  </a:lnTo>
                  <a:lnTo>
                    <a:pt x="8732799" y="3576"/>
                  </a:lnTo>
                  <a:lnTo>
                    <a:pt x="8779312" y="13967"/>
                  </a:lnTo>
                  <a:lnTo>
                    <a:pt x="8823097" y="30660"/>
                  </a:lnTo>
                  <a:lnTo>
                    <a:pt x="8863643" y="53144"/>
                  </a:lnTo>
                  <a:lnTo>
                    <a:pt x="8900440" y="80911"/>
                  </a:lnTo>
                  <a:lnTo>
                    <a:pt x="8932977" y="113448"/>
                  </a:lnTo>
                  <a:lnTo>
                    <a:pt x="8960743" y="150245"/>
                  </a:lnTo>
                  <a:lnTo>
                    <a:pt x="8983228" y="190791"/>
                  </a:lnTo>
                  <a:lnTo>
                    <a:pt x="8999921" y="234576"/>
                  </a:lnTo>
                  <a:lnTo>
                    <a:pt x="9010311" y="281088"/>
                  </a:lnTo>
                  <a:lnTo>
                    <a:pt x="9013888" y="329819"/>
                  </a:lnTo>
                  <a:lnTo>
                    <a:pt x="9013888" y="6361493"/>
                  </a:lnTo>
                  <a:lnTo>
                    <a:pt x="9010311" y="6410232"/>
                  </a:lnTo>
                  <a:lnTo>
                    <a:pt x="8999921" y="6456750"/>
                  </a:lnTo>
                  <a:lnTo>
                    <a:pt x="8983228" y="6500537"/>
                  </a:lnTo>
                  <a:lnTo>
                    <a:pt x="8960743" y="6541084"/>
                  </a:lnTo>
                  <a:lnTo>
                    <a:pt x="8932977" y="6577879"/>
                  </a:lnTo>
                  <a:lnTo>
                    <a:pt x="8900440" y="6610414"/>
                  </a:lnTo>
                  <a:lnTo>
                    <a:pt x="8863643" y="6638177"/>
                  </a:lnTo>
                  <a:lnTo>
                    <a:pt x="8823097" y="6660658"/>
                  </a:lnTo>
                  <a:lnTo>
                    <a:pt x="8779312" y="6677348"/>
                  </a:lnTo>
                  <a:lnTo>
                    <a:pt x="8732799" y="6687736"/>
                  </a:lnTo>
                  <a:lnTo>
                    <a:pt x="8684069" y="6691312"/>
                  </a:lnTo>
                  <a:lnTo>
                    <a:pt x="329819" y="6691312"/>
                  </a:lnTo>
                  <a:lnTo>
                    <a:pt x="281080" y="6687736"/>
                  </a:lnTo>
                  <a:lnTo>
                    <a:pt x="234562" y="6677348"/>
                  </a:lnTo>
                  <a:lnTo>
                    <a:pt x="190774" y="6660658"/>
                  </a:lnTo>
                  <a:lnTo>
                    <a:pt x="150228" y="6638177"/>
                  </a:lnTo>
                  <a:lnTo>
                    <a:pt x="113432" y="6610414"/>
                  </a:lnTo>
                  <a:lnTo>
                    <a:pt x="80898" y="6577879"/>
                  </a:lnTo>
                  <a:lnTo>
                    <a:pt x="53135" y="6541084"/>
                  </a:lnTo>
                  <a:lnTo>
                    <a:pt x="30653" y="6500537"/>
                  </a:lnTo>
                  <a:lnTo>
                    <a:pt x="13964" y="6456750"/>
                  </a:lnTo>
                  <a:lnTo>
                    <a:pt x="3576" y="6410232"/>
                  </a:lnTo>
                  <a:lnTo>
                    <a:pt x="0" y="6361493"/>
                  </a:lnTo>
                  <a:lnTo>
                    <a:pt x="0" y="32981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500" y="1397000"/>
              <a:ext cx="9020175" cy="120650"/>
            </a:xfrm>
            <a:custGeom>
              <a:avLst/>
              <a:gdLst/>
              <a:ahLst/>
              <a:cxnLst/>
              <a:rect l="l" t="t" r="r" b="b"/>
              <a:pathLst>
                <a:path w="9020175" h="120650">
                  <a:moveTo>
                    <a:pt x="9020175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9020175" y="120650"/>
                  </a:lnTo>
                  <a:lnTo>
                    <a:pt x="9020175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500" y="2976626"/>
              <a:ext cx="9020175" cy="111125"/>
            </a:xfrm>
            <a:custGeom>
              <a:avLst/>
              <a:gdLst/>
              <a:ahLst/>
              <a:cxnLst/>
              <a:rect l="l" t="t" r="r" b="b"/>
              <a:pathLst>
                <a:path w="9020175" h="111125">
                  <a:moveTo>
                    <a:pt x="9020175" y="0"/>
                  </a:moveTo>
                  <a:lnTo>
                    <a:pt x="0" y="0"/>
                  </a:lnTo>
                  <a:lnTo>
                    <a:pt x="0" y="111125"/>
                  </a:lnTo>
                  <a:lnTo>
                    <a:pt x="9020175" y="111125"/>
                  </a:lnTo>
                  <a:lnTo>
                    <a:pt x="9020175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500" y="1517650"/>
            <a:ext cx="9020175" cy="469359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38100" rIns="0" bIns="0" rtlCol="0">
            <a:spAutoFit/>
          </a:bodyPr>
          <a:lstStyle/>
          <a:p>
            <a:pPr marL="345440" algn="ctr">
              <a:lnSpc>
                <a:spcPct val="100000"/>
              </a:lnSpc>
              <a:spcBef>
                <a:spcPts val="300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Благодарю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 err="1">
                <a:solidFill>
                  <a:srgbClr val="FFFFFF"/>
                </a:solidFill>
                <a:latin typeface="Calibri"/>
                <a:cs typeface="Calibri"/>
              </a:rPr>
              <a:t>внимание</a:t>
            </a:r>
            <a:r>
              <a:rPr sz="2800" spc="-5" dirty="0" smtClean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5700" y="3213036"/>
            <a:ext cx="4070350" cy="2776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374" y="1642957"/>
            <a:ext cx="6574800" cy="16387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8942" y="238201"/>
            <a:ext cx="83883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mbria"/>
                <a:cs typeface="Cambria"/>
              </a:rPr>
              <a:t>Ошибки, </a:t>
            </a:r>
            <a:r>
              <a:rPr sz="2800" spc="-5" dirty="0">
                <a:latin typeface="Cambria"/>
                <a:cs typeface="Cambria"/>
              </a:rPr>
              <a:t>связанные</a:t>
            </a:r>
            <a:r>
              <a:rPr sz="2800" spc="2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с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недостаточным</a:t>
            </a:r>
            <a:r>
              <a:rPr sz="2800" spc="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усвоением </a:t>
            </a:r>
            <a:r>
              <a:rPr sz="2800" spc="-60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знаний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о причинно-следственных</a:t>
            </a:r>
            <a:r>
              <a:rPr sz="2800" spc="4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и 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пространственно-временных</a:t>
            </a:r>
            <a:r>
              <a:rPr sz="2800" spc="4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связях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393" y="3505199"/>
            <a:ext cx="5980762" cy="2091127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27216"/>
              </p:ext>
            </p:extLst>
          </p:nvPr>
        </p:nvGraphicFramePr>
        <p:xfrm>
          <a:off x="6629400" y="2133600"/>
          <a:ext cx="1981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/>
                <a:gridCol w="660400"/>
                <a:gridCol w="660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46987"/>
              </p:ext>
            </p:extLst>
          </p:nvPr>
        </p:nvGraphicFramePr>
        <p:xfrm>
          <a:off x="5791200" y="2819400"/>
          <a:ext cx="2971800" cy="462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/>
                <a:gridCol w="594360"/>
                <a:gridCol w="594360"/>
                <a:gridCol w="594360"/>
                <a:gridCol w="594360"/>
              </a:tblGrid>
              <a:tr h="4622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Знак запрета 11"/>
          <p:cNvSpPr/>
          <p:nvPr/>
        </p:nvSpPr>
        <p:spPr>
          <a:xfrm>
            <a:off x="6553200" y="2667000"/>
            <a:ext cx="1517845" cy="914400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235" y="486451"/>
            <a:ext cx="8493679" cy="6004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546994"/>
            <a:ext cx="8711371" cy="5947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4392" y="230187"/>
            <a:ext cx="4885989" cy="63992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6639" y="932179"/>
            <a:ext cx="464248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Ошибки, связанные</a:t>
            </a:r>
            <a:r>
              <a:rPr sz="28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 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недостаточным усвоением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знаний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о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причинно-</a:t>
            </a:r>
            <a:endParaRPr sz="2800">
              <a:latin typeface="Cambria"/>
              <a:cs typeface="Cambria"/>
            </a:endParaRPr>
          </a:p>
          <a:p>
            <a:pPr marL="12700" marR="1461770">
              <a:lnSpc>
                <a:spcPct val="100000"/>
              </a:lnSpc>
            </a:pP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следственных</a:t>
            </a:r>
            <a:r>
              <a:rPr sz="28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пространственно-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временных</a:t>
            </a:r>
            <a:r>
              <a:rPr sz="28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связях</a:t>
            </a:r>
            <a:endParaRPr sz="2800">
              <a:latin typeface="Cambria"/>
              <a:cs typeface="Cambria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79945"/>
              </p:ext>
            </p:extLst>
          </p:nvPr>
        </p:nvGraphicFramePr>
        <p:xfrm>
          <a:off x="1136281" y="4038600"/>
          <a:ext cx="84491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9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38943"/>
              </p:ext>
            </p:extLst>
          </p:nvPr>
        </p:nvGraphicFramePr>
        <p:xfrm>
          <a:off x="1143000" y="4724400"/>
          <a:ext cx="84491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9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6782"/>
              </p:ext>
            </p:extLst>
          </p:nvPr>
        </p:nvGraphicFramePr>
        <p:xfrm>
          <a:off x="4953000" y="6443980"/>
          <a:ext cx="3733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1)А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2)В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3)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4)</a:t>
                      </a:r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нак запрета 7"/>
          <p:cNvSpPr/>
          <p:nvPr/>
        </p:nvSpPr>
        <p:spPr>
          <a:xfrm>
            <a:off x="1143000" y="3886200"/>
            <a:ext cx="838200" cy="609600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8177" y="0"/>
            <a:ext cx="297116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5080" indent="-9017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Определение </a:t>
            </a:r>
            <a:r>
              <a:rPr sz="3200" dirty="0"/>
              <a:t>по </a:t>
            </a:r>
            <a:r>
              <a:rPr sz="3200" spc="-710" dirty="0"/>
              <a:t> </a:t>
            </a:r>
            <a:r>
              <a:rPr sz="3200" dirty="0"/>
              <a:t>клим</a:t>
            </a:r>
            <a:r>
              <a:rPr sz="3200" spc="-20" dirty="0"/>
              <a:t>а</a:t>
            </a:r>
            <a:r>
              <a:rPr sz="3200" spc="-25" dirty="0"/>
              <a:t>т</a:t>
            </a:r>
            <a:r>
              <a:rPr sz="3200" dirty="0"/>
              <a:t>ограмме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225921" y="941019"/>
            <a:ext cx="27298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климатических</a:t>
            </a:r>
            <a:endParaRPr sz="32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поясов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8691" y="148856"/>
            <a:ext cx="4401820" cy="6250940"/>
            <a:chOff x="398691" y="148856"/>
            <a:chExt cx="4401820" cy="6250940"/>
          </a:xfrm>
        </p:grpSpPr>
        <p:sp>
          <p:nvSpPr>
            <p:cNvPr id="5" name="object 5"/>
            <p:cNvSpPr/>
            <p:nvPr/>
          </p:nvSpPr>
          <p:spPr>
            <a:xfrm>
              <a:off x="3795014" y="2396616"/>
              <a:ext cx="991869" cy="3494404"/>
            </a:xfrm>
            <a:custGeom>
              <a:avLst/>
              <a:gdLst/>
              <a:ahLst/>
              <a:cxnLst/>
              <a:rect l="l" t="t" r="r" b="b"/>
              <a:pathLst>
                <a:path w="991870" h="3494404">
                  <a:moveTo>
                    <a:pt x="0" y="0"/>
                  </a:moveTo>
                  <a:lnTo>
                    <a:pt x="0" y="3494290"/>
                  </a:lnTo>
                  <a:lnTo>
                    <a:pt x="991615" y="3494290"/>
                  </a:lnTo>
                </a:path>
                <a:path w="991870" h="3494404">
                  <a:moveTo>
                    <a:pt x="0" y="0"/>
                  </a:moveTo>
                  <a:lnTo>
                    <a:pt x="0" y="2110105"/>
                  </a:lnTo>
                  <a:lnTo>
                    <a:pt x="991615" y="2110105"/>
                  </a:lnTo>
                </a:path>
                <a:path w="991870" h="3494404">
                  <a:moveTo>
                    <a:pt x="0" y="0"/>
                  </a:moveTo>
                  <a:lnTo>
                    <a:pt x="0" y="776986"/>
                  </a:lnTo>
                  <a:lnTo>
                    <a:pt x="856234" y="776986"/>
                  </a:lnTo>
                </a:path>
              </a:pathLst>
            </a:custGeom>
            <a:ln w="12700">
              <a:solidFill>
                <a:srgbClr val="BE40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3118" y="922909"/>
              <a:ext cx="1691005" cy="322580"/>
            </a:xfrm>
            <a:custGeom>
              <a:avLst/>
              <a:gdLst/>
              <a:ahLst/>
              <a:cxnLst/>
              <a:rect l="l" t="t" r="r" b="b"/>
              <a:pathLst>
                <a:path w="1691004" h="322580">
                  <a:moveTo>
                    <a:pt x="0" y="0"/>
                  </a:moveTo>
                  <a:lnTo>
                    <a:pt x="0" y="161289"/>
                  </a:lnTo>
                  <a:lnTo>
                    <a:pt x="1690878" y="161289"/>
                  </a:lnTo>
                  <a:lnTo>
                    <a:pt x="1690878" y="322452"/>
                  </a:lnTo>
                </a:path>
              </a:pathLst>
            </a:custGeom>
            <a:ln w="12700">
              <a:solidFill>
                <a:srgbClr val="A838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5041" y="2416556"/>
              <a:ext cx="362585" cy="3977004"/>
            </a:xfrm>
            <a:custGeom>
              <a:avLst/>
              <a:gdLst/>
              <a:ahLst/>
              <a:cxnLst/>
              <a:rect l="l" t="t" r="r" b="b"/>
              <a:pathLst>
                <a:path w="362584" h="3977004">
                  <a:moveTo>
                    <a:pt x="0" y="0"/>
                  </a:moveTo>
                  <a:lnTo>
                    <a:pt x="0" y="3976611"/>
                  </a:lnTo>
                  <a:lnTo>
                    <a:pt x="362216" y="3976611"/>
                  </a:lnTo>
                </a:path>
                <a:path w="362584" h="3977004">
                  <a:moveTo>
                    <a:pt x="0" y="0"/>
                  </a:moveTo>
                  <a:lnTo>
                    <a:pt x="0" y="2886456"/>
                  </a:lnTo>
                  <a:lnTo>
                    <a:pt x="362216" y="2886456"/>
                  </a:lnTo>
                </a:path>
                <a:path w="362584" h="3977004">
                  <a:moveTo>
                    <a:pt x="0" y="0"/>
                  </a:moveTo>
                  <a:lnTo>
                    <a:pt x="0" y="1796288"/>
                  </a:lnTo>
                  <a:lnTo>
                    <a:pt x="362216" y="1796288"/>
                  </a:lnTo>
                </a:path>
                <a:path w="362584" h="3977004">
                  <a:moveTo>
                    <a:pt x="0" y="0"/>
                  </a:moveTo>
                  <a:lnTo>
                    <a:pt x="0" y="706247"/>
                  </a:lnTo>
                  <a:lnTo>
                    <a:pt x="362216" y="706247"/>
                  </a:lnTo>
                </a:path>
              </a:pathLst>
            </a:custGeom>
            <a:ln w="12700">
              <a:solidFill>
                <a:srgbClr val="BE40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0964" y="922909"/>
              <a:ext cx="1732280" cy="322580"/>
            </a:xfrm>
            <a:custGeom>
              <a:avLst/>
              <a:gdLst/>
              <a:ahLst/>
              <a:cxnLst/>
              <a:rect l="l" t="t" r="r" b="b"/>
              <a:pathLst>
                <a:path w="1732280" h="322580">
                  <a:moveTo>
                    <a:pt x="1732152" y="0"/>
                  </a:moveTo>
                  <a:lnTo>
                    <a:pt x="1732152" y="161289"/>
                  </a:lnTo>
                  <a:lnTo>
                    <a:pt x="0" y="161289"/>
                  </a:lnTo>
                  <a:lnTo>
                    <a:pt x="0" y="322452"/>
                  </a:lnTo>
                </a:path>
              </a:pathLst>
            </a:custGeom>
            <a:ln w="12700">
              <a:solidFill>
                <a:srgbClr val="A838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1936" y="155206"/>
              <a:ext cx="2642870" cy="767715"/>
            </a:xfrm>
            <a:custGeom>
              <a:avLst/>
              <a:gdLst/>
              <a:ahLst/>
              <a:cxnLst/>
              <a:rect l="l" t="t" r="r" b="b"/>
              <a:pathLst>
                <a:path w="2642870" h="767715">
                  <a:moveTo>
                    <a:pt x="2642489" y="0"/>
                  </a:moveTo>
                  <a:lnTo>
                    <a:pt x="0" y="0"/>
                  </a:lnTo>
                  <a:lnTo>
                    <a:pt x="0" y="767702"/>
                  </a:lnTo>
                  <a:lnTo>
                    <a:pt x="2642489" y="767702"/>
                  </a:lnTo>
                  <a:lnTo>
                    <a:pt x="2642489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1936" y="155206"/>
              <a:ext cx="2642870" cy="767715"/>
            </a:xfrm>
            <a:custGeom>
              <a:avLst/>
              <a:gdLst/>
              <a:ahLst/>
              <a:cxnLst/>
              <a:rect l="l" t="t" r="r" b="b"/>
              <a:pathLst>
                <a:path w="2642870" h="767715">
                  <a:moveTo>
                    <a:pt x="0" y="767702"/>
                  </a:moveTo>
                  <a:lnTo>
                    <a:pt x="2642489" y="767702"/>
                  </a:lnTo>
                  <a:lnTo>
                    <a:pt x="2642489" y="0"/>
                  </a:lnTo>
                  <a:lnTo>
                    <a:pt x="0" y="0"/>
                  </a:lnTo>
                  <a:lnTo>
                    <a:pt x="0" y="76770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37385" y="154685"/>
            <a:ext cx="2331720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746760" marR="5080" indent="-734695">
              <a:lnSpc>
                <a:spcPts val="2530"/>
              </a:lnSpc>
              <a:spcBef>
                <a:spcPts val="475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климатические  пояса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7213" y="1239062"/>
            <a:ext cx="2427605" cy="1184275"/>
            <a:chOff x="157213" y="1239062"/>
            <a:chExt cx="2427605" cy="1184275"/>
          </a:xfrm>
        </p:grpSpPr>
        <p:sp>
          <p:nvSpPr>
            <p:cNvPr id="13" name="object 13"/>
            <p:cNvSpPr/>
            <p:nvPr/>
          </p:nvSpPr>
          <p:spPr>
            <a:xfrm>
              <a:off x="163563" y="1245412"/>
              <a:ext cx="2414905" cy="1171575"/>
            </a:xfrm>
            <a:custGeom>
              <a:avLst/>
              <a:gdLst/>
              <a:ahLst/>
              <a:cxnLst/>
              <a:rect l="l" t="t" r="r" b="b"/>
              <a:pathLst>
                <a:path w="2414905" h="1171575">
                  <a:moveTo>
                    <a:pt x="2414778" y="0"/>
                  </a:moveTo>
                  <a:lnTo>
                    <a:pt x="0" y="0"/>
                  </a:lnTo>
                  <a:lnTo>
                    <a:pt x="0" y="1171143"/>
                  </a:lnTo>
                  <a:lnTo>
                    <a:pt x="2414778" y="1171143"/>
                  </a:lnTo>
                  <a:lnTo>
                    <a:pt x="2414778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3563" y="1245412"/>
              <a:ext cx="2414905" cy="1171575"/>
            </a:xfrm>
            <a:custGeom>
              <a:avLst/>
              <a:gdLst/>
              <a:ahLst/>
              <a:cxnLst/>
              <a:rect l="l" t="t" r="r" b="b"/>
              <a:pathLst>
                <a:path w="2414905" h="1171575">
                  <a:moveTo>
                    <a:pt x="0" y="1171143"/>
                  </a:moveTo>
                  <a:lnTo>
                    <a:pt x="2414778" y="1171143"/>
                  </a:lnTo>
                  <a:lnTo>
                    <a:pt x="2414778" y="0"/>
                  </a:lnTo>
                  <a:lnTo>
                    <a:pt x="0" y="0"/>
                  </a:lnTo>
                  <a:lnTo>
                    <a:pt x="0" y="11711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3748" y="1151407"/>
            <a:ext cx="1691639" cy="12668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основные</a:t>
            </a:r>
            <a:endParaRPr sz="1600">
              <a:latin typeface="Cambria"/>
              <a:cs typeface="Cambria"/>
            </a:endParaRPr>
          </a:p>
          <a:p>
            <a:pPr marL="207645" marR="199390" algn="ctr">
              <a:lnSpc>
                <a:spcPts val="1680"/>
              </a:lnSpc>
              <a:spcBef>
                <a:spcPts val="690"/>
              </a:spcBef>
            </a:pP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Круглый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год 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г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п</a:t>
            </a:r>
            <a:r>
              <a:rPr sz="1600" spc="-40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дст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1600" spc="-30" dirty="0">
                <a:solidFill>
                  <a:srgbClr val="FFFFFF"/>
                </a:solidFill>
                <a:latin typeface="Cambria"/>
                <a:cs typeface="Cambria"/>
              </a:rPr>
              <a:t>ю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т</a:t>
            </a:r>
            <a:endParaRPr sz="1600">
              <a:latin typeface="Cambria"/>
              <a:cs typeface="Cambria"/>
            </a:endParaRPr>
          </a:p>
          <a:p>
            <a:pPr marL="12700" marR="5080" indent="-635" algn="ctr">
              <a:lnSpc>
                <a:spcPts val="1689"/>
              </a:lnSpc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соответствующие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воздушные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массы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60907" y="2732557"/>
            <a:ext cx="2822575" cy="780415"/>
            <a:chOff x="760907" y="2732557"/>
            <a:chExt cx="2822575" cy="780415"/>
          </a:xfrm>
        </p:grpSpPr>
        <p:sp>
          <p:nvSpPr>
            <p:cNvPr id="17" name="object 17"/>
            <p:cNvSpPr/>
            <p:nvPr/>
          </p:nvSpPr>
          <p:spPr>
            <a:xfrm>
              <a:off x="767257" y="2738907"/>
              <a:ext cx="2809875" cy="767715"/>
            </a:xfrm>
            <a:custGeom>
              <a:avLst/>
              <a:gdLst/>
              <a:ahLst/>
              <a:cxnLst/>
              <a:rect l="l" t="t" r="r" b="b"/>
              <a:pathLst>
                <a:path w="2809875" h="767714">
                  <a:moveTo>
                    <a:pt x="2809367" y="0"/>
                  </a:moveTo>
                  <a:lnTo>
                    <a:pt x="0" y="0"/>
                  </a:lnTo>
                  <a:lnTo>
                    <a:pt x="0" y="767689"/>
                  </a:lnTo>
                  <a:lnTo>
                    <a:pt x="2809367" y="767689"/>
                  </a:lnTo>
                  <a:lnTo>
                    <a:pt x="2809367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7257" y="2738907"/>
              <a:ext cx="2809875" cy="767715"/>
            </a:xfrm>
            <a:custGeom>
              <a:avLst/>
              <a:gdLst/>
              <a:ahLst/>
              <a:cxnLst/>
              <a:rect l="l" t="t" r="r" b="b"/>
              <a:pathLst>
                <a:path w="2809875" h="767714">
                  <a:moveTo>
                    <a:pt x="0" y="767689"/>
                  </a:moveTo>
                  <a:lnTo>
                    <a:pt x="2809367" y="767689"/>
                  </a:lnTo>
                  <a:lnTo>
                    <a:pt x="2809367" y="0"/>
                  </a:lnTo>
                  <a:lnTo>
                    <a:pt x="0" y="0"/>
                  </a:lnTo>
                  <a:lnTo>
                    <a:pt x="0" y="76768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98372" y="2658008"/>
            <a:ext cx="2744470" cy="8369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535"/>
              </a:spcBef>
            </a:pP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Экваториальный</a:t>
            </a:r>
            <a:endParaRPr sz="1600">
              <a:latin typeface="Cambria"/>
              <a:cs typeface="Cambria"/>
            </a:endParaRPr>
          </a:p>
          <a:p>
            <a:pPr marL="12065" marR="5080" algn="ctr">
              <a:lnSpc>
                <a:spcPts val="1680"/>
              </a:lnSpc>
              <a:spcBef>
                <a:spcPts val="690"/>
              </a:spcBef>
            </a:pP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(экваториальные</a:t>
            </a:r>
            <a:r>
              <a:rPr sz="16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воздушные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массы)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60907" y="3822725"/>
            <a:ext cx="2957830" cy="780415"/>
            <a:chOff x="760907" y="3822725"/>
            <a:chExt cx="2957830" cy="780415"/>
          </a:xfrm>
        </p:grpSpPr>
        <p:sp>
          <p:nvSpPr>
            <p:cNvPr id="21" name="object 21"/>
            <p:cNvSpPr/>
            <p:nvPr/>
          </p:nvSpPr>
          <p:spPr>
            <a:xfrm>
              <a:off x="767257" y="3829075"/>
              <a:ext cx="2945130" cy="767715"/>
            </a:xfrm>
            <a:custGeom>
              <a:avLst/>
              <a:gdLst/>
              <a:ahLst/>
              <a:cxnLst/>
              <a:rect l="l" t="t" r="r" b="b"/>
              <a:pathLst>
                <a:path w="2945129" h="767714">
                  <a:moveTo>
                    <a:pt x="2944749" y="0"/>
                  </a:moveTo>
                  <a:lnTo>
                    <a:pt x="0" y="0"/>
                  </a:lnTo>
                  <a:lnTo>
                    <a:pt x="0" y="767689"/>
                  </a:lnTo>
                  <a:lnTo>
                    <a:pt x="2944749" y="767689"/>
                  </a:lnTo>
                  <a:lnTo>
                    <a:pt x="2944749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7257" y="3829075"/>
              <a:ext cx="2945130" cy="767715"/>
            </a:xfrm>
            <a:custGeom>
              <a:avLst/>
              <a:gdLst/>
              <a:ahLst/>
              <a:cxnLst/>
              <a:rect l="l" t="t" r="r" b="b"/>
              <a:pathLst>
                <a:path w="2945129" h="767714">
                  <a:moveTo>
                    <a:pt x="0" y="767689"/>
                  </a:moveTo>
                  <a:lnTo>
                    <a:pt x="2944749" y="767689"/>
                  </a:lnTo>
                  <a:lnTo>
                    <a:pt x="2944749" y="0"/>
                  </a:lnTo>
                  <a:lnTo>
                    <a:pt x="0" y="0"/>
                  </a:lnTo>
                  <a:lnTo>
                    <a:pt x="0" y="76768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45260" y="3846652"/>
            <a:ext cx="2386330" cy="781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18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Северного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Южного</a:t>
            </a:r>
            <a:endParaRPr sz="1600">
              <a:latin typeface="Cambria"/>
              <a:cs typeface="Cambria"/>
            </a:endParaRPr>
          </a:p>
          <a:p>
            <a:pPr marL="4445" algn="ctr">
              <a:lnSpc>
                <a:spcPts val="1800"/>
              </a:lnSpc>
            </a:pP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полушарий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(тропические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воздушные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60907" y="4912842"/>
            <a:ext cx="2957830" cy="780415"/>
            <a:chOff x="760907" y="4912842"/>
            <a:chExt cx="2957830" cy="780415"/>
          </a:xfrm>
        </p:grpSpPr>
        <p:sp>
          <p:nvSpPr>
            <p:cNvPr id="25" name="object 25"/>
            <p:cNvSpPr/>
            <p:nvPr/>
          </p:nvSpPr>
          <p:spPr>
            <a:xfrm>
              <a:off x="767257" y="4919192"/>
              <a:ext cx="2945130" cy="767715"/>
            </a:xfrm>
            <a:custGeom>
              <a:avLst/>
              <a:gdLst/>
              <a:ahLst/>
              <a:cxnLst/>
              <a:rect l="l" t="t" r="r" b="b"/>
              <a:pathLst>
                <a:path w="2945129" h="767714">
                  <a:moveTo>
                    <a:pt x="2944749" y="0"/>
                  </a:moveTo>
                  <a:lnTo>
                    <a:pt x="0" y="0"/>
                  </a:lnTo>
                  <a:lnTo>
                    <a:pt x="0" y="767689"/>
                  </a:lnTo>
                  <a:lnTo>
                    <a:pt x="2944749" y="767689"/>
                  </a:lnTo>
                  <a:lnTo>
                    <a:pt x="2944749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7257" y="4919192"/>
              <a:ext cx="2945130" cy="767715"/>
            </a:xfrm>
            <a:custGeom>
              <a:avLst/>
              <a:gdLst/>
              <a:ahLst/>
              <a:cxnLst/>
              <a:rect l="l" t="t" r="r" b="b"/>
              <a:pathLst>
                <a:path w="2945129" h="767714">
                  <a:moveTo>
                    <a:pt x="0" y="767689"/>
                  </a:moveTo>
                  <a:lnTo>
                    <a:pt x="2944749" y="767689"/>
                  </a:lnTo>
                  <a:lnTo>
                    <a:pt x="2944749" y="0"/>
                  </a:lnTo>
                  <a:lnTo>
                    <a:pt x="0" y="0"/>
                  </a:lnTo>
                  <a:lnTo>
                    <a:pt x="0" y="76768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02309" y="4859629"/>
            <a:ext cx="2674620" cy="8077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400" b="1" spc="-20" dirty="0">
                <a:solidFill>
                  <a:srgbClr val="FFFFFF"/>
                </a:solidFill>
                <a:latin typeface="Cambria"/>
                <a:cs typeface="Cambria"/>
              </a:rPr>
              <a:t>Умеренный</a:t>
            </a:r>
            <a:endParaRPr sz="1400">
              <a:latin typeface="Cambria"/>
              <a:cs typeface="Cambria"/>
            </a:endParaRPr>
          </a:p>
          <a:p>
            <a:pPr marL="12700" marR="5080" algn="ctr">
              <a:lnSpc>
                <a:spcPct val="1221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Северного</a:t>
            </a:r>
            <a:r>
              <a:rPr sz="1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Южного</a:t>
            </a:r>
            <a:r>
              <a:rPr sz="1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полушарий </a:t>
            </a:r>
            <a:r>
              <a:rPr sz="1400" spc="-2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(умеренные</a:t>
            </a:r>
            <a:r>
              <a:rPr sz="14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воздушные</a:t>
            </a:r>
            <a:r>
              <a:rPr sz="14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массы)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60907" y="6002959"/>
            <a:ext cx="3093085" cy="780415"/>
            <a:chOff x="760907" y="6002959"/>
            <a:chExt cx="3093085" cy="780415"/>
          </a:xfrm>
        </p:grpSpPr>
        <p:sp>
          <p:nvSpPr>
            <p:cNvPr id="29" name="object 29"/>
            <p:cNvSpPr/>
            <p:nvPr/>
          </p:nvSpPr>
          <p:spPr>
            <a:xfrm>
              <a:off x="767257" y="6009309"/>
              <a:ext cx="3080385" cy="767715"/>
            </a:xfrm>
            <a:custGeom>
              <a:avLst/>
              <a:gdLst/>
              <a:ahLst/>
              <a:cxnLst/>
              <a:rect l="l" t="t" r="r" b="b"/>
              <a:pathLst>
                <a:path w="3080385" h="767715">
                  <a:moveTo>
                    <a:pt x="3080004" y="0"/>
                  </a:moveTo>
                  <a:lnTo>
                    <a:pt x="0" y="0"/>
                  </a:lnTo>
                  <a:lnTo>
                    <a:pt x="0" y="767702"/>
                  </a:lnTo>
                  <a:lnTo>
                    <a:pt x="3080004" y="767702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7257" y="6009309"/>
              <a:ext cx="3080385" cy="767715"/>
            </a:xfrm>
            <a:custGeom>
              <a:avLst/>
              <a:gdLst/>
              <a:ahLst/>
              <a:cxnLst/>
              <a:rect l="l" t="t" r="r" b="b"/>
              <a:pathLst>
                <a:path w="3080385" h="767715">
                  <a:moveTo>
                    <a:pt x="0" y="767702"/>
                  </a:moveTo>
                  <a:lnTo>
                    <a:pt x="3080004" y="767702"/>
                  </a:lnTo>
                  <a:lnTo>
                    <a:pt x="3080004" y="0"/>
                  </a:lnTo>
                  <a:lnTo>
                    <a:pt x="0" y="0"/>
                  </a:lnTo>
                  <a:lnTo>
                    <a:pt x="0" y="76770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19073" y="5986049"/>
            <a:ext cx="2776855" cy="7353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400" b="1" spc="-5" dirty="0">
                <a:solidFill>
                  <a:srgbClr val="FFFFFF"/>
                </a:solidFill>
                <a:latin typeface="Cambria"/>
                <a:cs typeface="Cambria"/>
              </a:rPr>
              <a:t>Арктический</a:t>
            </a:r>
            <a:r>
              <a:rPr sz="14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mbria"/>
                <a:cs typeface="Cambria"/>
              </a:rPr>
              <a:t>(антарктический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endParaRPr sz="1400">
              <a:latin typeface="Cambria"/>
              <a:cs typeface="Cambria"/>
            </a:endParaRPr>
          </a:p>
          <a:p>
            <a:pPr marL="622300" marR="90805" indent="-525145">
              <a:lnSpc>
                <a:spcPts val="1480"/>
              </a:lnSpc>
              <a:spcBef>
                <a:spcPts val="590"/>
              </a:spcBef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(арктические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(антарктические) </a:t>
            </a:r>
            <a:r>
              <a:rPr sz="1400" spc="-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воздушные</a:t>
            </a:r>
            <a:r>
              <a:rPr sz="14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массы)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38982" y="1238948"/>
            <a:ext cx="2510155" cy="1164590"/>
            <a:chOff x="3538982" y="1238948"/>
            <a:chExt cx="2510155" cy="1164590"/>
          </a:xfrm>
        </p:grpSpPr>
        <p:sp>
          <p:nvSpPr>
            <p:cNvPr id="33" name="object 33"/>
            <p:cNvSpPr/>
            <p:nvPr/>
          </p:nvSpPr>
          <p:spPr>
            <a:xfrm>
              <a:off x="3545332" y="1245298"/>
              <a:ext cx="2497455" cy="1151890"/>
            </a:xfrm>
            <a:custGeom>
              <a:avLst/>
              <a:gdLst/>
              <a:ahLst/>
              <a:cxnLst/>
              <a:rect l="l" t="t" r="r" b="b"/>
              <a:pathLst>
                <a:path w="2497454" h="1151889">
                  <a:moveTo>
                    <a:pt x="2497455" y="0"/>
                  </a:moveTo>
                  <a:lnTo>
                    <a:pt x="0" y="0"/>
                  </a:lnTo>
                  <a:lnTo>
                    <a:pt x="0" y="1151318"/>
                  </a:lnTo>
                  <a:lnTo>
                    <a:pt x="2497455" y="1151318"/>
                  </a:lnTo>
                  <a:lnTo>
                    <a:pt x="2497455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45332" y="1245298"/>
              <a:ext cx="2497455" cy="1151890"/>
            </a:xfrm>
            <a:custGeom>
              <a:avLst/>
              <a:gdLst/>
              <a:ahLst/>
              <a:cxnLst/>
              <a:rect l="l" t="t" r="r" b="b"/>
              <a:pathLst>
                <a:path w="2497454" h="1151889">
                  <a:moveTo>
                    <a:pt x="0" y="1151318"/>
                  </a:moveTo>
                  <a:lnTo>
                    <a:pt x="2497455" y="1151318"/>
                  </a:lnTo>
                  <a:lnTo>
                    <a:pt x="2497455" y="0"/>
                  </a:lnTo>
                  <a:lnTo>
                    <a:pt x="0" y="0"/>
                  </a:lnTo>
                  <a:lnTo>
                    <a:pt x="0" y="115131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730878" y="1249197"/>
            <a:ext cx="2124710" cy="10515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600" b="1" spc="-25" dirty="0">
                <a:solidFill>
                  <a:srgbClr val="FFFFFF"/>
                </a:solidFill>
                <a:latin typeface="Cambria"/>
                <a:cs typeface="Cambria"/>
              </a:rPr>
              <a:t>переходные</a:t>
            </a:r>
            <a:endParaRPr sz="1600">
              <a:latin typeface="Cambria"/>
              <a:cs typeface="Cambria"/>
            </a:endParaRPr>
          </a:p>
          <a:p>
            <a:pPr marL="1905" algn="ctr">
              <a:lnSpc>
                <a:spcPts val="1800"/>
              </a:lnSpc>
              <a:spcBef>
                <a:spcPts val="434"/>
              </a:spcBef>
            </a:pP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Воздушные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массы</a:t>
            </a:r>
            <a:endParaRPr sz="1600">
              <a:latin typeface="Cambria"/>
              <a:cs typeface="Cambria"/>
            </a:endParaRPr>
          </a:p>
          <a:p>
            <a:pPr marL="12700" marR="5080" algn="ctr">
              <a:lnSpc>
                <a:spcPts val="1689"/>
              </a:lnSpc>
              <a:spcBef>
                <a:spcPts val="125"/>
              </a:spcBef>
            </a:pP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сменяют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друг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друга</a:t>
            </a:r>
            <a:r>
              <a:rPr sz="16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по </a:t>
            </a:r>
            <a:r>
              <a:rPr sz="1600" spc="-3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сезонам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года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644897" y="2694533"/>
            <a:ext cx="2656840" cy="958215"/>
            <a:chOff x="4644897" y="2694533"/>
            <a:chExt cx="2656840" cy="958215"/>
          </a:xfrm>
        </p:grpSpPr>
        <p:sp>
          <p:nvSpPr>
            <p:cNvPr id="37" name="object 37"/>
            <p:cNvSpPr/>
            <p:nvPr/>
          </p:nvSpPr>
          <p:spPr>
            <a:xfrm>
              <a:off x="4651247" y="2700883"/>
              <a:ext cx="2644140" cy="945515"/>
            </a:xfrm>
            <a:custGeom>
              <a:avLst/>
              <a:gdLst/>
              <a:ahLst/>
              <a:cxnLst/>
              <a:rect l="l" t="t" r="r" b="b"/>
              <a:pathLst>
                <a:path w="2644140" h="945514">
                  <a:moveTo>
                    <a:pt x="2643758" y="0"/>
                  </a:moveTo>
                  <a:lnTo>
                    <a:pt x="0" y="0"/>
                  </a:lnTo>
                  <a:lnTo>
                    <a:pt x="0" y="945413"/>
                  </a:lnTo>
                  <a:lnTo>
                    <a:pt x="2643758" y="945413"/>
                  </a:lnTo>
                  <a:lnTo>
                    <a:pt x="2643758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51247" y="2700883"/>
              <a:ext cx="2644140" cy="945515"/>
            </a:xfrm>
            <a:custGeom>
              <a:avLst/>
              <a:gdLst/>
              <a:ahLst/>
              <a:cxnLst/>
              <a:rect l="l" t="t" r="r" b="b"/>
              <a:pathLst>
                <a:path w="2644140" h="945514">
                  <a:moveTo>
                    <a:pt x="0" y="945413"/>
                  </a:moveTo>
                  <a:lnTo>
                    <a:pt x="2643758" y="945413"/>
                  </a:lnTo>
                  <a:lnTo>
                    <a:pt x="2643758" y="0"/>
                  </a:lnTo>
                  <a:lnTo>
                    <a:pt x="0" y="0"/>
                  </a:lnTo>
                  <a:lnTo>
                    <a:pt x="0" y="94541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657471" y="2672181"/>
            <a:ext cx="2632075" cy="9226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sz="1400" b="1" spc="-5" dirty="0">
                <a:solidFill>
                  <a:srgbClr val="FFFFFF"/>
                </a:solidFill>
                <a:latin typeface="Cambria"/>
                <a:cs typeface="Cambria"/>
              </a:rPr>
              <a:t>Субэкваториальный</a:t>
            </a:r>
            <a:endParaRPr sz="1400">
              <a:latin typeface="Cambria"/>
              <a:cs typeface="Cambria"/>
            </a:endParaRPr>
          </a:p>
          <a:p>
            <a:pPr marL="2540" algn="ctr">
              <a:lnSpc>
                <a:spcPts val="1580"/>
              </a:lnSpc>
              <a:spcBef>
                <a:spcPts val="375"/>
              </a:spcBef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Северного</a:t>
            </a:r>
            <a:r>
              <a:rPr sz="1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Южного</a:t>
            </a:r>
            <a:endParaRPr sz="1400">
              <a:latin typeface="Cambria"/>
              <a:cs typeface="Cambria"/>
            </a:endParaRPr>
          </a:p>
          <a:p>
            <a:pPr marL="12700" marR="5080" algn="ctr">
              <a:lnSpc>
                <a:spcPts val="1480"/>
              </a:lnSpc>
              <a:spcBef>
                <a:spcPts val="110"/>
              </a:spcBef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полушарий (экваториальные и </a:t>
            </a:r>
            <a:r>
              <a:rPr sz="1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тропические</a:t>
            </a:r>
            <a:r>
              <a:rPr sz="1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воздушные</a:t>
            </a:r>
            <a:r>
              <a:rPr sz="14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массы)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780279" y="3979951"/>
            <a:ext cx="2628900" cy="1054100"/>
            <a:chOff x="4780279" y="3979951"/>
            <a:chExt cx="2628900" cy="1054100"/>
          </a:xfrm>
        </p:grpSpPr>
        <p:sp>
          <p:nvSpPr>
            <p:cNvPr id="41" name="object 41"/>
            <p:cNvSpPr/>
            <p:nvPr/>
          </p:nvSpPr>
          <p:spPr>
            <a:xfrm>
              <a:off x="4786629" y="3986301"/>
              <a:ext cx="2616200" cy="1041400"/>
            </a:xfrm>
            <a:custGeom>
              <a:avLst/>
              <a:gdLst/>
              <a:ahLst/>
              <a:cxnLst/>
              <a:rect l="l" t="t" r="r" b="b"/>
              <a:pathLst>
                <a:path w="2616200" h="1041400">
                  <a:moveTo>
                    <a:pt x="2616200" y="0"/>
                  </a:moveTo>
                  <a:lnTo>
                    <a:pt x="0" y="0"/>
                  </a:lnTo>
                  <a:lnTo>
                    <a:pt x="0" y="1040866"/>
                  </a:lnTo>
                  <a:lnTo>
                    <a:pt x="2616200" y="1040866"/>
                  </a:lnTo>
                  <a:lnTo>
                    <a:pt x="26162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86629" y="3986301"/>
              <a:ext cx="2616200" cy="1041400"/>
            </a:xfrm>
            <a:custGeom>
              <a:avLst/>
              <a:gdLst/>
              <a:ahLst/>
              <a:cxnLst/>
              <a:rect l="l" t="t" r="r" b="b"/>
              <a:pathLst>
                <a:path w="2616200" h="1041400">
                  <a:moveTo>
                    <a:pt x="0" y="1040866"/>
                  </a:moveTo>
                  <a:lnTo>
                    <a:pt x="2616200" y="1040866"/>
                  </a:lnTo>
                  <a:lnTo>
                    <a:pt x="2616200" y="0"/>
                  </a:lnTo>
                  <a:lnTo>
                    <a:pt x="0" y="0"/>
                  </a:lnTo>
                  <a:lnTo>
                    <a:pt x="0" y="104086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841494" y="4006062"/>
            <a:ext cx="2507615" cy="922019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400" b="1" spc="-5" dirty="0">
                <a:solidFill>
                  <a:srgbClr val="FFFFFF"/>
                </a:solidFill>
                <a:latin typeface="Cambria"/>
                <a:cs typeface="Cambria"/>
              </a:rPr>
              <a:t>Субтропический</a:t>
            </a:r>
            <a:endParaRPr sz="1400">
              <a:latin typeface="Cambria"/>
              <a:cs typeface="Cambria"/>
            </a:endParaRPr>
          </a:p>
          <a:p>
            <a:pPr marL="1270" algn="ctr">
              <a:lnSpc>
                <a:spcPts val="1580"/>
              </a:lnSpc>
              <a:spcBef>
                <a:spcPts val="370"/>
              </a:spcBef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Северного</a:t>
            </a:r>
            <a:r>
              <a:rPr sz="1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Южного</a:t>
            </a:r>
            <a:endParaRPr sz="1400">
              <a:latin typeface="Cambria"/>
              <a:cs typeface="Cambria"/>
            </a:endParaRPr>
          </a:p>
          <a:p>
            <a:pPr algn="ctr">
              <a:lnSpc>
                <a:spcPts val="1475"/>
              </a:lnSpc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полушарий</a:t>
            </a:r>
            <a:r>
              <a:rPr sz="1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(тропические</a:t>
            </a:r>
            <a:r>
              <a:rPr sz="14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endParaRPr sz="1400">
              <a:latin typeface="Cambria"/>
              <a:cs typeface="Cambria"/>
            </a:endParaRPr>
          </a:p>
          <a:p>
            <a:pPr algn="ctr">
              <a:lnSpc>
                <a:spcPts val="1580"/>
              </a:lnSpc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умеренные</a:t>
            </a:r>
            <a:r>
              <a:rPr sz="14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воздушные</a:t>
            </a:r>
            <a:r>
              <a:rPr sz="1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массы)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780279" y="5332920"/>
            <a:ext cx="2698750" cy="1116330"/>
            <a:chOff x="4780279" y="5332920"/>
            <a:chExt cx="2698750" cy="1116330"/>
          </a:xfrm>
        </p:grpSpPr>
        <p:sp>
          <p:nvSpPr>
            <p:cNvPr id="45" name="object 45"/>
            <p:cNvSpPr/>
            <p:nvPr/>
          </p:nvSpPr>
          <p:spPr>
            <a:xfrm>
              <a:off x="4786629" y="5339270"/>
              <a:ext cx="2686050" cy="1103630"/>
            </a:xfrm>
            <a:custGeom>
              <a:avLst/>
              <a:gdLst/>
              <a:ahLst/>
              <a:cxnLst/>
              <a:rect l="l" t="t" r="r" b="b"/>
              <a:pathLst>
                <a:path w="2686050" h="1103629">
                  <a:moveTo>
                    <a:pt x="2686050" y="0"/>
                  </a:moveTo>
                  <a:lnTo>
                    <a:pt x="0" y="0"/>
                  </a:lnTo>
                  <a:lnTo>
                    <a:pt x="0" y="1103274"/>
                  </a:lnTo>
                  <a:lnTo>
                    <a:pt x="2686050" y="1103274"/>
                  </a:lnTo>
                  <a:lnTo>
                    <a:pt x="268605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86629" y="5339270"/>
              <a:ext cx="2686050" cy="1103630"/>
            </a:xfrm>
            <a:custGeom>
              <a:avLst/>
              <a:gdLst/>
              <a:ahLst/>
              <a:cxnLst/>
              <a:rect l="l" t="t" r="r" b="b"/>
              <a:pathLst>
                <a:path w="2686050" h="1103629">
                  <a:moveTo>
                    <a:pt x="0" y="1103274"/>
                  </a:moveTo>
                  <a:lnTo>
                    <a:pt x="2686050" y="1103274"/>
                  </a:lnTo>
                  <a:lnTo>
                    <a:pt x="2686050" y="0"/>
                  </a:lnTo>
                  <a:lnTo>
                    <a:pt x="0" y="0"/>
                  </a:lnTo>
                  <a:lnTo>
                    <a:pt x="0" y="11032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913121" y="5343220"/>
            <a:ext cx="2433955" cy="1064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sz="1400" b="1" spc="-30" dirty="0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sz="1400" b="1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1400" b="1" spc="-10" dirty="0">
                <a:solidFill>
                  <a:srgbClr val="FFFFFF"/>
                </a:solidFill>
                <a:latin typeface="Cambria"/>
                <a:cs typeface="Cambria"/>
              </a:rPr>
              <a:t>б</a:t>
            </a:r>
            <a:r>
              <a:rPr sz="1400" b="1" spc="-5" dirty="0">
                <a:solidFill>
                  <a:srgbClr val="FFFFFF"/>
                </a:solidFill>
                <a:latin typeface="Cambria"/>
                <a:cs typeface="Cambria"/>
              </a:rPr>
              <a:t>аркутичес</a:t>
            </a:r>
            <a:r>
              <a:rPr sz="1400" b="1" spc="-10" dirty="0">
                <a:solidFill>
                  <a:srgbClr val="FFFFFF"/>
                </a:solidFill>
                <a:latin typeface="Cambria"/>
                <a:cs typeface="Cambria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400" b="1" dirty="0">
                <a:solidFill>
                  <a:srgbClr val="FFFFFF"/>
                </a:solidFill>
                <a:latin typeface="Cambria"/>
                <a:cs typeface="Cambria"/>
              </a:rPr>
              <a:t>й</a:t>
            </a:r>
            <a:r>
              <a:rPr sz="14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endParaRPr sz="1400">
              <a:latin typeface="Cambria"/>
              <a:cs typeface="Cambria"/>
            </a:endParaRPr>
          </a:p>
          <a:p>
            <a:pPr algn="ctr">
              <a:lnSpc>
                <a:spcPts val="1580"/>
              </a:lnSpc>
            </a:pPr>
            <a:r>
              <a:rPr sz="1400" b="1" dirty="0">
                <a:solidFill>
                  <a:srgbClr val="FFFFFF"/>
                </a:solidFill>
                <a:latin typeface="Cambria"/>
                <a:cs typeface="Cambria"/>
              </a:rPr>
              <a:t>субантарктический</a:t>
            </a:r>
            <a:endParaRPr sz="1400">
              <a:latin typeface="Cambria"/>
              <a:cs typeface="Cambria"/>
            </a:endParaRPr>
          </a:p>
          <a:p>
            <a:pPr algn="ctr">
              <a:lnSpc>
                <a:spcPts val="1580"/>
              </a:lnSpc>
              <a:spcBef>
                <a:spcPts val="370"/>
              </a:spcBef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(умеренные</a:t>
            </a:r>
            <a:r>
              <a:rPr sz="14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арктические</a:t>
            </a:r>
            <a:endParaRPr sz="1400">
              <a:latin typeface="Cambria"/>
              <a:cs typeface="Cambria"/>
            </a:endParaRPr>
          </a:p>
          <a:p>
            <a:pPr marL="12700" marR="5080" algn="ctr">
              <a:lnSpc>
                <a:spcPts val="1490"/>
              </a:lnSpc>
              <a:spcBef>
                <a:spcPts val="110"/>
              </a:spcBef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(антарктические)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воздушные </a:t>
            </a:r>
            <a:r>
              <a:rPr sz="1400" spc="-3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массы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2733</Words>
  <Application>Microsoft Office PowerPoint</Application>
  <PresentationFormat>Экран (4:3)</PresentationFormat>
  <Paragraphs>867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</vt:lpstr>
      <vt:lpstr>Microsoft Sans Serif</vt:lpstr>
      <vt:lpstr>Segoe UI Symbol</vt:lpstr>
      <vt:lpstr>Times New Roman</vt:lpstr>
      <vt:lpstr>Office Theme</vt:lpstr>
      <vt:lpstr>Презентация PowerPoint</vt:lpstr>
      <vt:lpstr>Презентация PowerPoint</vt:lpstr>
      <vt:lpstr>Характеристика структуры и  содержания КИМ Работа состоит из 30 заданий.</vt:lpstr>
      <vt:lpstr>Время выполнения и  оборудование</vt:lpstr>
      <vt:lpstr>Ошибки, связанные с недостаточным усвоением  знаний о причинно-следственных и  пространственно-временных связях</vt:lpstr>
      <vt:lpstr>Презентация PowerPoint</vt:lpstr>
      <vt:lpstr>Презентация PowerPoint</vt:lpstr>
      <vt:lpstr>Презентация PowerPoint</vt:lpstr>
      <vt:lpstr>Определение по  климатограмме</vt:lpstr>
      <vt:lpstr>Основные климатические пояса</vt:lpstr>
      <vt:lpstr>Переходные климатические пояса</vt:lpstr>
      <vt:lpstr>По колебанию температуры можно  определить основной (переходный)  климатический пояс:</vt:lpstr>
      <vt:lpstr>Тип климата можно определить не только по  амплитуде температур, но и по количеству</vt:lpstr>
      <vt:lpstr>Задание 18.</vt:lpstr>
      <vt:lpstr>Презентация PowerPoint</vt:lpstr>
      <vt:lpstr>Высота солнца над горизонтом. Анализ данных ШИРОТЫ МЕСТНОСТИ.</vt:lpstr>
      <vt:lpstr>Типичные затруднения выпускников</vt:lpstr>
      <vt:lpstr>Типичные затруднения выпускников</vt:lpstr>
      <vt:lpstr>Типичные затруднения выпускников</vt:lpstr>
      <vt:lpstr>Высота солнца над горизонтом. Анализ данных ДОЛГОТЫ МЕСТНОСТИ.</vt:lpstr>
      <vt:lpstr>Типичные затруднения выпускников</vt:lpstr>
      <vt:lpstr>В задачной формулировке</vt:lpstr>
      <vt:lpstr>Полярные круги и тропики</vt:lpstr>
      <vt:lpstr>Типичные затруднения выпускников  9 классов</vt:lpstr>
      <vt:lpstr>Продолжительность дня. Анализ ситуации за Северным  полярным кругом !УЧИТЫВАЕМ ДАТУ!</vt:lpstr>
      <vt:lpstr>Типичные затруднения выпускников  9 классов</vt:lpstr>
      <vt:lpstr>Продолжительность дня. Анализ ситуации за Северным  полярным кругом !УЧИТЫВАЕМ ДАТУ!</vt:lpstr>
      <vt:lpstr>Типичные затруднения выпускников  9 классов</vt:lpstr>
      <vt:lpstr>Типичные затруднения выпускников  9 классов</vt:lpstr>
      <vt:lpstr>В задачной формулировке  определяется продолжительность  дня !!!анализируем дату!!!</vt:lpstr>
      <vt:lpstr>Восход Солнца (все пункты находятся  на одной широте!!!) Анализ данных ДОЛГОТЫ МЕСТНОСТИ.</vt:lpstr>
      <vt:lpstr>Восход Солнца (все пункты находятся  на одной широте!!!) Анализ данных ДОЛГОТЫ МЕСТНОСТИ.</vt:lpstr>
      <vt:lpstr>В задачной формулировке  определяется пункт, в котором  Солнце встанет РАНЬШЕ (ПОЗЖЕ)</vt:lpstr>
      <vt:lpstr>Задание 12. Проверяется: сформированность умений  умение решать практические задачи геоэкологического  содержания для определения качества окружающей</vt:lpstr>
      <vt:lpstr>Задание 12. Учимся понимать!</vt:lpstr>
      <vt:lpstr>Определяем направления сторон  горизонта. Куда смотрит фотограф?</vt:lpstr>
      <vt:lpstr>Презентация PowerPoint</vt:lpstr>
      <vt:lpstr>Презентация PowerPoint</vt:lpstr>
      <vt:lpstr>Типичные ошибки заполнения бланков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модель организации сетевого взаимодействия педагогов</dc:title>
  <dc:creator>Анна</dc:creator>
  <cp:lastModifiedBy>LAPTOP UO-NGO</cp:lastModifiedBy>
  <cp:revision>15</cp:revision>
  <dcterms:created xsi:type="dcterms:W3CDTF">2023-10-24T13:31:33Z</dcterms:created>
  <dcterms:modified xsi:type="dcterms:W3CDTF">2023-10-25T10:48:59Z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2023-10-24T00:00:00Z</vt:filetime>
  </property>
</Properties>
</file>