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63" r:id="rId4"/>
    <p:sldId id="264" r:id="rId5"/>
    <p:sldId id="265" r:id="rId6"/>
    <p:sldId id="267" r:id="rId7"/>
    <p:sldId id="268" r:id="rId8"/>
    <p:sldId id="269" r:id="rId9"/>
    <p:sldId id="270" r:id="rId10"/>
    <p:sldId id="272" r:id="rId11"/>
    <p:sldId id="271" r:id="rId12"/>
    <p:sldId id="273" r:id="rId13"/>
    <p:sldId id="279" r:id="rId14"/>
    <p:sldId id="274" r:id="rId15"/>
    <p:sldId id="275" r:id="rId16"/>
    <p:sldId id="276" r:id="rId17"/>
    <p:sldId id="277" r:id="rId18"/>
    <p:sldId id="258" r:id="rId19"/>
    <p:sldId id="280" r:id="rId20"/>
    <p:sldId id="283" r:id="rId21"/>
    <p:sldId id="259" r:id="rId22"/>
    <p:sldId id="278" r:id="rId23"/>
    <p:sldId id="262"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B2D3D8-76BC-4B32-9DF6-535CC083C84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29934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2D3D8-76BC-4B32-9DF6-535CC083C84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290066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2D3D8-76BC-4B32-9DF6-535CC083C84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303258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96411" y="665163"/>
            <a:ext cx="4349949" cy="2387600"/>
          </a:xfrm>
        </p:spPr>
        <p:txBody>
          <a:bodyPr anchor="b"/>
          <a:lstStyle>
            <a:lvl1pPr algn="ctr">
              <a:defRPr sz="6000"/>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196411" y="3602038"/>
            <a:ext cx="434994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46D937-DF1D-41E6-B9D6-316CB067AABE}" type="datetimeFigureOut">
              <a:rPr lang="ru-RU" smtClean="0"/>
              <a:pPr/>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921711-B3F4-4B1C-942E-FC3CB3604826}" type="slidenum">
              <a:rPr lang="ru-RU" smtClean="0"/>
              <a:pPr/>
              <a:t>‹#›</a:t>
            </a:fld>
            <a:endParaRPr lang="ru-RU"/>
          </a:p>
        </p:txBody>
      </p:sp>
      <p:sp>
        <p:nvSpPr>
          <p:cNvPr id="7" name="Объект 2"/>
          <p:cNvSpPr>
            <a:spLocks noGrp="1"/>
          </p:cNvSpPr>
          <p:nvPr>
            <p:ph idx="13"/>
          </p:nvPr>
        </p:nvSpPr>
        <p:spPr>
          <a:xfrm>
            <a:off x="6419716" y="1825625"/>
            <a:ext cx="481184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62976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B2D3D8-76BC-4B32-9DF6-535CC083C84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232951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B2D3D8-76BC-4B32-9DF6-535CC083C847}" type="datetimeFigureOut">
              <a:rPr lang="ru-RU" smtClean="0"/>
              <a:t>26.10.2023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328606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B2D3D8-76BC-4B32-9DF6-535CC083C847}" type="datetimeFigureOut">
              <a:rPr lang="ru-RU" smtClean="0"/>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207715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B2D3D8-76BC-4B32-9DF6-535CC083C847}" type="datetimeFigureOut">
              <a:rPr lang="ru-RU" smtClean="0"/>
              <a:t>26.10.2023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6778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B2D3D8-76BC-4B32-9DF6-535CC083C847}" type="datetimeFigureOut">
              <a:rPr lang="ru-RU" smtClean="0"/>
              <a:t>26.10.2023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20644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B2D3D8-76BC-4B32-9DF6-535CC083C847}" type="datetimeFigureOut">
              <a:rPr lang="ru-RU" smtClean="0"/>
              <a:t>26.10.2023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242295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B2D3D8-76BC-4B32-9DF6-535CC083C847}" type="datetimeFigureOut">
              <a:rPr lang="ru-RU" smtClean="0"/>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7976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B2D3D8-76BC-4B32-9DF6-535CC083C847}" type="datetimeFigureOut">
              <a:rPr lang="ru-RU" smtClean="0"/>
              <a:t>26.10.2023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20E66-2417-4CDE-9D57-C819EFD90B45}" type="slidenum">
              <a:rPr lang="ru-RU" smtClean="0"/>
              <a:t>‹#›</a:t>
            </a:fld>
            <a:endParaRPr lang="ru-RU"/>
          </a:p>
        </p:txBody>
      </p:sp>
    </p:spTree>
    <p:extLst>
      <p:ext uri="{BB962C8B-B14F-4D97-AF65-F5344CB8AC3E}">
        <p14:creationId xmlns:p14="http://schemas.microsoft.com/office/powerpoint/2010/main" val="239169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2D3D8-76BC-4B32-9DF6-535CC083C847}" type="datetimeFigureOut">
              <a:rPr lang="ru-RU" smtClean="0"/>
              <a:t>26.10.2023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20E66-2417-4CDE-9D57-C819EFD90B45}" type="slidenum">
              <a:rPr lang="ru-RU" smtClean="0"/>
              <a:t>‹#›</a:t>
            </a:fld>
            <a:endParaRPr lang="ru-RU"/>
          </a:p>
        </p:txBody>
      </p:sp>
    </p:spTree>
    <p:extLst>
      <p:ext uri="{BB962C8B-B14F-4D97-AF65-F5344CB8AC3E}">
        <p14:creationId xmlns:p14="http://schemas.microsoft.com/office/powerpoint/2010/main" val="191034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normAutofit/>
          </a:bodyPr>
          <a:lstStyle/>
          <a:p>
            <a:endParaRPr lang="ru-RU" dirty="0"/>
          </a:p>
        </p:txBody>
      </p:sp>
      <p:sp>
        <p:nvSpPr>
          <p:cNvPr id="8" name="Подзаголовок 7"/>
          <p:cNvSpPr>
            <a:spLocks noGrp="1"/>
          </p:cNvSpPr>
          <p:nvPr>
            <p:ph type="subTitle" idx="1"/>
          </p:nvPr>
        </p:nvSpPr>
        <p:spPr/>
        <p:txBody>
          <a:bodyPr>
            <a:normAutofit/>
          </a:bodyPr>
          <a:lstStyle/>
          <a:p>
            <a:endParaRPr lang="ru-RU" dirty="0"/>
          </a:p>
        </p:txBody>
      </p:sp>
      <p:sp>
        <p:nvSpPr>
          <p:cNvPr id="5" name="Объект 10"/>
          <p:cNvSpPr txBox="1">
            <a:spLocks/>
          </p:cNvSpPr>
          <p:nvPr/>
        </p:nvSpPr>
        <p:spPr>
          <a:xfrm>
            <a:off x="6419716" y="1121434"/>
            <a:ext cx="4811843" cy="5055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GReverence-Oblique" panose="020B7200000000000000"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GReverence-Oblique" panose="020B7200000000000000"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GReverence-Oblique" panose="020B7200000000000000"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GReverence-Oblique" panose="020B7200000000000000"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GReverence-Oblique" panose="020B7200000000000000"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2200" dirty="0"/>
          </a:p>
        </p:txBody>
      </p:sp>
      <p:pic>
        <p:nvPicPr>
          <p:cNvPr id="7170" name="Picture 2" descr="https://avatars.mds.yandex.net/get-zen_doc/1532998/pub_5d28095731878200afc15c20_5d28101a25667300aea03074/scale_1200"/>
          <p:cNvPicPr>
            <a:picLocks noChangeAspect="1" noChangeArrowheads="1"/>
          </p:cNvPicPr>
          <p:nvPr/>
        </p:nvPicPr>
        <p:blipFill rotWithShape="1">
          <a:blip r:embed="rId2">
            <a:extLst>
              <a:ext uri="{28A0092B-C50C-407E-A947-70E740481C1C}">
                <a14:useLocalDpi xmlns:a14="http://schemas.microsoft.com/office/drawing/2010/main" val="0"/>
              </a:ext>
            </a:extLst>
          </a:blip>
          <a:srcRect l="1711" t="2452" r="2105" b="5951"/>
          <a:stretch/>
        </p:blipFill>
        <p:spPr bwMode="auto">
          <a:xfrm>
            <a:off x="0" y="22722"/>
            <a:ext cx="12192000" cy="6854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46720" y="1495576"/>
            <a:ext cx="3004457" cy="3416320"/>
          </a:xfrm>
          <a:prstGeom prst="rect">
            <a:avLst/>
          </a:prstGeom>
          <a:noFill/>
          <a:effectLst>
            <a:outerShdw blurRad="50800" dist="38100" dir="5400000" algn="t" rotWithShape="0">
              <a:prstClr val="black">
                <a:alpha val="40000"/>
              </a:prstClr>
            </a:outerShdw>
          </a:effectLst>
        </p:spPr>
        <p:txBody>
          <a:bodyPr wrap="square" rtlCol="0">
            <a:spAutoFit/>
          </a:bodyPr>
          <a:lstStyle/>
          <a:p>
            <a:r>
              <a:rPr lang="ru-RU" sz="2800" b="1" i="1" dirty="0" smtClean="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rPr>
              <a:t>     </a:t>
            </a:r>
            <a:r>
              <a:rPr lang="ru-RU" sz="3600" b="1" i="1" dirty="0" smtClean="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rPr>
              <a:t> 16 задание</a:t>
            </a:r>
          </a:p>
          <a:p>
            <a:r>
              <a:rPr lang="ru-RU" sz="3600" b="1" i="1" dirty="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rPr>
              <a:t> </a:t>
            </a:r>
            <a:r>
              <a:rPr lang="ru-RU" sz="3600" b="1" i="1" dirty="0" smtClean="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rPr>
              <a:t>         ЕГЭ </a:t>
            </a:r>
          </a:p>
          <a:p>
            <a:r>
              <a:rPr lang="ru-RU" sz="3600" b="1" i="1" dirty="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rPr>
              <a:t> </a:t>
            </a:r>
            <a:r>
              <a:rPr lang="ru-RU" sz="3600" b="1" i="1" dirty="0" smtClean="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rPr>
              <a:t>     </a:t>
            </a:r>
            <a:r>
              <a:rPr lang="ru-RU" sz="3600" b="1" i="1" dirty="0" smtClean="0">
                <a:solidFill>
                  <a:schemeClr val="accent4">
                    <a:lumMod val="75000"/>
                  </a:schemeClr>
                </a:solidFill>
              </a:rPr>
              <a:t>Теория</a:t>
            </a:r>
          </a:p>
          <a:p>
            <a:r>
              <a:rPr lang="ru-RU" sz="3600" b="1" i="1" dirty="0">
                <a:solidFill>
                  <a:schemeClr val="accent4">
                    <a:lumMod val="75000"/>
                  </a:schemeClr>
                </a:solidFill>
              </a:rPr>
              <a:t> </a:t>
            </a:r>
            <a:r>
              <a:rPr lang="ru-RU" sz="3600" b="1" i="1" dirty="0" smtClean="0">
                <a:solidFill>
                  <a:schemeClr val="accent4">
                    <a:lumMod val="75000"/>
                  </a:schemeClr>
                </a:solidFill>
              </a:rPr>
              <a:t> и практика</a:t>
            </a:r>
            <a:r>
              <a:rPr lang="ru-RU" sz="3600" b="1" i="1" dirty="0">
                <a:solidFill>
                  <a:schemeClr val="accent4">
                    <a:lumMod val="75000"/>
                  </a:schemeClr>
                </a:solidFill>
              </a:rPr>
              <a:t>.</a:t>
            </a:r>
            <a:endParaRPr lang="ru-RU" sz="3600" b="1" i="1" dirty="0" smtClean="0">
              <a:ln w="18000">
                <a:solidFill>
                  <a:schemeClr val="accent2">
                    <a:lumMod val="50000"/>
                  </a:schemeClr>
                </a:solidFill>
                <a:prstDash val="solid"/>
                <a:miter lim="800000"/>
              </a:ln>
              <a:solidFill>
                <a:schemeClr val="accent4">
                  <a:lumMod val="75000"/>
                </a:schemeClr>
              </a:solidFill>
              <a:effectLst>
                <a:outerShdw blurRad="25500" dist="23000" dir="7020000" algn="tl">
                  <a:srgbClr val="000000">
                    <a:alpha val="50000"/>
                  </a:srgbClr>
                </a:outerShdw>
              </a:effectLst>
            </a:endParaRPr>
          </a:p>
          <a:p>
            <a:endParaRPr lang="ru-RU" sz="3600" b="1" i="1" dirty="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endParaRPr>
          </a:p>
          <a:p>
            <a:endParaRPr lang="ru-RU" sz="3600" b="1" i="1" dirty="0">
              <a:ln w="18000">
                <a:solidFill>
                  <a:schemeClr val="accent2">
                    <a:lumMod val="50000"/>
                  </a:schemeClr>
                </a:solidFill>
                <a:prstDash val="solid"/>
                <a:miter lim="800000"/>
              </a:ln>
              <a:solidFill>
                <a:srgbClr val="CC99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166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dirty="0"/>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ряды </a:t>
            </a:r>
            <a:r>
              <a:rPr lang="ru-RU" b="1" dirty="0" smtClean="0">
                <a:latin typeface="Times New Roman" panose="02020603050405020304" pitchFamily="18" charset="0"/>
                <a:cs typeface="Times New Roman" panose="02020603050405020304" pitchFamily="18" charset="0"/>
              </a:rPr>
              <a:t>однородных</a:t>
            </a:r>
          </a:p>
          <a:p>
            <a:pPr marL="0" indent="0" algn="ctr">
              <a:buNone/>
            </a:pPr>
            <a:r>
              <a:rPr lang="ru-RU" b="1" dirty="0" smtClean="0">
                <a:latin typeface="Times New Roman" panose="02020603050405020304" pitchFamily="18" charset="0"/>
                <a:cs typeface="Times New Roman" panose="02020603050405020304" pitchFamily="18" charset="0"/>
              </a:rPr>
              <a:t>(О и О) , (О и О)</a:t>
            </a:r>
          </a:p>
          <a:p>
            <a:pPr marL="0" indent="0" algn="ctr">
              <a:buNone/>
            </a:pPr>
            <a:r>
              <a:rPr lang="ru-RU" dirty="0" smtClean="0">
                <a:latin typeface="Times New Roman" panose="02020603050405020304" pitchFamily="18" charset="0"/>
                <a:cs typeface="Times New Roman" panose="02020603050405020304" pitchFamily="18" charset="0"/>
              </a:rPr>
              <a:t>На Крите жили привольно и весело, нараспашку и не таясь.</a:t>
            </a:r>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79808" y="3801738"/>
            <a:ext cx="2782759" cy="2510162"/>
          </a:xfrm>
          <a:prstGeom prst="rect">
            <a:avLst/>
          </a:prstGeom>
        </p:spPr>
      </p:pic>
    </p:spTree>
    <p:extLst>
      <p:ext uri="{BB962C8B-B14F-4D97-AF65-F5344CB8AC3E}">
        <p14:creationId xmlns:p14="http://schemas.microsoft.com/office/powerpoint/2010/main" val="243441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р</a:t>
            </a:r>
            <a:r>
              <a:rPr lang="ru-RU" b="1" dirty="0" smtClean="0">
                <a:latin typeface="Times New Roman" panose="02020603050405020304" pitchFamily="18" charset="0"/>
                <a:cs typeface="Times New Roman" panose="02020603050405020304" pitchFamily="18" charset="0"/>
              </a:rPr>
              <a:t>яды однородных</a:t>
            </a:r>
          </a:p>
          <a:p>
            <a:pPr marL="0" indent="0" algn="ctr">
              <a:buNone/>
            </a:pPr>
            <a:r>
              <a:rPr lang="ru-RU" b="1" dirty="0" smtClean="0">
                <a:latin typeface="Times New Roman" panose="02020603050405020304" pitchFamily="18" charset="0"/>
                <a:cs typeface="Times New Roman" panose="02020603050405020304" pitchFamily="18" charset="0"/>
              </a:rPr>
              <a:t>(О и О)     ( О и О)</a:t>
            </a: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Она говорила быстро и громко и во время рассказа улыбалась мягко и добродушно.</a:t>
            </a:r>
            <a:endParaRPr lang="ru-RU" dirty="0">
              <a:latin typeface="Times New Roman" panose="02020603050405020304" pitchFamily="18" charset="0"/>
              <a:cs typeface="Times New Roman" panose="02020603050405020304" pitchFamily="18" charset="0"/>
            </a:endParaRPr>
          </a:p>
          <a:p>
            <a:pPr marL="0" indent="0" algn="ctr">
              <a:buNone/>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38200" y="4197523"/>
            <a:ext cx="2782759" cy="2510162"/>
          </a:xfrm>
          <a:prstGeom prst="rect">
            <a:avLst/>
          </a:prstGeom>
        </p:spPr>
      </p:pic>
    </p:spTree>
    <p:extLst>
      <p:ext uri="{BB962C8B-B14F-4D97-AF65-F5344CB8AC3E}">
        <p14:creationId xmlns:p14="http://schemas.microsoft.com/office/powerpoint/2010/main" val="242199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Запятая внутри фразеологических оборотов</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н</a:t>
            </a:r>
            <a:r>
              <a:rPr lang="ru-RU" b="1" dirty="0" smtClean="0">
                <a:latin typeface="Times New Roman" panose="02020603050405020304" pitchFamily="18" charset="0"/>
                <a:cs typeface="Times New Roman" panose="02020603050405020304" pitchFamily="18" charset="0"/>
              </a:rPr>
              <a:t>е ставится</a:t>
            </a:r>
          </a:p>
          <a:p>
            <a:pPr marL="0" indent="0" algn="just">
              <a:buNone/>
            </a:pPr>
            <a:r>
              <a:rPr lang="ru-RU" b="1" dirty="0">
                <a:latin typeface="Times New Roman" panose="02020603050405020304" pitchFamily="18" charset="0"/>
                <a:cs typeface="Times New Roman" panose="02020603050405020304" pitchFamily="18" charset="0"/>
              </a:rPr>
              <a:t>и день и ночь, и стар и млад, и смех и горе, и там и сям, и то и се, и туда и сюда, ни два ни полтора, ни дать ни взять, ни сват ни брат, ни взад ни вперед, ни дна ни покрышки, ни то ни се, ни стать ни сесть, ни жив ни мертв, ни да ни нет, ни слуху ни духу, ни себе ни людям, ни рыба ни мясо, ни так ни сяк, ни пава ни ворона, ни шатко ни валко, ни тот ни этот</a:t>
            </a:r>
            <a:r>
              <a:rPr lang="ru-RU" b="1" dirty="0" smtClean="0">
                <a:latin typeface="Times New Roman" panose="02020603050405020304" pitchFamily="18" charset="0"/>
                <a:cs typeface="Times New Roman" panose="02020603050405020304" pitchFamily="18" charset="0"/>
              </a:rPr>
              <a:t>.</a:t>
            </a:r>
          </a:p>
          <a:p>
            <a:pPr marL="0" indent="0" algn="just">
              <a:buNone/>
            </a:pPr>
            <a:endParaRPr lang="ru-RU" b="1" dirty="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На другой день ни свет ни заря Лиза проснулась.</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3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a:latin typeface="Times New Roman" panose="02020603050405020304" pitchFamily="18" charset="0"/>
                <a:cs typeface="Times New Roman" panose="02020603050405020304" pitchFamily="18" charset="0"/>
              </a:rPr>
              <a:t>Н</a:t>
            </a:r>
            <a:r>
              <a:rPr lang="ru-RU" sz="3200" b="1" i="1" dirty="0" smtClean="0">
                <a:latin typeface="Times New Roman" panose="02020603050405020304" pitchFamily="18" charset="0"/>
                <a:cs typeface="Times New Roman" panose="02020603050405020304" pitchFamily="18" charset="0"/>
              </a:rPr>
              <a:t>еоднородные определения</a:t>
            </a:r>
            <a:endParaRPr lang="ru-RU" sz="3200" b="1" i="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364776"/>
            <a:ext cx="10515600" cy="4812187"/>
          </a:xfrm>
        </p:spPr>
        <p:txBody>
          <a:bodyPr>
            <a:noAutofit/>
          </a:bodyPr>
          <a:lstStyle/>
          <a:p>
            <a:r>
              <a:rPr lang="ru-RU" sz="2000" b="1" dirty="0">
                <a:latin typeface="Times New Roman" panose="02020603050405020304" pitchFamily="18" charset="0"/>
                <a:cs typeface="Times New Roman" panose="02020603050405020304" pitchFamily="18" charset="0"/>
              </a:rPr>
              <a:t>характеризуют предмет с разных сторон, в разных отношениях, то есть выражают признаки, относящиеся к разным родовым (общим) понятиям</a:t>
            </a:r>
            <a:r>
              <a:rPr lang="ru-RU" sz="2000" b="1" dirty="0" smtClean="0">
                <a:latin typeface="Times New Roman" panose="02020603050405020304" pitchFamily="18" charset="0"/>
                <a:cs typeface="Times New Roman" panose="02020603050405020304" pitchFamily="18" charset="0"/>
              </a:rPr>
              <a:t>:</a:t>
            </a:r>
          </a:p>
          <a:p>
            <a:endParaRPr lang="ru-RU" sz="2000" b="1" dirty="0">
              <a:latin typeface="Times New Roman" panose="02020603050405020304" pitchFamily="18" charset="0"/>
              <a:cs typeface="Times New Roman" panose="02020603050405020304" pitchFamily="18" charset="0"/>
            </a:endParaRPr>
          </a:p>
          <a:p>
            <a:pPr marL="0" indent="0" fontAlgn="base">
              <a:buNone/>
            </a:pPr>
            <a:r>
              <a:rPr lang="ru-RU" sz="2000" i="1" dirty="0">
                <a:latin typeface="Times New Roman" panose="02020603050405020304" pitchFamily="18" charset="0"/>
                <a:cs typeface="Times New Roman" panose="02020603050405020304" pitchFamily="18" charset="0"/>
              </a:rPr>
              <a:t>большой каменный дом</a:t>
            </a:r>
            <a:r>
              <a:rPr lang="ru-RU" sz="2000" dirty="0">
                <a:latin typeface="Times New Roman" panose="02020603050405020304" pitchFamily="18" charset="0"/>
                <a:cs typeface="Times New Roman" panose="02020603050405020304" pitchFamily="18" charset="0"/>
              </a:rPr>
              <a:t> – «размер и материал», ср.: </a:t>
            </a:r>
            <a:r>
              <a:rPr lang="ru-RU" sz="2000" i="1" dirty="0">
                <a:latin typeface="Times New Roman" panose="02020603050405020304" pitchFamily="18" charset="0"/>
                <a:cs typeface="Times New Roman" panose="02020603050405020304" pitchFamily="18" charset="0"/>
              </a:rPr>
              <a:t>каменный дом был большим; белые круглые облака</a:t>
            </a:r>
            <a:r>
              <a:rPr lang="ru-RU" sz="2000" dirty="0">
                <a:latin typeface="Times New Roman" panose="02020603050405020304" pitchFamily="18" charset="0"/>
                <a:cs typeface="Times New Roman" panose="02020603050405020304" pitchFamily="18" charset="0"/>
              </a:rPr>
              <a:t> – «цвет и форма», ср.: </a:t>
            </a:r>
            <a:r>
              <a:rPr lang="ru-RU" sz="2000" i="1" dirty="0">
                <a:latin typeface="Times New Roman" panose="02020603050405020304" pitchFamily="18" charset="0"/>
                <a:cs typeface="Times New Roman" panose="02020603050405020304" pitchFamily="18" charset="0"/>
              </a:rPr>
              <a:t>круглые облака были белыми; пузатое ореховое бюро</a:t>
            </a:r>
            <a:r>
              <a:rPr lang="ru-RU" sz="2000" dirty="0">
                <a:latin typeface="Times New Roman" panose="02020603050405020304" pitchFamily="18" charset="0"/>
                <a:cs typeface="Times New Roman" panose="02020603050405020304" pitchFamily="18" charset="0"/>
              </a:rPr>
              <a:t> – «форма и материал», ср.: </a:t>
            </a:r>
            <a:r>
              <a:rPr lang="ru-RU" sz="2000" i="1" dirty="0">
                <a:latin typeface="Times New Roman" panose="02020603050405020304" pitchFamily="18" charset="0"/>
                <a:cs typeface="Times New Roman" panose="02020603050405020304" pitchFamily="18" charset="0"/>
              </a:rPr>
              <a:t>ореховое бюро было пузатым</a:t>
            </a:r>
            <a:r>
              <a:rPr lang="ru-RU" sz="2000" dirty="0" smtClean="0">
                <a:latin typeface="Times New Roman" panose="02020603050405020304" pitchFamily="18" charset="0"/>
                <a:cs typeface="Times New Roman" panose="02020603050405020304" pitchFamily="18" charset="0"/>
              </a:rPr>
              <a:t>;</a:t>
            </a:r>
          </a:p>
          <a:p>
            <a:pPr marL="0" indent="0" fontAlgn="base">
              <a:buNone/>
            </a:pPr>
            <a:endParaRPr lang="ru-RU" sz="2000"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чаще </a:t>
            </a:r>
            <a:r>
              <a:rPr lang="ru-RU" sz="2000" b="1" dirty="0">
                <a:latin typeface="Times New Roman" panose="02020603050405020304" pitchFamily="18" charset="0"/>
                <a:cs typeface="Times New Roman" panose="02020603050405020304" pitchFamily="18" charset="0"/>
              </a:rPr>
              <a:t>выражаются:</a:t>
            </a:r>
          </a:p>
          <a:p>
            <a:r>
              <a:rPr lang="ru-RU" sz="2000" b="1" dirty="0">
                <a:latin typeface="Times New Roman" panose="02020603050405020304" pitchFamily="18" charset="0"/>
                <a:cs typeface="Times New Roman" panose="02020603050405020304" pitchFamily="18" charset="0"/>
              </a:rPr>
              <a:t>местоимением и </a:t>
            </a:r>
            <a:r>
              <a:rPr lang="ru-RU" sz="2000" b="1" dirty="0" smtClean="0">
                <a:latin typeface="Times New Roman" panose="02020603050405020304" pitchFamily="18" charset="0"/>
                <a:cs typeface="Times New Roman" panose="02020603050405020304" pitchFamily="18" charset="0"/>
              </a:rPr>
              <a:t>прилагательным           </a:t>
            </a:r>
            <a:r>
              <a:rPr lang="ru-RU" sz="2000" i="1" dirty="0" smtClean="0">
                <a:latin typeface="Times New Roman" panose="02020603050405020304" pitchFamily="18" charset="0"/>
                <a:cs typeface="Times New Roman" panose="02020603050405020304" pitchFamily="18" charset="0"/>
              </a:rPr>
              <a:t>Мой</a:t>
            </a:r>
            <a:r>
              <a:rPr lang="ru-RU" sz="2000" i="1" dirty="0">
                <a:latin typeface="Times New Roman" panose="02020603050405020304" pitchFamily="18" charset="0"/>
                <a:cs typeface="Times New Roman" panose="02020603050405020304" pitchFamily="18" charset="0"/>
              </a:rPr>
              <a:t> старый дом.</a:t>
            </a:r>
            <a:endParaRPr lang="ru-RU" sz="2000" dirty="0">
              <a:latin typeface="Times New Roman" panose="02020603050405020304" pitchFamily="18" charset="0"/>
              <a:cs typeface="Times New Roman" panose="02020603050405020304" pitchFamily="18" charset="0"/>
            </a:endParaRPr>
          </a:p>
          <a:p>
            <a:pPr fontAlgn="base"/>
            <a:r>
              <a:rPr lang="ru-RU" sz="2000" b="1" dirty="0">
                <a:latin typeface="Times New Roman" panose="02020603050405020304" pitchFamily="18" charset="0"/>
                <a:cs typeface="Times New Roman" panose="02020603050405020304" pitchFamily="18" charset="0"/>
              </a:rPr>
              <a:t>качественным и относительным </a:t>
            </a:r>
            <a:r>
              <a:rPr lang="ru-RU" sz="2000" b="1" dirty="0" smtClean="0">
                <a:latin typeface="Times New Roman" panose="02020603050405020304" pitchFamily="18" charset="0"/>
                <a:cs typeface="Times New Roman" panose="02020603050405020304" pitchFamily="18" charset="0"/>
              </a:rPr>
              <a:t>прилагательными           </a:t>
            </a:r>
            <a:r>
              <a:rPr lang="ru-RU" sz="2000" i="1" dirty="0" smtClean="0">
                <a:latin typeface="Times New Roman" panose="02020603050405020304" pitchFamily="18" charset="0"/>
                <a:cs typeface="Times New Roman" panose="02020603050405020304" pitchFamily="18" charset="0"/>
              </a:rPr>
              <a:t>Большой</a:t>
            </a:r>
            <a:r>
              <a:rPr lang="ru-RU" sz="2000" i="1" dirty="0">
                <a:latin typeface="Times New Roman" panose="02020603050405020304" pitchFamily="18" charset="0"/>
                <a:cs typeface="Times New Roman" panose="02020603050405020304" pitchFamily="18" charset="0"/>
              </a:rPr>
              <a:t> каменный дом.</a:t>
            </a:r>
            <a:endParaRPr lang="ru-RU" sz="2000" dirty="0">
              <a:latin typeface="Times New Roman" panose="02020603050405020304" pitchFamily="18" charset="0"/>
              <a:cs typeface="Times New Roman" panose="02020603050405020304" pitchFamily="18" charset="0"/>
            </a:endParaRPr>
          </a:p>
          <a:p>
            <a:pPr fontAlgn="base"/>
            <a:r>
              <a:rPr lang="ru-RU" sz="2000" b="1" dirty="0">
                <a:latin typeface="Times New Roman" panose="02020603050405020304" pitchFamily="18" charset="0"/>
                <a:cs typeface="Times New Roman" panose="02020603050405020304" pitchFamily="18" charset="0"/>
              </a:rPr>
              <a:t>относительным прилагательным и одиночным </a:t>
            </a:r>
            <a:r>
              <a:rPr lang="ru-RU" sz="2000" b="1" dirty="0" smtClean="0">
                <a:latin typeface="Times New Roman" panose="02020603050405020304" pitchFamily="18" charset="0"/>
                <a:cs typeface="Times New Roman" panose="02020603050405020304" pitchFamily="18" charset="0"/>
              </a:rPr>
              <a:t>причастием</a:t>
            </a:r>
            <a:r>
              <a:rPr lang="ru-RU" sz="2000" b="1"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Запущенный</a:t>
            </a:r>
            <a:r>
              <a:rPr lang="ru-RU" sz="2000" i="1" dirty="0">
                <a:latin typeface="Times New Roman" panose="02020603050405020304" pitchFamily="18" charset="0"/>
                <a:cs typeface="Times New Roman" panose="02020603050405020304" pitchFamily="18" charset="0"/>
              </a:rPr>
              <a:t> фруктовый сад.</a:t>
            </a:r>
            <a:endParaRPr lang="ru-RU" sz="2000" dirty="0">
              <a:latin typeface="Times New Roman" panose="02020603050405020304" pitchFamily="18" charset="0"/>
              <a:cs typeface="Times New Roman" panose="02020603050405020304" pitchFamily="18" charset="0"/>
            </a:endParaRPr>
          </a:p>
          <a:p>
            <a:pPr fontAlgn="base"/>
            <a:r>
              <a:rPr lang="ru-RU" sz="2000" b="1" dirty="0">
                <a:latin typeface="Times New Roman" panose="02020603050405020304" pitchFamily="18" charset="0"/>
                <a:cs typeface="Times New Roman" panose="02020603050405020304" pitchFamily="18" charset="0"/>
              </a:rPr>
              <a:t>относительными </a:t>
            </a:r>
            <a:r>
              <a:rPr lang="ru-RU" sz="2000" b="1" dirty="0" smtClean="0">
                <a:latin typeface="Times New Roman" panose="02020603050405020304" pitchFamily="18" charset="0"/>
                <a:cs typeface="Times New Roman" panose="02020603050405020304" pitchFamily="18" charset="0"/>
              </a:rPr>
              <a:t>прилагательными</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Авторские</a:t>
            </a:r>
            <a:r>
              <a:rPr lang="ru-RU" sz="2000" i="1" dirty="0">
                <a:latin typeface="Times New Roman" panose="02020603050405020304" pitchFamily="18" charset="0"/>
                <a:cs typeface="Times New Roman" panose="02020603050405020304" pitchFamily="18" charset="0"/>
              </a:rPr>
              <a:t> черновые наброски</a:t>
            </a:r>
            <a:r>
              <a:rPr lang="ru-RU" sz="2000" i="1" dirty="0" smtClean="0">
                <a:latin typeface="Times New Roman" panose="02020603050405020304" pitchFamily="18" charset="0"/>
                <a:cs typeface="Times New Roman" panose="02020603050405020304" pitchFamily="18" charset="0"/>
              </a:rPr>
              <a:t>.</a:t>
            </a:r>
          </a:p>
          <a:p>
            <a:pPr marL="0" indent="0" fontAlgn="base">
              <a:buNone/>
            </a:pP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95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в сложных предложениях</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п</a:t>
            </a:r>
            <a:r>
              <a:rPr lang="ru-RU" b="1" dirty="0" smtClean="0">
                <a:latin typeface="Times New Roman" panose="02020603050405020304" pitchFamily="18" charset="0"/>
                <a:cs typeface="Times New Roman" panose="02020603050405020304" pitchFamily="18" charset="0"/>
              </a:rPr>
              <a:t>ри наличии нескольких грамматических основ в предложении мы отделяем их запятыми</a:t>
            </a:r>
          </a:p>
          <a:p>
            <a:pPr marL="0" indent="0" algn="ctr">
              <a:buNone/>
            </a:pP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Сумерки сгущались, и я заторопился домой.</a:t>
            </a:r>
          </a:p>
          <a:p>
            <a:pPr marL="0" indent="0" algn="ctr">
              <a:buNone/>
            </a:pPr>
            <a:endParaRPr lang="ru-RU" dirty="0" smtClean="0">
              <a:latin typeface="Times New Roman" panose="02020603050405020304" pitchFamily="18" charset="0"/>
              <a:cs typeface="Times New Roman" panose="02020603050405020304" pitchFamily="18" charset="0"/>
            </a:endParaRPr>
          </a:p>
          <a:p>
            <a:pPr marL="0" indent="0" algn="ctr">
              <a:buNone/>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421079" y="3652322"/>
            <a:ext cx="3055552" cy="3055552"/>
          </a:xfrm>
          <a:prstGeom prst="rect">
            <a:avLst/>
          </a:prstGeom>
        </p:spPr>
      </p:pic>
    </p:spTree>
    <p:extLst>
      <p:ext uri="{BB962C8B-B14F-4D97-AF65-F5344CB8AC3E}">
        <p14:creationId xmlns:p14="http://schemas.microsoft.com/office/powerpoint/2010/main" val="30443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в сложных предложениях</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numCol="2">
            <a:normAutofit/>
          </a:bodyPr>
          <a:lstStyle/>
          <a:p>
            <a:pPr marL="0" indent="0" algn="ctr">
              <a:buNone/>
            </a:pPr>
            <a:r>
              <a:rPr lang="ru-RU" b="1" dirty="0" smtClean="0">
                <a:latin typeface="Times New Roman" panose="02020603050405020304" pitchFamily="18" charset="0"/>
                <a:cs typeface="Times New Roman" panose="02020603050405020304" pitchFamily="18" charset="0"/>
              </a:rPr>
              <a:t>           запятая не ставится в ССП</a:t>
            </a:r>
          </a:p>
          <a:p>
            <a:pPr marL="0" indent="0">
              <a:buNone/>
            </a:pPr>
            <a:r>
              <a:rPr lang="ru-RU" b="1" dirty="0" smtClean="0">
                <a:latin typeface="Times New Roman" panose="02020603050405020304" pitchFamily="18" charset="0"/>
                <a:cs typeface="Times New Roman" panose="02020603050405020304" pitchFamily="18" charset="0"/>
              </a:rPr>
              <a:t>при наличии общей вводной конструкции</a:t>
            </a: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К счастью, жара спала</a:t>
            </a: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пошли дожди.</a:t>
            </a:r>
          </a:p>
          <a:p>
            <a:pPr marL="0" indent="0">
              <a:buNone/>
            </a:pPr>
            <a:endParaRPr lang="ru-RU" b="1" dirty="0" smtClean="0">
              <a:latin typeface="Times New Roman" panose="02020603050405020304" pitchFamily="18" charset="0"/>
              <a:cs typeface="Times New Roman" panose="02020603050405020304" pitchFamily="18" charset="0"/>
            </a:endParaRPr>
          </a:p>
          <a:p>
            <a:pPr marL="0" indent="0">
              <a:buNone/>
            </a:pPr>
            <a:endParaRPr lang="ru-RU" b="1" dirty="0">
              <a:latin typeface="Times New Roman" panose="02020603050405020304" pitchFamily="18" charset="0"/>
              <a:cs typeface="Times New Roman" panose="02020603050405020304" pitchFamily="18" charset="0"/>
            </a:endParaRPr>
          </a:p>
          <a:p>
            <a:pPr marL="0" indent="0">
              <a:buNone/>
            </a:pPr>
            <a:endParaRPr lang="ru-RU" b="1" dirty="0" smtClean="0">
              <a:latin typeface="Times New Roman" panose="02020603050405020304" pitchFamily="18" charset="0"/>
              <a:cs typeface="Times New Roman" panose="02020603050405020304" pitchFamily="18" charset="0"/>
            </a:endParaRPr>
          </a:p>
          <a:p>
            <a:pPr marL="0" indent="0">
              <a:buNone/>
            </a:pPr>
            <a:endParaRPr lang="ru-RU" b="1" dirty="0" smtClean="0">
              <a:latin typeface="Times New Roman" panose="02020603050405020304" pitchFamily="18" charset="0"/>
              <a:cs typeface="Times New Roman" panose="02020603050405020304" pitchFamily="18" charset="0"/>
            </a:endParaRPr>
          </a:p>
          <a:p>
            <a:pPr marL="0" indent="0">
              <a:buNone/>
            </a:pPr>
            <a:r>
              <a:rPr lang="ru-RU" b="1" dirty="0" smtClean="0">
                <a:latin typeface="Times New Roman" panose="02020603050405020304" pitchFamily="18" charset="0"/>
                <a:cs typeface="Times New Roman" panose="02020603050405020304" pitchFamily="18" charset="0"/>
              </a:rPr>
              <a:t>при наличии общего придаточного предложения</a:t>
            </a: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Снег валил хлопьями и ветер сбивал с ног, когда мы возвращались домой.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00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в сложных предложениях</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numCol="2"/>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не ставится в ССП</a:t>
            </a: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b="1" dirty="0" smtClean="0">
                <a:latin typeface="Times New Roman" panose="02020603050405020304" pitchFamily="18" charset="0"/>
                <a:cs typeface="Times New Roman" panose="02020603050405020304" pitchFamily="18" charset="0"/>
              </a:rPr>
              <a:t>при наличии общего второстепенного члена (ОВЧ)</a:t>
            </a:r>
          </a:p>
          <a:p>
            <a:pPr marL="0" indent="0" algn="ctr">
              <a:buNone/>
            </a:pPr>
            <a:r>
              <a:rPr lang="ru-RU" dirty="0" smtClean="0">
                <a:latin typeface="Times New Roman" panose="02020603050405020304" pitchFamily="18" charset="0"/>
                <a:cs typeface="Times New Roman" panose="02020603050405020304" pitchFamily="18" charset="0"/>
              </a:rPr>
              <a:t>Снова пригрело солнышко и по улицам побежали ручьи.</a:t>
            </a: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b="1" dirty="0" smtClean="0">
                <a:latin typeface="Times New Roman" panose="02020603050405020304" pitchFamily="18" charset="0"/>
                <a:cs typeface="Times New Roman" panose="02020603050405020304" pitchFamily="18" charset="0"/>
              </a:rPr>
              <a:t>при наличии общей части</a:t>
            </a:r>
          </a:p>
          <a:p>
            <a:pPr marL="0" indent="0" algn="ctr">
              <a:buNone/>
            </a:pPr>
            <a:r>
              <a:rPr lang="ru-RU" dirty="0" smtClean="0">
                <a:latin typeface="Times New Roman" panose="02020603050405020304" pitchFamily="18" charset="0"/>
                <a:cs typeface="Times New Roman" panose="02020603050405020304" pitchFamily="18" charset="0"/>
              </a:rPr>
              <a:t>Через час явилась возможность ехать: метел утихла и небо прояснилось.</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687414" y="4541821"/>
            <a:ext cx="4012430" cy="2316179"/>
          </a:xfrm>
          <a:prstGeom prst="rect">
            <a:avLst/>
          </a:prstGeom>
        </p:spPr>
      </p:pic>
    </p:spTree>
    <p:extLst>
      <p:ext uri="{BB962C8B-B14F-4D97-AF65-F5344CB8AC3E}">
        <p14:creationId xmlns:p14="http://schemas.microsoft.com/office/powerpoint/2010/main" val="44081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Запятая в сложных предложениях</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numCol="1"/>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не ставится в предложениях с выражением экспрессии</a:t>
            </a: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b="1" dirty="0" smtClean="0">
                <a:latin typeface="Times New Roman" panose="02020603050405020304" pitchFamily="18" charset="0"/>
                <a:cs typeface="Times New Roman" panose="02020603050405020304" pitchFamily="18" charset="0"/>
              </a:rPr>
              <a:t>вопросительные         восклицательные         побудительные</a:t>
            </a: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Кем налит был стакан до половины и почему нет розы на столе?</a:t>
            </a:r>
          </a:p>
          <a:p>
            <a:pPr marL="0" indent="0" algn="ctr">
              <a:buNone/>
            </a:pPr>
            <a:r>
              <a:rPr lang="ru-RU" dirty="0" smtClean="0">
                <a:latin typeface="Times New Roman" panose="02020603050405020304" pitchFamily="18" charset="0"/>
                <a:cs typeface="Times New Roman" panose="02020603050405020304" pitchFamily="18" charset="0"/>
              </a:rPr>
              <a:t>Как хороша сирень и память хороша!</a:t>
            </a:r>
          </a:p>
          <a:p>
            <a:pPr marL="0" indent="0" algn="ctr">
              <a:buNone/>
            </a:pPr>
            <a:r>
              <a:rPr lang="ru-RU" dirty="0" smtClean="0">
                <a:latin typeface="Times New Roman" panose="02020603050405020304" pitchFamily="18" charset="0"/>
                <a:cs typeface="Times New Roman" panose="02020603050405020304" pitchFamily="18" charset="0"/>
              </a:rPr>
              <a:t>Подпустить врага и дать огонь по команде!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13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в сложных предложения </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не ставится в односоставных предложениях</a:t>
            </a:r>
          </a:p>
          <a:p>
            <a:pPr marL="0" indent="0" algn="ctr">
              <a:buNone/>
            </a:pPr>
            <a:endParaRPr lang="ru-RU" b="1" dirty="0" smtClean="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н</a:t>
            </a:r>
            <a:r>
              <a:rPr lang="ru-RU" b="1" dirty="0" smtClean="0">
                <a:latin typeface="Times New Roman" panose="02020603050405020304" pitchFamily="18" charset="0"/>
                <a:cs typeface="Times New Roman" panose="02020603050405020304" pitchFamily="18" charset="0"/>
              </a:rPr>
              <a:t>азывные             неопределенно-личные          безличные</a:t>
            </a:r>
          </a:p>
          <a:p>
            <a:pPr marL="0" indent="0">
              <a:buNone/>
            </a:pPr>
            <a:r>
              <a:rPr lang="ru-RU" b="1"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Зной и свет.</a:t>
            </a:r>
          </a:p>
          <a:p>
            <a:pPr marL="0" indent="0">
              <a:buNone/>
            </a:pPr>
            <a:r>
              <a:rPr lang="ru-RU" dirty="0" smtClean="0">
                <a:latin typeface="Times New Roman" panose="02020603050405020304" pitchFamily="18" charset="0"/>
                <a:cs typeface="Times New Roman" panose="02020603050405020304" pitchFamily="18" charset="0"/>
              </a:rPr>
              <a:t>Зрителей разместили вокруг арены и на арену вывели участников представления.</a:t>
            </a:r>
          </a:p>
          <a:p>
            <a:pPr marL="0" indent="0">
              <a:buNone/>
            </a:pPr>
            <a:r>
              <a:rPr lang="ru-RU" dirty="0" smtClean="0">
                <a:latin typeface="Times New Roman" panose="02020603050405020304" pitchFamily="18" charset="0"/>
                <a:cs typeface="Times New Roman" panose="02020603050405020304" pitchFamily="18" charset="0"/>
              </a:rPr>
              <a:t>Светло и жарко.</a:t>
            </a:r>
          </a:p>
        </p:txBody>
      </p:sp>
    </p:spTree>
    <p:extLst>
      <p:ext uri="{BB962C8B-B14F-4D97-AF65-F5344CB8AC3E}">
        <p14:creationId xmlns:p14="http://schemas.microsoft.com/office/powerpoint/2010/main" val="249680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ЛОВУШКИ</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514350" indent="-514350">
              <a:buAutoNum type="arabicPeriod"/>
            </a:pPr>
            <a:r>
              <a:rPr lang="ru-RU" b="1" dirty="0" smtClean="0">
                <a:latin typeface="Times New Roman" panose="02020603050405020304" pitchFamily="18" charset="0"/>
                <a:cs typeface="Times New Roman" panose="02020603050405020304" pitchFamily="18" charset="0"/>
              </a:rPr>
              <a:t>Имитация </a:t>
            </a:r>
            <a:r>
              <a:rPr lang="ru-RU" b="1" dirty="0">
                <a:latin typeface="Times New Roman" panose="02020603050405020304" pitchFamily="18" charset="0"/>
                <a:cs typeface="Times New Roman" panose="02020603050405020304" pitchFamily="18" charset="0"/>
              </a:rPr>
              <a:t>в ССП общего второстепенного члена. </a:t>
            </a:r>
            <a:endParaRPr lang="ru-RU" b="1"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комнате было подозрительно тихо, и именно там я обнаружила это сокровище. В России континентальный климат, и здесь </a:t>
            </a:r>
            <a:r>
              <a:rPr lang="ru-RU" dirty="0" smtClean="0">
                <a:latin typeface="Times New Roman" panose="02020603050405020304" pitchFamily="18" charset="0"/>
                <a:cs typeface="Times New Roman" panose="02020603050405020304" pitchFamily="18" charset="0"/>
              </a:rPr>
              <a:t>особенно </a:t>
            </a:r>
            <a:r>
              <a:rPr lang="ru-RU" dirty="0">
                <a:latin typeface="Times New Roman" panose="02020603050405020304" pitchFamily="18" charset="0"/>
                <a:cs typeface="Times New Roman" panose="02020603050405020304" pitchFamily="18" charset="0"/>
              </a:rPr>
              <a:t>суровая зима</a:t>
            </a:r>
            <a:r>
              <a:rPr lang="ru-RU" dirty="0" smtClean="0">
                <a:latin typeface="Times New Roman" panose="02020603050405020304" pitchFamily="18" charset="0"/>
                <a:cs typeface="Times New Roman" panose="02020603050405020304" pitchFamily="18" charset="0"/>
              </a:rPr>
              <a:t>.</a:t>
            </a:r>
          </a:p>
          <a:p>
            <a:pPr marL="0" indent="0">
              <a:buNone/>
            </a:pPr>
            <a:r>
              <a:rPr lang="ru-RU" b="1" dirty="0">
                <a:latin typeface="Times New Roman" panose="02020603050405020304" pitchFamily="18" charset="0"/>
                <a:cs typeface="Times New Roman" panose="02020603050405020304" pitchFamily="18" charset="0"/>
              </a:rPr>
              <a:t>2. Односоставные предложения притворяются однородными членами. </a:t>
            </a:r>
            <a:endParaRPr lang="ru-RU" b="1"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Вечерело</a:t>
            </a:r>
            <a:r>
              <a:rPr lang="ru-RU" dirty="0">
                <a:latin typeface="Times New Roman" panose="02020603050405020304" pitchFamily="18" charset="0"/>
                <a:cs typeface="Times New Roman" panose="02020603050405020304" pitchFamily="18" charset="0"/>
              </a:rPr>
              <a:t>, и казалось, что эта ночь предназначена только для нас двоих.</a:t>
            </a:r>
          </a:p>
        </p:txBody>
      </p:sp>
    </p:spTree>
    <p:extLst>
      <p:ext uri="{BB962C8B-B14F-4D97-AF65-F5344CB8AC3E}">
        <p14:creationId xmlns:p14="http://schemas.microsoft.com/office/powerpoint/2010/main" val="324112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Знаки препинания в сложносочиненном предложении и простом предложении с однородными членами.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Задание </a:t>
            </a:r>
            <a:r>
              <a:rPr lang="ru-RU" sz="2800" b="1" dirty="0">
                <a:latin typeface="Times New Roman" panose="02020603050405020304" pitchFamily="18" charset="0"/>
                <a:cs typeface="Times New Roman" panose="02020603050405020304" pitchFamily="18" charset="0"/>
              </a:rPr>
              <a:t>№ 16»</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93864"/>
            <a:ext cx="10515600" cy="4351338"/>
          </a:xfrm>
        </p:spPr>
        <p:txBody>
          <a:bodyPr>
            <a:noAutofit/>
          </a:bodyPr>
          <a:lstStyle/>
          <a:p>
            <a:pPr marL="0" indent="0" algn="just">
              <a:buNone/>
            </a:pPr>
            <a:r>
              <a:rPr lang="ru-RU" sz="2400" b="1" dirty="0" smtClean="0">
                <a:latin typeface="Times New Roman" panose="02020603050405020304" pitchFamily="18" charset="0"/>
                <a:cs typeface="Times New Roman" panose="02020603050405020304" pitchFamily="18" charset="0"/>
              </a:rPr>
              <a:t>                                         Как </a:t>
            </a:r>
            <a:r>
              <a:rPr lang="ru-RU" sz="2400" b="1" dirty="0">
                <a:latin typeface="Times New Roman" panose="02020603050405020304" pitchFamily="18" charset="0"/>
                <a:cs typeface="Times New Roman" panose="02020603050405020304" pitchFamily="18" charset="0"/>
              </a:rPr>
              <a:t>выглядит задание 16?</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b="1" dirty="0">
                <a:latin typeface="Times New Roman" panose="02020603050405020304" pitchFamily="18" charset="0"/>
                <a:cs typeface="Times New Roman" panose="02020603050405020304" pitchFamily="18" charset="0"/>
              </a:rPr>
              <a:t>Расставьте знаки препинания. Укажите номера предложений, в которых нужно поставить ОДНУ запятую. </a:t>
            </a: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1) Этой зимой было мало снега и трещали жестокие морозы. </a:t>
            </a:r>
          </a:p>
          <a:p>
            <a:pPr marL="0" indent="0" algn="just">
              <a:buNone/>
            </a:pPr>
            <a:r>
              <a:rPr lang="ru-RU" sz="2400" dirty="0">
                <a:latin typeface="Times New Roman" panose="02020603050405020304" pitchFamily="18" charset="0"/>
                <a:cs typeface="Times New Roman" panose="02020603050405020304" pitchFamily="18" charset="0"/>
              </a:rPr>
              <a:t>2) В минуты музыки печальной я представляю жёлтый плёс и голос женщины прощальный и шум порывистых берёз. </a:t>
            </a:r>
          </a:p>
          <a:p>
            <a:pPr marL="0" indent="0" algn="just">
              <a:buNone/>
            </a:pPr>
            <a:r>
              <a:rPr lang="ru-RU" sz="2400" dirty="0">
                <a:latin typeface="Times New Roman" panose="02020603050405020304" pitchFamily="18" charset="0"/>
                <a:cs typeface="Times New Roman" panose="02020603050405020304" pitchFamily="18" charset="0"/>
              </a:rPr>
              <a:t>3) Он снова увидел спокойную глинистую реку сыпучую гальку сухой белый и жёлтый тростник. </a:t>
            </a:r>
          </a:p>
          <a:p>
            <a:pPr marL="0" indent="0" algn="just">
              <a:buNone/>
            </a:pPr>
            <a:r>
              <a:rPr lang="ru-RU" sz="2400" dirty="0">
                <a:latin typeface="Times New Roman" panose="02020603050405020304" pitchFamily="18" charset="0"/>
                <a:cs typeface="Times New Roman" panose="02020603050405020304" pitchFamily="18" charset="0"/>
              </a:rPr>
              <a:t>4) Щедр на слова да скуп на дела. </a:t>
            </a:r>
          </a:p>
          <a:p>
            <a:pPr marL="0" indent="0" algn="just">
              <a:buNone/>
            </a:pPr>
            <a:r>
              <a:rPr lang="ru-RU" sz="2400" dirty="0">
                <a:latin typeface="Times New Roman" panose="02020603050405020304" pitchFamily="18" charset="0"/>
                <a:cs typeface="Times New Roman" panose="02020603050405020304" pitchFamily="18" charset="0"/>
              </a:rPr>
              <a:t>5) Природа созидательна по своей сути и эту созидательную деятельность человеку нужно научиться уважать. </a:t>
            </a:r>
          </a:p>
        </p:txBody>
      </p:sp>
    </p:spTree>
    <p:extLst>
      <p:ext uri="{BB962C8B-B14F-4D97-AF65-F5344CB8AC3E}">
        <p14:creationId xmlns:p14="http://schemas.microsoft.com/office/powerpoint/2010/main" val="223154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61695" y="354535"/>
            <a:ext cx="3221010" cy="878749"/>
          </a:xfrm>
        </p:spPr>
        <p:txBody>
          <a:bodyPr>
            <a:normAutofit/>
          </a:bodyPr>
          <a:lstStyle/>
          <a:p>
            <a:r>
              <a:rPr lang="ru-RU" sz="3200" dirty="0" smtClean="0">
                <a:solidFill>
                  <a:srgbClr val="FF0000"/>
                </a:solidFill>
              </a:rPr>
              <a:t>ПРАКТИКА</a:t>
            </a:r>
            <a:endParaRPr lang="ru-RU" sz="3200" dirty="0">
              <a:solidFill>
                <a:srgbClr val="FF0000"/>
              </a:solidFill>
            </a:endParaRPr>
          </a:p>
        </p:txBody>
      </p:sp>
      <p:pic>
        <p:nvPicPr>
          <p:cNvPr id="8" name="Рисунок 7"/>
          <p:cNvPicPr>
            <a:picLocks noChangeAspect="1"/>
          </p:cNvPicPr>
          <p:nvPr/>
        </p:nvPicPr>
        <p:blipFill>
          <a:blip r:embed="rId2"/>
          <a:stretch>
            <a:fillRect/>
          </a:stretch>
        </p:blipFill>
        <p:spPr>
          <a:xfrm>
            <a:off x="6911465" y="1698172"/>
            <a:ext cx="3813139" cy="4569356"/>
          </a:xfrm>
          <a:prstGeom prst="rect">
            <a:avLst/>
          </a:prstGeom>
        </p:spPr>
      </p:pic>
      <p:pic>
        <p:nvPicPr>
          <p:cNvPr id="9" name="Рисунок 8"/>
          <p:cNvPicPr>
            <a:picLocks noChangeAspect="1"/>
          </p:cNvPicPr>
          <p:nvPr/>
        </p:nvPicPr>
        <p:blipFill>
          <a:blip r:embed="rId3"/>
          <a:stretch>
            <a:fillRect/>
          </a:stretch>
        </p:blipFill>
        <p:spPr>
          <a:xfrm>
            <a:off x="1177258" y="1698172"/>
            <a:ext cx="4545874" cy="4545874"/>
          </a:xfrm>
          <a:prstGeom prst="rect">
            <a:avLst/>
          </a:prstGeom>
        </p:spPr>
      </p:pic>
    </p:spTree>
    <p:extLst>
      <p:ext uri="{BB962C8B-B14F-4D97-AF65-F5344CB8AC3E}">
        <p14:creationId xmlns:p14="http://schemas.microsoft.com/office/powerpoint/2010/main" val="347541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6194"/>
            <a:ext cx="10515600" cy="1325563"/>
          </a:xfrm>
        </p:spPr>
        <p:txBody>
          <a:bodyPr/>
          <a:lstStyle/>
          <a:p>
            <a:pPr algn="ct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lgn="just">
              <a:buNone/>
            </a:pPr>
            <a:r>
              <a:rPr lang="ru-RU" b="1" dirty="0">
                <a:latin typeface="Times New Roman" panose="02020603050405020304" pitchFamily="18" charset="0"/>
                <a:cs typeface="Times New Roman" panose="02020603050405020304" pitchFamily="18" charset="0"/>
              </a:rPr>
              <a:t>Расставьте знаки препинания. Укажите номера предложений, в которых нужно поставить ОДНУ запятую. </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1) Этой зимой было мало снега и трещали жестокие морозы. </a:t>
            </a:r>
          </a:p>
          <a:p>
            <a:pPr marL="0" indent="0" algn="just">
              <a:buNone/>
            </a:pPr>
            <a:r>
              <a:rPr lang="ru-RU" dirty="0">
                <a:latin typeface="Times New Roman" panose="02020603050405020304" pitchFamily="18" charset="0"/>
                <a:cs typeface="Times New Roman" panose="02020603050405020304" pitchFamily="18" charset="0"/>
              </a:rPr>
              <a:t>2) В минуты музыки печальной я представляю жёлтый плёс и голос женщины прощальный и шум порывистых берёз. </a:t>
            </a:r>
          </a:p>
          <a:p>
            <a:pPr marL="0" indent="0" algn="just">
              <a:buNone/>
            </a:pPr>
            <a:r>
              <a:rPr lang="ru-RU" dirty="0">
                <a:latin typeface="Times New Roman" panose="02020603050405020304" pitchFamily="18" charset="0"/>
                <a:cs typeface="Times New Roman" panose="02020603050405020304" pitchFamily="18" charset="0"/>
              </a:rPr>
              <a:t>3) Он снова увидел спокойную глинистую реку сыпучую гальку сухой белый и жёлтый тростник. </a:t>
            </a:r>
          </a:p>
          <a:p>
            <a:pPr marL="0" indent="0" algn="just">
              <a:buNone/>
            </a:pPr>
            <a:r>
              <a:rPr lang="ru-RU" dirty="0">
                <a:latin typeface="Times New Roman" panose="02020603050405020304" pitchFamily="18" charset="0"/>
                <a:cs typeface="Times New Roman" panose="02020603050405020304" pitchFamily="18" charset="0"/>
              </a:rPr>
              <a:t>4) Щедр на слова да скуп на дела. </a:t>
            </a:r>
          </a:p>
          <a:p>
            <a:pPr marL="0" indent="0" algn="just">
              <a:buNone/>
            </a:pPr>
            <a:r>
              <a:rPr lang="ru-RU" dirty="0">
                <a:latin typeface="Times New Roman" panose="02020603050405020304" pitchFamily="18" charset="0"/>
                <a:cs typeface="Times New Roman" panose="02020603050405020304" pitchFamily="18" charset="0"/>
              </a:rPr>
              <a:t>5) Природа созидательна по своей сути и эту созидательную деятельность человеку нужно научиться уважать. </a:t>
            </a:r>
          </a:p>
        </p:txBody>
      </p:sp>
    </p:spTree>
    <p:extLst>
      <p:ext uri="{BB962C8B-B14F-4D97-AF65-F5344CB8AC3E}">
        <p14:creationId xmlns:p14="http://schemas.microsoft.com/office/powerpoint/2010/main" val="3676035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00062"/>
            <a:ext cx="10515600" cy="1325563"/>
          </a:xfrm>
        </p:spPr>
        <p:txBody>
          <a:bodyPr>
            <a:noAutofit/>
          </a:bodyPr>
          <a:lstStyle/>
          <a:p>
            <a:pPr algn="just"/>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Расставьте </a:t>
            </a:r>
            <a:r>
              <a:rPr lang="ru-RU" sz="2800" b="1" dirty="0">
                <a:latin typeface="Times New Roman" panose="02020603050405020304" pitchFamily="18" charset="0"/>
                <a:cs typeface="Times New Roman" panose="02020603050405020304" pitchFamily="18" charset="0"/>
              </a:rPr>
              <a:t>знаки препинания. Укажите предложения, в которых нужно поставить ОДНУ запятую. Запишите номера этих предложений.</a:t>
            </a:r>
            <a:br>
              <a:rPr lang="ru-RU" sz="2800" b="1" dirty="0">
                <a:latin typeface="Times New Roman" panose="02020603050405020304" pitchFamily="18" charset="0"/>
                <a:cs typeface="Times New Roman" panose="02020603050405020304" pitchFamily="18" charset="0"/>
              </a:rPr>
            </a:br>
            <a:endParaRPr lang="ru-RU" sz="2800" dirty="0"/>
          </a:p>
        </p:txBody>
      </p:sp>
      <p:sp>
        <p:nvSpPr>
          <p:cNvPr id="3" name="Объект 2"/>
          <p:cNvSpPr>
            <a:spLocks noGrp="1"/>
          </p:cNvSpPr>
          <p:nvPr>
            <p:ph idx="1"/>
          </p:nvPr>
        </p:nvSpPr>
        <p:spPr/>
        <p:txBody>
          <a:bodyPr>
            <a:normAutofit/>
          </a:bodyPr>
          <a:lstStyle/>
          <a:p>
            <a:pPr marL="0" indent="0" algn="just">
              <a:buNone/>
            </a:pPr>
            <a:r>
              <a:rPr lang="ru-RU" sz="3000" dirty="0">
                <a:latin typeface="Times New Roman" panose="02020603050405020304" pitchFamily="18" charset="0"/>
                <a:cs typeface="Times New Roman" panose="02020603050405020304" pitchFamily="18" charset="0"/>
              </a:rPr>
              <a:t>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1</a:t>
            </a:r>
            <a:r>
              <a:rPr lang="ru-RU" sz="3000" dirty="0">
                <a:latin typeface="Times New Roman" panose="02020603050405020304" pitchFamily="18" charset="0"/>
                <a:cs typeface="Times New Roman" panose="02020603050405020304" pitchFamily="18" charset="0"/>
              </a:rPr>
              <a:t>) Над нами теперь торжественно шумели темно-зелеными вершинами красивые стройные кедры.</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2</a:t>
            </a:r>
            <a:r>
              <a:rPr lang="ru-RU" sz="3000" dirty="0">
                <a:latin typeface="Times New Roman" panose="02020603050405020304" pitchFamily="18" charset="0"/>
                <a:cs typeface="Times New Roman" panose="02020603050405020304" pitchFamily="18" charset="0"/>
              </a:rPr>
              <a:t>) Я запутался в поводках упал и они разбежались.</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3</a:t>
            </a:r>
            <a:r>
              <a:rPr lang="ru-RU" sz="3000" dirty="0">
                <a:latin typeface="Times New Roman" panose="02020603050405020304" pitchFamily="18" charset="0"/>
                <a:cs typeface="Times New Roman" panose="02020603050405020304" pitchFamily="18" charset="0"/>
              </a:rPr>
              <a:t>) Пастуший сезон кончился и пастух был озабочен поисками работы на зиму.</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4</a:t>
            </a:r>
            <a:r>
              <a:rPr lang="ru-RU" sz="3000" dirty="0">
                <a:latin typeface="Times New Roman" panose="02020603050405020304" pitchFamily="18" charset="0"/>
                <a:cs typeface="Times New Roman" panose="02020603050405020304" pitchFamily="18" charset="0"/>
              </a:rPr>
              <a:t>) Безветрие стоит над черным лесистым краем и только колотушка сторожа доносится с деревенской околицы.</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5</a:t>
            </a:r>
            <a:r>
              <a:rPr lang="ru-RU" sz="3000" dirty="0">
                <a:latin typeface="Times New Roman" panose="02020603050405020304" pitchFamily="18" charset="0"/>
                <a:cs typeface="Times New Roman" panose="02020603050405020304" pitchFamily="18" charset="0"/>
              </a:rPr>
              <a:t>) Пушкинские рисунки намного превосходят в свободе и живости иллюстрации его современников.</a:t>
            </a:r>
          </a:p>
          <a:p>
            <a:endParaRPr lang="ru-RU" dirty="0"/>
          </a:p>
        </p:txBody>
      </p:sp>
    </p:spTree>
    <p:extLst>
      <p:ext uri="{BB962C8B-B14F-4D97-AF65-F5344CB8AC3E}">
        <p14:creationId xmlns:p14="http://schemas.microsoft.com/office/powerpoint/2010/main" val="2643600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anose="02020603050405020304" pitchFamily="18" charset="0"/>
                <a:cs typeface="Times New Roman" panose="02020603050405020304" pitchFamily="18" charset="0"/>
              </a:rPr>
              <a:t>СПАСИБО ЗА ВНИМАНИЕ!</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6782937" y="1690688"/>
            <a:ext cx="4570863" cy="5167312"/>
          </a:xfrm>
          <a:prstGeom prst="rect">
            <a:avLst/>
          </a:prstGeom>
        </p:spPr>
      </p:pic>
      <p:pic>
        <p:nvPicPr>
          <p:cNvPr id="5" name="Объект 3"/>
          <p:cNvPicPr>
            <a:picLocks noChangeAspect="1"/>
          </p:cNvPicPr>
          <p:nvPr/>
        </p:nvPicPr>
        <p:blipFill>
          <a:blip r:embed="rId3"/>
          <a:stretch>
            <a:fillRect/>
          </a:stretch>
        </p:blipFill>
        <p:spPr>
          <a:xfrm>
            <a:off x="1029837" y="1842448"/>
            <a:ext cx="5753100" cy="4799066"/>
          </a:xfrm>
          <a:prstGeom prst="rect">
            <a:avLst/>
          </a:prstGeom>
        </p:spPr>
      </p:pic>
    </p:spTree>
    <p:extLst>
      <p:ext uri="{BB962C8B-B14F-4D97-AF65-F5344CB8AC3E}">
        <p14:creationId xmlns:p14="http://schemas.microsoft.com/office/powerpoint/2010/main" val="41919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ставится</a:t>
            </a:r>
          </a:p>
          <a:p>
            <a:pPr marL="0" indent="0" algn="ctr">
              <a:buNone/>
            </a:pPr>
            <a:r>
              <a:rPr lang="ru-RU" b="1" dirty="0" smtClean="0">
                <a:latin typeface="Times New Roman" panose="02020603050405020304" pitchFamily="18" charset="0"/>
                <a:cs typeface="Times New Roman" panose="02020603050405020304" pitchFamily="18" charset="0"/>
              </a:rPr>
              <a:t>О, О</a:t>
            </a:r>
          </a:p>
          <a:p>
            <a:pPr marL="0" indent="0" algn="ctr">
              <a:buNone/>
            </a:pPr>
            <a:r>
              <a:rPr lang="ru-RU" dirty="0" smtClean="0">
                <a:latin typeface="Times New Roman" panose="02020603050405020304" pitchFamily="18" charset="0"/>
                <a:cs typeface="Times New Roman" panose="02020603050405020304" pitchFamily="18" charset="0"/>
              </a:rPr>
              <a:t>Все смешалось, закружилось, зашумело.</a:t>
            </a:r>
            <a:endParaRPr lang="ru-RU" dirty="0">
              <a:latin typeface="Times New Roman" panose="02020603050405020304" pitchFamily="18" charset="0"/>
              <a:cs typeface="Times New Roman" panose="02020603050405020304" pitchFamily="18" charset="0"/>
            </a:endParaRPr>
          </a:p>
        </p:txBody>
      </p:sp>
      <p:pic>
        <p:nvPicPr>
          <p:cNvPr id="6" name="Объект 3"/>
          <p:cNvPicPr>
            <a:picLocks noChangeAspect="1"/>
          </p:cNvPicPr>
          <p:nvPr/>
        </p:nvPicPr>
        <p:blipFill>
          <a:blip r:embed="rId2"/>
          <a:stretch>
            <a:fillRect/>
          </a:stretch>
        </p:blipFill>
        <p:spPr>
          <a:xfrm>
            <a:off x="8403452" y="3407634"/>
            <a:ext cx="3251736" cy="3251736"/>
          </a:xfrm>
          <a:prstGeom prst="rect">
            <a:avLst/>
          </a:prstGeom>
        </p:spPr>
      </p:pic>
    </p:spTree>
    <p:extLst>
      <p:ext uri="{BB962C8B-B14F-4D97-AF65-F5344CB8AC3E}">
        <p14:creationId xmlns:p14="http://schemas.microsoft.com/office/powerpoint/2010/main" val="42775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ставится</a:t>
            </a:r>
          </a:p>
          <a:p>
            <a:pPr marL="0" indent="0" algn="ctr">
              <a:buNone/>
            </a:pPr>
            <a:r>
              <a:rPr lang="ru-RU" b="1" dirty="0" smtClean="0">
                <a:latin typeface="Times New Roman" panose="02020603050405020304" pitchFamily="18" charset="0"/>
                <a:cs typeface="Times New Roman" panose="02020603050405020304" pitchFamily="18" charset="0"/>
              </a:rPr>
              <a:t>О, О и О</a:t>
            </a:r>
          </a:p>
          <a:p>
            <a:pPr marL="0" indent="0" algn="ctr">
              <a:buNone/>
            </a:pPr>
            <a:r>
              <a:rPr lang="ru-RU" dirty="0" smtClean="0">
                <a:latin typeface="Times New Roman" panose="02020603050405020304" pitchFamily="18" charset="0"/>
                <a:cs typeface="Times New Roman" panose="02020603050405020304" pitchFamily="18" charset="0"/>
              </a:rPr>
              <a:t>Он смотрел на стены, на мебель и на весело глядевшую в комнаты из сада зелень.</a:t>
            </a:r>
          </a:p>
          <a:p>
            <a:pPr marL="0" indent="0" algn="ctr">
              <a:buNone/>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79808" y="3801738"/>
            <a:ext cx="2782759" cy="2510162"/>
          </a:xfrm>
          <a:prstGeom prst="rect">
            <a:avLst/>
          </a:prstGeom>
        </p:spPr>
      </p:pic>
    </p:spTree>
    <p:extLst>
      <p:ext uri="{BB962C8B-B14F-4D97-AF65-F5344CB8AC3E}">
        <p14:creationId xmlns:p14="http://schemas.microsoft.com/office/powerpoint/2010/main" val="164297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ставится</a:t>
            </a:r>
          </a:p>
          <a:p>
            <a:pPr marL="0" indent="0">
              <a:buNone/>
            </a:pPr>
            <a:r>
              <a:rPr lang="ru-RU" b="1" dirty="0" smtClean="0">
                <a:latin typeface="Times New Roman" panose="02020603050405020304" pitchFamily="18" charset="0"/>
                <a:cs typeface="Times New Roman" panose="02020603050405020304" pitchFamily="18" charset="0"/>
              </a:rPr>
              <a:t>и О, и О  </a:t>
            </a:r>
          </a:p>
          <a:p>
            <a:pPr marL="0" indent="0">
              <a:buNone/>
            </a:pPr>
            <a:r>
              <a:rPr lang="ru-RU" dirty="0" smtClean="0">
                <a:latin typeface="Times New Roman" panose="02020603050405020304" pitchFamily="18" charset="0"/>
                <a:cs typeface="Times New Roman" panose="02020603050405020304" pitchFamily="18" charset="0"/>
              </a:rPr>
              <a:t>Все напоминало об осени: и желтые листья, и туманы          по утрам.</a:t>
            </a:r>
          </a:p>
          <a:p>
            <a:pPr marL="0" indent="0">
              <a:buNone/>
            </a:pPr>
            <a:r>
              <a:rPr lang="ru-RU" b="1" dirty="0" smtClean="0">
                <a:latin typeface="Times New Roman" panose="02020603050405020304" pitchFamily="18" charset="0"/>
                <a:cs typeface="Times New Roman" panose="02020603050405020304" pitchFamily="18" charset="0"/>
              </a:rPr>
              <a:t>О, и О, и О</a:t>
            </a:r>
          </a:p>
          <a:p>
            <a:pPr marL="0" indent="0">
              <a:buNone/>
            </a:pPr>
            <a:r>
              <a:rPr lang="ru-RU" dirty="0" smtClean="0">
                <a:latin typeface="Times New Roman" panose="02020603050405020304" pitchFamily="18" charset="0"/>
                <a:cs typeface="Times New Roman" panose="02020603050405020304" pitchFamily="18" charset="0"/>
              </a:rPr>
              <a:t>Досада на кого-то, и печаль, и в то же время буйная радость овладели его душою.</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967964" y="4626591"/>
            <a:ext cx="2782759" cy="2231409"/>
          </a:xfrm>
          <a:prstGeom prst="rect">
            <a:avLst/>
          </a:prstGeom>
        </p:spPr>
      </p:pic>
    </p:spTree>
    <p:extLst>
      <p:ext uri="{BB962C8B-B14F-4D97-AF65-F5344CB8AC3E}">
        <p14:creationId xmlns:p14="http://schemas.microsoft.com/office/powerpoint/2010/main" val="389307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не ставится</a:t>
            </a:r>
          </a:p>
          <a:p>
            <a:pPr marL="0" indent="0" algn="ctr">
              <a:buNone/>
            </a:pPr>
            <a:r>
              <a:rPr lang="ru-RU" b="1" dirty="0" smtClean="0">
                <a:latin typeface="Times New Roman" panose="02020603050405020304" pitchFamily="18" charset="0"/>
                <a:cs typeface="Times New Roman" panose="02020603050405020304" pitchFamily="18" charset="0"/>
              </a:rPr>
              <a:t>О или О</a:t>
            </a:r>
          </a:p>
          <a:p>
            <a:pPr marL="0" indent="0" algn="ctr">
              <a:buNone/>
            </a:pPr>
            <a:r>
              <a:rPr lang="ru-RU" dirty="0" smtClean="0">
                <a:latin typeface="Times New Roman" panose="02020603050405020304" pitchFamily="18" charset="0"/>
                <a:cs typeface="Times New Roman" panose="02020603050405020304" pitchFamily="18" charset="0"/>
              </a:rPr>
              <a:t>Сведения об успехе или неудаче быстро разносились.</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79808" y="3801737"/>
            <a:ext cx="3001123" cy="2858369"/>
          </a:xfrm>
          <a:prstGeom prst="rect">
            <a:avLst/>
          </a:prstGeom>
        </p:spPr>
      </p:pic>
    </p:spTree>
    <p:extLst>
      <p:ext uri="{BB962C8B-B14F-4D97-AF65-F5344CB8AC3E}">
        <p14:creationId xmlns:p14="http://schemas.microsoft.com/office/powerpoint/2010/main" val="268505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dirty="0"/>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ставится</a:t>
            </a:r>
          </a:p>
          <a:p>
            <a:pPr marL="0" indent="0" algn="ctr">
              <a:buNone/>
            </a:pPr>
            <a:r>
              <a:rPr lang="ru-RU" b="1" dirty="0">
                <a:latin typeface="Times New Roman" panose="02020603050405020304" pitchFamily="18" charset="0"/>
                <a:cs typeface="Times New Roman" panose="02020603050405020304" pitchFamily="18" charset="0"/>
              </a:rPr>
              <a:t>н</a:t>
            </a:r>
            <a:r>
              <a:rPr lang="ru-RU" b="1" dirty="0" smtClean="0">
                <a:latin typeface="Times New Roman" panose="02020603050405020304" pitchFamily="18" charset="0"/>
                <a:cs typeface="Times New Roman" panose="02020603050405020304" pitchFamily="18" charset="0"/>
              </a:rPr>
              <a:t>и О, ни О</a:t>
            </a:r>
          </a:p>
          <a:p>
            <a:pPr marL="0" indent="0" algn="ctr">
              <a:buNone/>
            </a:pPr>
            <a:r>
              <a:rPr lang="ru-RU" dirty="0">
                <a:latin typeface="Times New Roman" panose="02020603050405020304" pitchFamily="18" charset="0"/>
                <a:cs typeface="Times New Roman" panose="02020603050405020304" pitchFamily="18" charset="0"/>
              </a:rPr>
              <a:t>Овсянников разъезжал либо на </a:t>
            </a:r>
            <a:r>
              <a:rPr lang="ru-RU" dirty="0" smtClean="0">
                <a:latin typeface="Times New Roman" panose="02020603050405020304" pitchFamily="18" charset="0"/>
                <a:cs typeface="Times New Roman" panose="02020603050405020304" pitchFamily="18" charset="0"/>
              </a:rPr>
              <a:t>дрожках</a:t>
            </a:r>
            <a:r>
              <a:rPr lang="ru-RU" dirty="0">
                <a:latin typeface="Times New Roman" panose="02020603050405020304" pitchFamily="18" charset="0"/>
                <a:cs typeface="Times New Roman" panose="02020603050405020304" pitchFamily="18" charset="0"/>
              </a:rPr>
              <a:t>, либо в небольшой красивой тележке с кожаным </a:t>
            </a:r>
            <a:r>
              <a:rPr lang="ru-RU" dirty="0" smtClean="0">
                <a:latin typeface="Times New Roman" panose="02020603050405020304" pitchFamily="18" charset="0"/>
                <a:cs typeface="Times New Roman" panose="02020603050405020304" pitchFamily="18" charset="0"/>
              </a:rPr>
              <a:t>верхом.</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97921" y="4211170"/>
            <a:ext cx="2782759" cy="2510162"/>
          </a:xfrm>
          <a:prstGeom prst="rect">
            <a:avLst/>
          </a:prstGeom>
        </p:spPr>
      </p:pic>
    </p:spTree>
    <p:extLst>
      <p:ext uri="{BB962C8B-B14F-4D97-AF65-F5344CB8AC3E}">
        <p14:creationId xmlns:p14="http://schemas.microsoft.com/office/powerpoint/2010/main" val="38254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ставится</a:t>
            </a:r>
          </a:p>
          <a:p>
            <a:pPr marL="0" indent="0" algn="ctr">
              <a:buNone/>
            </a:pPr>
            <a:r>
              <a:rPr lang="ru-RU" b="1" dirty="0">
                <a:latin typeface="Times New Roman" panose="02020603050405020304" pitchFamily="18" charset="0"/>
                <a:cs typeface="Times New Roman" panose="02020603050405020304" pitchFamily="18" charset="0"/>
              </a:rPr>
              <a:t>О, а, но, зато, однако, да (=но), впрочем, а также, а то и, хотя О</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Дедушка собирался было пройти мимо, но остановился в недоумении.</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52513" y="4347838"/>
            <a:ext cx="2782759" cy="2510162"/>
          </a:xfrm>
          <a:prstGeom prst="rect">
            <a:avLst/>
          </a:prstGeom>
        </p:spPr>
      </p:pic>
    </p:spTree>
    <p:extLst>
      <p:ext uri="{BB962C8B-B14F-4D97-AF65-F5344CB8AC3E}">
        <p14:creationId xmlns:p14="http://schemas.microsoft.com/office/powerpoint/2010/main" val="234010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3200" b="1" i="1" dirty="0" smtClean="0">
                <a:latin typeface="Times New Roman" panose="02020603050405020304" pitchFamily="18" charset="0"/>
                <a:cs typeface="Times New Roman" panose="02020603050405020304" pitchFamily="18" charset="0"/>
              </a:rPr>
              <a:t>Знаки препинания при однородных членах предложения</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b="1" dirty="0">
                <a:latin typeface="Times New Roman" panose="02020603050405020304" pitchFamily="18" charset="0"/>
                <a:cs typeface="Times New Roman" panose="02020603050405020304" pitchFamily="18" charset="0"/>
              </a:rPr>
              <a:t>з</a:t>
            </a:r>
            <a:r>
              <a:rPr lang="ru-RU" b="1" dirty="0" smtClean="0">
                <a:latin typeface="Times New Roman" panose="02020603050405020304" pitchFamily="18" charset="0"/>
                <a:cs typeface="Times New Roman" panose="02020603050405020304" pitchFamily="18" charset="0"/>
              </a:rPr>
              <a:t>апятая ставится</a:t>
            </a:r>
          </a:p>
          <a:p>
            <a:pPr marL="0" indent="0">
              <a:buNone/>
            </a:pPr>
            <a:r>
              <a:rPr lang="ru-RU" b="1" dirty="0" smtClean="0">
                <a:latin typeface="Times New Roman" panose="02020603050405020304" pitchFamily="18" charset="0"/>
                <a:cs typeface="Times New Roman" panose="02020603050405020304" pitchFamily="18" charset="0"/>
              </a:rPr>
              <a:t>не только  О, но и  О                          </a:t>
            </a:r>
          </a:p>
          <a:p>
            <a:pPr marL="0" indent="0">
              <a:buNone/>
            </a:pPr>
            <a:r>
              <a:rPr lang="ru-RU" b="1" dirty="0" smtClean="0">
                <a:latin typeface="Times New Roman" panose="02020603050405020304" pitchFamily="18" charset="0"/>
                <a:cs typeface="Times New Roman" panose="02020603050405020304" pitchFamily="18" charset="0"/>
              </a:rPr>
              <a:t>как  О, так и  О</a:t>
            </a:r>
          </a:p>
          <a:p>
            <a:pPr marL="0" indent="0">
              <a:buNone/>
            </a:pPr>
            <a:r>
              <a:rPr lang="ru-RU" b="1" dirty="0">
                <a:latin typeface="Times New Roman" panose="02020603050405020304" pitchFamily="18" charset="0"/>
                <a:cs typeface="Times New Roman" panose="02020603050405020304" pitchFamily="18" charset="0"/>
              </a:rPr>
              <a:t>х</a:t>
            </a:r>
            <a:r>
              <a:rPr lang="ru-RU" b="1" dirty="0" smtClean="0">
                <a:latin typeface="Times New Roman" panose="02020603050405020304" pitchFamily="18" charset="0"/>
                <a:cs typeface="Times New Roman" panose="02020603050405020304" pitchFamily="18" charset="0"/>
              </a:rPr>
              <a:t>отя и О, но О</a:t>
            </a:r>
          </a:p>
          <a:p>
            <a:pPr marL="0" indent="0">
              <a:buNone/>
            </a:pPr>
            <a:r>
              <a:rPr lang="ru-RU" b="1" dirty="0">
                <a:latin typeface="Times New Roman" panose="02020603050405020304" pitchFamily="18" charset="0"/>
                <a:cs typeface="Times New Roman" panose="02020603050405020304" pitchFamily="18" charset="0"/>
              </a:rPr>
              <a:t>н</a:t>
            </a:r>
            <a:r>
              <a:rPr lang="ru-RU" b="1" dirty="0" smtClean="0">
                <a:latin typeface="Times New Roman" panose="02020603050405020304" pitchFamily="18" charset="0"/>
                <a:cs typeface="Times New Roman" panose="02020603050405020304" pitchFamily="18" charset="0"/>
              </a:rPr>
              <a:t>е столько О, сколько О</a:t>
            </a:r>
          </a:p>
          <a:p>
            <a:pPr marL="0" indent="0">
              <a:buNone/>
            </a:pPr>
            <a:r>
              <a:rPr lang="ru-RU" dirty="0" smtClean="0">
                <a:latin typeface="Times New Roman" panose="02020603050405020304" pitchFamily="18" charset="0"/>
                <a:cs typeface="Times New Roman" panose="02020603050405020304" pitchFamily="18" charset="0"/>
              </a:rPr>
              <a:t>Краски и свет в природе надо не столько наблюдать, сколько ими попросту жить.</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039916" y="1491132"/>
            <a:ext cx="2782759" cy="2510162"/>
          </a:xfrm>
          <a:prstGeom prst="rect">
            <a:avLst/>
          </a:prstGeom>
        </p:spPr>
      </p:pic>
    </p:spTree>
    <p:extLst>
      <p:ext uri="{BB962C8B-B14F-4D97-AF65-F5344CB8AC3E}">
        <p14:creationId xmlns:p14="http://schemas.microsoft.com/office/powerpoint/2010/main" val="31664230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899</Words>
  <Application>Microsoft Office PowerPoint</Application>
  <PresentationFormat>Широкоэкранный</PresentationFormat>
  <Paragraphs>129</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AGReverence-Oblique</vt:lpstr>
      <vt:lpstr>Arial</vt:lpstr>
      <vt:lpstr>Calibri</vt:lpstr>
      <vt:lpstr>Calibri Light</vt:lpstr>
      <vt:lpstr>Times New Roman</vt:lpstr>
      <vt:lpstr>Тема Office</vt:lpstr>
      <vt:lpstr>Презентация PowerPoint</vt:lpstr>
      <vt:lpstr> «Знаки препинания в сложносочиненном предложении и простом предложении с однородными членами.  Задание № 16» </vt:lpstr>
      <vt:lpstr>Знаки препинания при однородных членах предложения</vt:lpstr>
      <vt:lpstr>Знаки препинания при однородных членах предложения</vt:lpstr>
      <vt:lpstr>Знаки препинания при однородных членах предложения</vt:lpstr>
      <vt:lpstr>Знаки препинания при однородных членах предложения</vt:lpstr>
      <vt:lpstr>Знаки препинания при однородных членах предложения</vt:lpstr>
      <vt:lpstr>Знаки препинания при однородных членах предложения</vt:lpstr>
      <vt:lpstr>Знаки препинания при однородных членах предложения</vt:lpstr>
      <vt:lpstr>Знаки препинания при однородных членах предложения</vt:lpstr>
      <vt:lpstr>Знаки препинания при однородных членах предложения</vt:lpstr>
      <vt:lpstr>Запятая внутри фразеологических оборотов</vt:lpstr>
      <vt:lpstr>Неоднородные определения</vt:lpstr>
      <vt:lpstr>Знаки препинания в сложных предложениях</vt:lpstr>
      <vt:lpstr>Знаки препинания в сложных предложениях</vt:lpstr>
      <vt:lpstr>Знаки препинания в сложных предложениях</vt:lpstr>
      <vt:lpstr>Запятая в сложных предложениях</vt:lpstr>
      <vt:lpstr>Знаки препинания в сложных предложения </vt:lpstr>
      <vt:lpstr>ЛОВУШКИ</vt:lpstr>
      <vt:lpstr>Презентация PowerPoint</vt:lpstr>
      <vt:lpstr>Презентация PowerPoint</vt:lpstr>
      <vt:lpstr> Расставьте знаки препинания. Укажите предложения, в которых нужно поставить ОДНУ запятую. Запишите номера этих предложений. </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Ирина</cp:lastModifiedBy>
  <cp:revision>74</cp:revision>
  <dcterms:created xsi:type="dcterms:W3CDTF">2023-10-24T11:42:45Z</dcterms:created>
  <dcterms:modified xsi:type="dcterms:W3CDTF">2023-10-26T08:31:47Z</dcterms:modified>
</cp:coreProperties>
</file>