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media/image38.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3"/>
  </p:notesMasterIdLst>
  <p:sldIdLst>
    <p:sldId id="256" r:id="rId2"/>
    <p:sldId id="258" r:id="rId3"/>
    <p:sldId id="413" r:id="rId4"/>
    <p:sldId id="259" r:id="rId5"/>
    <p:sldId id="302" r:id="rId6"/>
    <p:sldId id="350" r:id="rId7"/>
    <p:sldId id="349" r:id="rId8"/>
    <p:sldId id="351" r:id="rId9"/>
    <p:sldId id="352" r:id="rId10"/>
    <p:sldId id="354" r:id="rId11"/>
    <p:sldId id="353" r:id="rId12"/>
    <p:sldId id="355" r:id="rId13"/>
    <p:sldId id="356" r:id="rId14"/>
    <p:sldId id="357" r:id="rId15"/>
    <p:sldId id="268" r:id="rId16"/>
    <p:sldId id="358" r:id="rId17"/>
    <p:sldId id="361" r:id="rId18"/>
    <p:sldId id="364" r:id="rId19"/>
    <p:sldId id="415" r:id="rId20"/>
    <p:sldId id="365" r:id="rId21"/>
    <p:sldId id="366" r:id="rId22"/>
    <p:sldId id="367" r:id="rId23"/>
    <p:sldId id="368" r:id="rId24"/>
    <p:sldId id="370" r:id="rId25"/>
    <p:sldId id="371" r:id="rId26"/>
    <p:sldId id="372" r:id="rId27"/>
    <p:sldId id="373" r:id="rId28"/>
    <p:sldId id="374" r:id="rId29"/>
    <p:sldId id="376" r:id="rId30"/>
    <p:sldId id="377" r:id="rId31"/>
    <p:sldId id="378" r:id="rId32"/>
    <p:sldId id="379" r:id="rId33"/>
    <p:sldId id="380" r:id="rId34"/>
    <p:sldId id="383" r:id="rId35"/>
    <p:sldId id="385" r:id="rId36"/>
    <p:sldId id="386" r:id="rId37"/>
    <p:sldId id="387" r:id="rId38"/>
    <p:sldId id="389" r:id="rId39"/>
    <p:sldId id="390" r:id="rId40"/>
    <p:sldId id="388" r:id="rId41"/>
    <p:sldId id="359" r:id="rId42"/>
    <p:sldId id="384" r:id="rId43"/>
    <p:sldId id="381" r:id="rId44"/>
    <p:sldId id="382" r:id="rId45"/>
    <p:sldId id="375" r:id="rId46"/>
    <p:sldId id="391" r:id="rId47"/>
    <p:sldId id="394" r:id="rId48"/>
    <p:sldId id="393" r:id="rId49"/>
    <p:sldId id="392" r:id="rId50"/>
    <p:sldId id="420" r:id="rId51"/>
    <p:sldId id="395" r:id="rId52"/>
    <p:sldId id="396" r:id="rId53"/>
    <p:sldId id="397" r:id="rId54"/>
    <p:sldId id="418" r:id="rId55"/>
    <p:sldId id="399" r:id="rId56"/>
    <p:sldId id="400" r:id="rId57"/>
    <p:sldId id="272" r:id="rId58"/>
    <p:sldId id="419" r:id="rId59"/>
    <p:sldId id="402" r:id="rId60"/>
    <p:sldId id="403" r:id="rId61"/>
    <p:sldId id="405" r:id="rId62"/>
    <p:sldId id="404" r:id="rId63"/>
    <p:sldId id="401" r:id="rId64"/>
    <p:sldId id="406" r:id="rId65"/>
    <p:sldId id="407" r:id="rId66"/>
    <p:sldId id="408" r:id="rId67"/>
    <p:sldId id="409" r:id="rId68"/>
    <p:sldId id="410" r:id="rId69"/>
    <p:sldId id="412" r:id="rId70"/>
    <p:sldId id="417" r:id="rId71"/>
    <p:sldId id="347" r:id="rId72"/>
  </p:sldIdLst>
  <p:sldSz cx="12192000" cy="6858000"/>
  <p:notesSz cx="12192000" cy="6858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404" autoAdjust="0"/>
  </p:normalViewPr>
  <p:slideViewPr>
    <p:cSldViewPr>
      <p:cViewPr varScale="1">
        <p:scale>
          <a:sx n="112" d="100"/>
          <a:sy n="112" d="100"/>
        </p:scale>
        <p:origin x="426" y="11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ru-RU" sz="2800" dirty="0">
                <a:latin typeface="Times New Roman" panose="02020603050405020304" pitchFamily="18" charset="0"/>
                <a:cs typeface="Times New Roman" panose="02020603050405020304" pitchFamily="18" charset="0"/>
              </a:rPr>
              <a:t>Уровень качества выполнения ВПР по математике в 4 классах</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ru-RU"/>
        </a:p>
      </c:txPr>
    </c:title>
    <c:autoTitleDeleted val="0"/>
    <c:plotArea>
      <c:layout/>
      <c:barChart>
        <c:barDir val="col"/>
        <c:grouping val="clustered"/>
        <c:varyColors val="0"/>
        <c:ser>
          <c:idx val="0"/>
          <c:order val="0"/>
          <c:tx>
            <c:v>2022 год</c:v>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Математика!$A$4:$A$19</c:f>
              <c:strCache>
                <c:ptCount val="16"/>
                <c:pt idx="0">
                  <c:v>СОШ № 1</c:v>
                </c:pt>
                <c:pt idx="1">
                  <c:v>СОШ № 2</c:v>
                </c:pt>
                <c:pt idx="2">
                  <c:v>СОШ № 3</c:v>
                </c:pt>
                <c:pt idx="3">
                  <c:v>СОШ № 4</c:v>
                </c:pt>
                <c:pt idx="4">
                  <c:v>СОШ № 5</c:v>
                </c:pt>
                <c:pt idx="5">
                  <c:v>СОШ № 6</c:v>
                </c:pt>
                <c:pt idx="6">
                  <c:v>п. Цементный</c:v>
                </c:pt>
                <c:pt idx="7">
                  <c:v>п. Калиново</c:v>
                </c:pt>
                <c:pt idx="8">
                  <c:v>п. Аять</c:v>
                </c:pt>
                <c:pt idx="9">
                  <c:v>с. Быньги</c:v>
                </c:pt>
                <c:pt idx="10">
                  <c:v>п. Ребристый</c:v>
                </c:pt>
                <c:pt idx="11">
                  <c:v>с. Аятское</c:v>
                </c:pt>
                <c:pt idx="12">
                  <c:v>с. Конево</c:v>
                </c:pt>
                <c:pt idx="13">
                  <c:v>п. Таватуй</c:v>
                </c:pt>
                <c:pt idx="14">
                  <c:v>НГО</c:v>
                </c:pt>
                <c:pt idx="15">
                  <c:v>СО</c:v>
                </c:pt>
              </c:strCache>
            </c:strRef>
          </c:cat>
          <c:val>
            <c:numRef>
              <c:f>Математика!$BL$4:$BL$19</c:f>
              <c:numCache>
                <c:formatCode>0.00%</c:formatCode>
                <c:ptCount val="16"/>
                <c:pt idx="0">
                  <c:v>0.68</c:v>
                </c:pt>
                <c:pt idx="1">
                  <c:v>0.29410000000000003</c:v>
                </c:pt>
                <c:pt idx="2">
                  <c:v>0.77779999999999994</c:v>
                </c:pt>
                <c:pt idx="3">
                  <c:v>0.86119999999999997</c:v>
                </c:pt>
                <c:pt idx="4">
                  <c:v>0.82499999999999996</c:v>
                </c:pt>
                <c:pt idx="5">
                  <c:v>0.66670000000000007</c:v>
                </c:pt>
                <c:pt idx="6">
                  <c:v>0.67209999999999992</c:v>
                </c:pt>
                <c:pt idx="7">
                  <c:v>0.5</c:v>
                </c:pt>
                <c:pt idx="8">
                  <c:v>0.5</c:v>
                </c:pt>
                <c:pt idx="9">
                  <c:v>0.51849999999999996</c:v>
                </c:pt>
                <c:pt idx="10">
                  <c:v>0.4</c:v>
                </c:pt>
                <c:pt idx="11">
                  <c:v>0.92860000000000009</c:v>
                </c:pt>
                <c:pt idx="12">
                  <c:v>0.77770000000000006</c:v>
                </c:pt>
                <c:pt idx="13">
                  <c:v>0.66659999999999997</c:v>
                </c:pt>
                <c:pt idx="14">
                  <c:v>0.67979999999999996</c:v>
                </c:pt>
                <c:pt idx="15">
                  <c:v>0.66520000000000001</c:v>
                </c:pt>
              </c:numCache>
            </c:numRef>
          </c:val>
          <c:extLst>
            <c:ext xmlns:c16="http://schemas.microsoft.com/office/drawing/2014/chart" uri="{C3380CC4-5D6E-409C-BE32-E72D297353CC}">
              <c16:uniqueId val="{00000000-C974-4555-BA54-E6631932B28C}"/>
            </c:ext>
          </c:extLst>
        </c:ser>
        <c:ser>
          <c:idx val="1"/>
          <c:order val="1"/>
          <c:tx>
            <c:v>2023 год</c:v>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Математика!$A$4:$A$19</c:f>
              <c:strCache>
                <c:ptCount val="16"/>
                <c:pt idx="0">
                  <c:v>СОШ № 1</c:v>
                </c:pt>
                <c:pt idx="1">
                  <c:v>СОШ № 2</c:v>
                </c:pt>
                <c:pt idx="2">
                  <c:v>СОШ № 3</c:v>
                </c:pt>
                <c:pt idx="3">
                  <c:v>СОШ № 4</c:v>
                </c:pt>
                <c:pt idx="4">
                  <c:v>СОШ № 5</c:v>
                </c:pt>
                <c:pt idx="5">
                  <c:v>СОШ № 6</c:v>
                </c:pt>
                <c:pt idx="6">
                  <c:v>п. Цементный</c:v>
                </c:pt>
                <c:pt idx="7">
                  <c:v>п. Калиново</c:v>
                </c:pt>
                <c:pt idx="8">
                  <c:v>п. Аять</c:v>
                </c:pt>
                <c:pt idx="9">
                  <c:v>с. Быньги</c:v>
                </c:pt>
                <c:pt idx="10">
                  <c:v>п. Ребристый</c:v>
                </c:pt>
                <c:pt idx="11">
                  <c:v>с. Аятское</c:v>
                </c:pt>
                <c:pt idx="12">
                  <c:v>с. Конево</c:v>
                </c:pt>
                <c:pt idx="13">
                  <c:v>п. Таватуй</c:v>
                </c:pt>
                <c:pt idx="14">
                  <c:v>НГО</c:v>
                </c:pt>
                <c:pt idx="15">
                  <c:v>СО</c:v>
                </c:pt>
              </c:strCache>
            </c:strRef>
          </c:cat>
          <c:val>
            <c:numRef>
              <c:f>Математика!$BM$4:$BM$19</c:f>
              <c:numCache>
                <c:formatCode>0.00%</c:formatCode>
                <c:ptCount val="16"/>
                <c:pt idx="0">
                  <c:v>0.87809999999999999</c:v>
                </c:pt>
                <c:pt idx="1">
                  <c:v>0.78269999999999995</c:v>
                </c:pt>
                <c:pt idx="2">
                  <c:v>0.73680000000000001</c:v>
                </c:pt>
                <c:pt idx="3">
                  <c:v>0.81820000000000004</c:v>
                </c:pt>
                <c:pt idx="4">
                  <c:v>0.88890000000000002</c:v>
                </c:pt>
                <c:pt idx="5">
                  <c:v>0.8649</c:v>
                </c:pt>
                <c:pt idx="6">
                  <c:v>0.83820000000000006</c:v>
                </c:pt>
                <c:pt idx="7">
                  <c:v>0.4375</c:v>
                </c:pt>
                <c:pt idx="8">
                  <c:v>0.92310000000000003</c:v>
                </c:pt>
                <c:pt idx="9">
                  <c:v>0.86119999999999997</c:v>
                </c:pt>
                <c:pt idx="10">
                  <c:v>0.44440000000000002</c:v>
                </c:pt>
                <c:pt idx="11">
                  <c:v>0.63629999999999998</c:v>
                </c:pt>
                <c:pt idx="12">
                  <c:v>0.83330000000000004</c:v>
                </c:pt>
                <c:pt idx="13">
                  <c:v>1</c:v>
                </c:pt>
                <c:pt idx="14">
                  <c:v>0.82400000000000007</c:v>
                </c:pt>
                <c:pt idx="15">
                  <c:v>0.72240000000000004</c:v>
                </c:pt>
              </c:numCache>
            </c:numRef>
          </c:val>
          <c:extLst>
            <c:ext xmlns:c16="http://schemas.microsoft.com/office/drawing/2014/chart" uri="{C3380CC4-5D6E-409C-BE32-E72D297353CC}">
              <c16:uniqueId val="{00000001-C974-4555-BA54-E6631932B28C}"/>
            </c:ext>
          </c:extLst>
        </c:ser>
        <c:dLbls>
          <c:showLegendKey val="0"/>
          <c:showVal val="0"/>
          <c:showCatName val="0"/>
          <c:showSerName val="0"/>
          <c:showPercent val="0"/>
          <c:showBubbleSize val="0"/>
        </c:dLbls>
        <c:gapWidth val="100"/>
        <c:overlap val="-24"/>
        <c:axId val="317306448"/>
        <c:axId val="317309192"/>
      </c:barChart>
      <c:catAx>
        <c:axId val="31730644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ru-RU"/>
          </a:p>
        </c:txPr>
        <c:crossAx val="317309192"/>
        <c:crosses val="autoZero"/>
        <c:auto val="1"/>
        <c:lblAlgn val="ctr"/>
        <c:lblOffset val="100"/>
        <c:noMultiLvlLbl val="0"/>
      </c:catAx>
      <c:valAx>
        <c:axId val="31730919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lt1">
                    <a:lumMod val="85000"/>
                  </a:schemeClr>
                </a:solidFill>
                <a:latin typeface="+mn-lt"/>
                <a:ea typeface="+mn-ea"/>
                <a:cs typeface="+mn-cs"/>
              </a:defRPr>
            </a:pPr>
            <a:endParaRPr lang="ru-RU"/>
          </a:p>
        </c:txPr>
        <c:crossAx val="317306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ru-RU"/>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ru-RU"/>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ru-RU" sz="2800" dirty="0">
                <a:latin typeface="Times New Roman" panose="02020603050405020304" pitchFamily="18" charset="0"/>
                <a:cs typeface="Times New Roman" panose="02020603050405020304" pitchFamily="18" charset="0"/>
              </a:rPr>
              <a:t>Уровень качества выполнения ВПР по русскому</a:t>
            </a:r>
            <a:r>
              <a:rPr lang="ru-RU" sz="2800" baseline="0" dirty="0">
                <a:latin typeface="Times New Roman" panose="02020603050405020304" pitchFamily="18" charset="0"/>
                <a:cs typeface="Times New Roman" panose="02020603050405020304" pitchFamily="18" charset="0"/>
              </a:rPr>
              <a:t> языку в 4 классах</a:t>
            </a:r>
            <a:endParaRPr lang="ru-RU" sz="2800"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ru-RU"/>
        </a:p>
      </c:txPr>
    </c:title>
    <c:autoTitleDeleted val="0"/>
    <c:plotArea>
      <c:layout/>
      <c:barChart>
        <c:barDir val="col"/>
        <c:grouping val="clustered"/>
        <c:varyColors val="0"/>
        <c:ser>
          <c:idx val="0"/>
          <c:order val="0"/>
          <c:tx>
            <c:v>2022 год</c:v>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'Русский язык'!$A$4:$A$19</c:f>
              <c:strCache>
                <c:ptCount val="16"/>
                <c:pt idx="0">
                  <c:v>СОШ № 1</c:v>
                </c:pt>
                <c:pt idx="1">
                  <c:v>СОШ № 2</c:v>
                </c:pt>
                <c:pt idx="2">
                  <c:v>СОШ № 3</c:v>
                </c:pt>
                <c:pt idx="3">
                  <c:v>СОШ № 4</c:v>
                </c:pt>
                <c:pt idx="4">
                  <c:v>СОШ № 5</c:v>
                </c:pt>
                <c:pt idx="5">
                  <c:v>СОШ № 6</c:v>
                </c:pt>
                <c:pt idx="6">
                  <c:v>п. Цементный</c:v>
                </c:pt>
                <c:pt idx="7">
                  <c:v>п. Калиново</c:v>
                </c:pt>
                <c:pt idx="8">
                  <c:v>п. Аять</c:v>
                </c:pt>
                <c:pt idx="9">
                  <c:v>с. Быньги</c:v>
                </c:pt>
                <c:pt idx="10">
                  <c:v>п. Ребристый</c:v>
                </c:pt>
                <c:pt idx="11">
                  <c:v>с. Аятское</c:v>
                </c:pt>
                <c:pt idx="12">
                  <c:v>с. Конево</c:v>
                </c:pt>
                <c:pt idx="13">
                  <c:v>п. Таватуй</c:v>
                </c:pt>
                <c:pt idx="14">
                  <c:v>НГО</c:v>
                </c:pt>
                <c:pt idx="15">
                  <c:v>СО</c:v>
                </c:pt>
              </c:strCache>
            </c:strRef>
          </c:cat>
          <c:val>
            <c:numRef>
              <c:f>'Русский язык'!$BL$4:$BL$19</c:f>
              <c:numCache>
                <c:formatCode>0.00%</c:formatCode>
                <c:ptCount val="16"/>
                <c:pt idx="0">
                  <c:v>0.66</c:v>
                </c:pt>
                <c:pt idx="1">
                  <c:v>0.1764</c:v>
                </c:pt>
                <c:pt idx="2">
                  <c:v>0.64710000000000001</c:v>
                </c:pt>
                <c:pt idx="3">
                  <c:v>0.60529999999999995</c:v>
                </c:pt>
                <c:pt idx="4">
                  <c:v>0.63009999999999999</c:v>
                </c:pt>
                <c:pt idx="5">
                  <c:v>0.41549999999999998</c:v>
                </c:pt>
                <c:pt idx="6">
                  <c:v>0.41510000000000002</c:v>
                </c:pt>
                <c:pt idx="7">
                  <c:v>0</c:v>
                </c:pt>
                <c:pt idx="8">
                  <c:v>0.75</c:v>
                </c:pt>
                <c:pt idx="9">
                  <c:v>0.88890000000000002</c:v>
                </c:pt>
                <c:pt idx="10">
                  <c:v>0.125</c:v>
                </c:pt>
                <c:pt idx="11">
                  <c:v>0.58819999999999995</c:v>
                </c:pt>
                <c:pt idx="12">
                  <c:v>0.77779999999999994</c:v>
                </c:pt>
                <c:pt idx="13">
                  <c:v>0.66669999999999996</c:v>
                </c:pt>
                <c:pt idx="14">
                  <c:v>0.52379999999999993</c:v>
                </c:pt>
                <c:pt idx="15">
                  <c:v>0.48309999999999997</c:v>
                </c:pt>
              </c:numCache>
            </c:numRef>
          </c:val>
          <c:extLst>
            <c:ext xmlns:c16="http://schemas.microsoft.com/office/drawing/2014/chart" uri="{C3380CC4-5D6E-409C-BE32-E72D297353CC}">
              <c16:uniqueId val="{00000000-49CB-4B46-9530-8D74F236DA54}"/>
            </c:ext>
          </c:extLst>
        </c:ser>
        <c:ser>
          <c:idx val="1"/>
          <c:order val="1"/>
          <c:tx>
            <c:v>2023 год</c:v>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'Русский язык'!$A$4:$A$19</c:f>
              <c:strCache>
                <c:ptCount val="16"/>
                <c:pt idx="0">
                  <c:v>СОШ № 1</c:v>
                </c:pt>
                <c:pt idx="1">
                  <c:v>СОШ № 2</c:v>
                </c:pt>
                <c:pt idx="2">
                  <c:v>СОШ № 3</c:v>
                </c:pt>
                <c:pt idx="3">
                  <c:v>СОШ № 4</c:v>
                </c:pt>
                <c:pt idx="4">
                  <c:v>СОШ № 5</c:v>
                </c:pt>
                <c:pt idx="5">
                  <c:v>СОШ № 6</c:v>
                </c:pt>
                <c:pt idx="6">
                  <c:v>п. Цементный</c:v>
                </c:pt>
                <c:pt idx="7">
                  <c:v>п. Калиново</c:v>
                </c:pt>
                <c:pt idx="8">
                  <c:v>п. Аять</c:v>
                </c:pt>
                <c:pt idx="9">
                  <c:v>с. Быньги</c:v>
                </c:pt>
                <c:pt idx="10">
                  <c:v>п. Ребристый</c:v>
                </c:pt>
                <c:pt idx="11">
                  <c:v>с. Аятское</c:v>
                </c:pt>
                <c:pt idx="12">
                  <c:v>с. Конево</c:v>
                </c:pt>
                <c:pt idx="13">
                  <c:v>п. Таватуй</c:v>
                </c:pt>
                <c:pt idx="14">
                  <c:v>НГО</c:v>
                </c:pt>
                <c:pt idx="15">
                  <c:v>СО</c:v>
                </c:pt>
              </c:strCache>
            </c:strRef>
          </c:cat>
          <c:val>
            <c:numRef>
              <c:f>'Русский язык'!$BM$4:$BM$19</c:f>
              <c:numCache>
                <c:formatCode>0.00%</c:formatCode>
                <c:ptCount val="16"/>
                <c:pt idx="0">
                  <c:v>0.60980000000000001</c:v>
                </c:pt>
                <c:pt idx="1">
                  <c:v>0.56520000000000004</c:v>
                </c:pt>
                <c:pt idx="2">
                  <c:v>0.5</c:v>
                </c:pt>
                <c:pt idx="3">
                  <c:v>0.44450000000000001</c:v>
                </c:pt>
                <c:pt idx="4">
                  <c:v>0.85189999999999999</c:v>
                </c:pt>
                <c:pt idx="5">
                  <c:v>0.80820000000000003</c:v>
                </c:pt>
                <c:pt idx="6">
                  <c:v>0.63769999999999993</c:v>
                </c:pt>
                <c:pt idx="7">
                  <c:v>0.26669999999999999</c:v>
                </c:pt>
                <c:pt idx="8">
                  <c:v>0.64280000000000004</c:v>
                </c:pt>
                <c:pt idx="9">
                  <c:v>0.6129</c:v>
                </c:pt>
                <c:pt idx="10">
                  <c:v>0.44440000000000002</c:v>
                </c:pt>
                <c:pt idx="11">
                  <c:v>0.36359999999999998</c:v>
                </c:pt>
                <c:pt idx="12">
                  <c:v>0.2</c:v>
                </c:pt>
                <c:pt idx="13">
                  <c:v>0.33329999999999999</c:v>
                </c:pt>
                <c:pt idx="14">
                  <c:v>0.64219999999999999</c:v>
                </c:pt>
                <c:pt idx="15">
                  <c:v>0.55699999999999994</c:v>
                </c:pt>
              </c:numCache>
            </c:numRef>
          </c:val>
          <c:extLst>
            <c:ext xmlns:c16="http://schemas.microsoft.com/office/drawing/2014/chart" uri="{C3380CC4-5D6E-409C-BE32-E72D297353CC}">
              <c16:uniqueId val="{00000001-49CB-4B46-9530-8D74F236DA54}"/>
            </c:ext>
          </c:extLst>
        </c:ser>
        <c:dLbls>
          <c:showLegendKey val="0"/>
          <c:showVal val="0"/>
          <c:showCatName val="0"/>
          <c:showSerName val="0"/>
          <c:showPercent val="0"/>
          <c:showBubbleSize val="0"/>
        </c:dLbls>
        <c:gapWidth val="100"/>
        <c:overlap val="-24"/>
        <c:axId val="317309976"/>
        <c:axId val="317307232"/>
      </c:barChart>
      <c:catAx>
        <c:axId val="31730997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ru-RU"/>
          </a:p>
        </c:txPr>
        <c:crossAx val="317307232"/>
        <c:crosses val="autoZero"/>
        <c:auto val="1"/>
        <c:lblAlgn val="ctr"/>
        <c:lblOffset val="100"/>
        <c:noMultiLvlLbl val="0"/>
      </c:catAx>
      <c:valAx>
        <c:axId val="31730723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lt1">
                    <a:lumMod val="85000"/>
                  </a:schemeClr>
                </a:solidFill>
                <a:latin typeface="+mn-lt"/>
                <a:ea typeface="+mn-ea"/>
                <a:cs typeface="+mn-cs"/>
              </a:defRPr>
            </a:pPr>
            <a:endParaRPr lang="ru-RU"/>
          </a:p>
        </c:txPr>
        <c:crossAx val="317309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ru-RU"/>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ru-RU"/>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ru-RU" sz="2400" b="1" i="0" baseline="0" dirty="0">
                <a:effectLst>
                  <a:outerShdw blurRad="50800" dist="38100" dir="5400000" algn="t" rotWithShape="0">
                    <a:srgbClr val="000000">
                      <a:alpha val="40000"/>
                    </a:srgbClr>
                  </a:outerShdw>
                </a:effectLst>
                <a:latin typeface="Times New Roman" panose="02020603050405020304" pitchFamily="18" charset="0"/>
                <a:cs typeface="Times New Roman" panose="02020603050405020304" pitchFamily="18" charset="0"/>
              </a:rPr>
              <a:t>Уровень качества выполнения ВПР по математике в 8 классах</a:t>
            </a:r>
            <a:endParaRPr lang="ru-RU" sz="2400" dirty="0">
              <a:effectLst/>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ru-RU"/>
        </a:p>
      </c:txPr>
    </c:title>
    <c:autoTitleDeleted val="0"/>
    <c:plotArea>
      <c:layout/>
      <c:barChart>
        <c:barDir val="col"/>
        <c:grouping val="clustered"/>
        <c:varyColors val="0"/>
        <c:ser>
          <c:idx val="0"/>
          <c:order val="0"/>
          <c:tx>
            <c:v>2022 год</c:v>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Математика!$A$4:$A$20</c:f>
              <c:strCache>
                <c:ptCount val="17"/>
                <c:pt idx="0">
                  <c:v>СОШ № 1</c:v>
                </c:pt>
                <c:pt idx="1">
                  <c:v>СОШ № 2</c:v>
                </c:pt>
                <c:pt idx="2">
                  <c:v>СОШ № 3</c:v>
                </c:pt>
                <c:pt idx="3">
                  <c:v>СОШ № 4</c:v>
                </c:pt>
                <c:pt idx="4">
                  <c:v>СОШ № 5</c:v>
                </c:pt>
                <c:pt idx="5">
                  <c:v>СОШ № 6</c:v>
                </c:pt>
                <c:pt idx="6">
                  <c:v>п. Цементный</c:v>
                </c:pt>
                <c:pt idx="7">
                  <c:v>п. Калиново</c:v>
                </c:pt>
                <c:pt idx="8">
                  <c:v>п. Аять</c:v>
                </c:pt>
                <c:pt idx="9">
                  <c:v>с. Быньги</c:v>
                </c:pt>
                <c:pt idx="10">
                  <c:v>п. Ребристый</c:v>
                </c:pt>
                <c:pt idx="11">
                  <c:v>с. Аятское</c:v>
                </c:pt>
                <c:pt idx="12">
                  <c:v>с. Конево</c:v>
                </c:pt>
                <c:pt idx="13">
                  <c:v>п. Таватуй</c:v>
                </c:pt>
                <c:pt idx="14">
                  <c:v>Вечерняя школа НГО</c:v>
                </c:pt>
                <c:pt idx="15">
                  <c:v>НГО</c:v>
                </c:pt>
                <c:pt idx="16">
                  <c:v>СО</c:v>
                </c:pt>
              </c:strCache>
            </c:strRef>
          </c:cat>
          <c:val>
            <c:numRef>
              <c:f>Математика!$BL$4:$BL$20</c:f>
              <c:numCache>
                <c:formatCode>0.00%</c:formatCode>
                <c:ptCount val="17"/>
                <c:pt idx="0">
                  <c:v>0.21879999999999999</c:v>
                </c:pt>
                <c:pt idx="1">
                  <c:v>0</c:v>
                </c:pt>
                <c:pt idx="2">
                  <c:v>0.1111</c:v>
                </c:pt>
                <c:pt idx="3">
                  <c:v>3.4500000000000003E-2</c:v>
                </c:pt>
                <c:pt idx="4">
                  <c:v>0.2286</c:v>
                </c:pt>
                <c:pt idx="5">
                  <c:v>0.22090000000000001</c:v>
                </c:pt>
                <c:pt idx="6">
                  <c:v>0.1053</c:v>
                </c:pt>
                <c:pt idx="7">
                  <c:v>0</c:v>
                </c:pt>
                <c:pt idx="8">
                  <c:v>0</c:v>
                </c:pt>
                <c:pt idx="9">
                  <c:v>6.25E-2</c:v>
                </c:pt>
                <c:pt idx="10">
                  <c:v>0</c:v>
                </c:pt>
                <c:pt idx="11">
                  <c:v>6.6699999999999995E-2</c:v>
                </c:pt>
                <c:pt idx="12">
                  <c:v>0</c:v>
                </c:pt>
                <c:pt idx="13">
                  <c:v>0</c:v>
                </c:pt>
                <c:pt idx="14">
                  <c:v>0</c:v>
                </c:pt>
                <c:pt idx="15">
                  <c:v>0.1389</c:v>
                </c:pt>
                <c:pt idx="16">
                  <c:v>0.1502</c:v>
                </c:pt>
              </c:numCache>
            </c:numRef>
          </c:val>
          <c:extLst>
            <c:ext xmlns:c16="http://schemas.microsoft.com/office/drawing/2014/chart" uri="{C3380CC4-5D6E-409C-BE32-E72D297353CC}">
              <c16:uniqueId val="{00000000-AF4C-4FFA-B1AF-BEB129F14F4E}"/>
            </c:ext>
          </c:extLst>
        </c:ser>
        <c:ser>
          <c:idx val="1"/>
          <c:order val="1"/>
          <c:tx>
            <c:v>2023 год</c:v>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Математика!$A$4:$A$20</c:f>
              <c:strCache>
                <c:ptCount val="17"/>
                <c:pt idx="0">
                  <c:v>СОШ № 1</c:v>
                </c:pt>
                <c:pt idx="1">
                  <c:v>СОШ № 2</c:v>
                </c:pt>
                <c:pt idx="2">
                  <c:v>СОШ № 3</c:v>
                </c:pt>
                <c:pt idx="3">
                  <c:v>СОШ № 4</c:v>
                </c:pt>
                <c:pt idx="4">
                  <c:v>СОШ № 5</c:v>
                </c:pt>
                <c:pt idx="5">
                  <c:v>СОШ № 6</c:v>
                </c:pt>
                <c:pt idx="6">
                  <c:v>п. Цементный</c:v>
                </c:pt>
                <c:pt idx="7">
                  <c:v>п. Калиново</c:v>
                </c:pt>
                <c:pt idx="8">
                  <c:v>п. Аять</c:v>
                </c:pt>
                <c:pt idx="9">
                  <c:v>с. Быньги</c:v>
                </c:pt>
                <c:pt idx="10">
                  <c:v>п. Ребристый</c:v>
                </c:pt>
                <c:pt idx="11">
                  <c:v>с. Аятское</c:v>
                </c:pt>
                <c:pt idx="12">
                  <c:v>с. Конево</c:v>
                </c:pt>
                <c:pt idx="13">
                  <c:v>п. Таватуй</c:v>
                </c:pt>
                <c:pt idx="14">
                  <c:v>Вечерняя школа НГО</c:v>
                </c:pt>
                <c:pt idx="15">
                  <c:v>НГО</c:v>
                </c:pt>
                <c:pt idx="16">
                  <c:v>СО</c:v>
                </c:pt>
              </c:strCache>
            </c:strRef>
          </c:cat>
          <c:val>
            <c:numRef>
              <c:f>Математика!$BM$4:$BM$20</c:f>
              <c:numCache>
                <c:formatCode>0.00%</c:formatCode>
                <c:ptCount val="17"/>
                <c:pt idx="0">
                  <c:v>0</c:v>
                </c:pt>
                <c:pt idx="1">
                  <c:v>0</c:v>
                </c:pt>
                <c:pt idx="2">
                  <c:v>0</c:v>
                </c:pt>
                <c:pt idx="3">
                  <c:v>0</c:v>
                </c:pt>
                <c:pt idx="4">
                  <c:v>0.1071</c:v>
                </c:pt>
                <c:pt idx="5">
                  <c:v>1.3899999999999999E-2</c:v>
                </c:pt>
                <c:pt idx="6">
                  <c:v>0.1042</c:v>
                </c:pt>
                <c:pt idx="7">
                  <c:v>0</c:v>
                </c:pt>
                <c:pt idx="8">
                  <c:v>0</c:v>
                </c:pt>
                <c:pt idx="9">
                  <c:v>0.1042</c:v>
                </c:pt>
                <c:pt idx="10">
                  <c:v>0</c:v>
                </c:pt>
                <c:pt idx="11">
                  <c:v>0</c:v>
                </c:pt>
                <c:pt idx="12">
                  <c:v>0.375</c:v>
                </c:pt>
                <c:pt idx="13">
                  <c:v>0.25</c:v>
                </c:pt>
                <c:pt idx="14">
                  <c:v>0</c:v>
                </c:pt>
                <c:pt idx="15">
                  <c:v>4.9099999999999998E-2</c:v>
                </c:pt>
                <c:pt idx="16">
                  <c:v>0.1653</c:v>
                </c:pt>
              </c:numCache>
            </c:numRef>
          </c:val>
          <c:extLst>
            <c:ext xmlns:c16="http://schemas.microsoft.com/office/drawing/2014/chart" uri="{C3380CC4-5D6E-409C-BE32-E72D297353CC}">
              <c16:uniqueId val="{00000001-AF4C-4FFA-B1AF-BEB129F14F4E}"/>
            </c:ext>
          </c:extLst>
        </c:ser>
        <c:dLbls>
          <c:showLegendKey val="0"/>
          <c:showVal val="0"/>
          <c:showCatName val="0"/>
          <c:showSerName val="0"/>
          <c:showPercent val="0"/>
          <c:showBubbleSize val="0"/>
        </c:dLbls>
        <c:gapWidth val="100"/>
        <c:overlap val="-24"/>
        <c:axId val="249500240"/>
        <c:axId val="249499456"/>
      </c:barChart>
      <c:catAx>
        <c:axId val="2495002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00" b="1" i="0" u="none" strike="noStrike" kern="1200" baseline="0">
                <a:solidFill>
                  <a:schemeClr val="lt1">
                    <a:lumMod val="85000"/>
                  </a:schemeClr>
                </a:solidFill>
                <a:latin typeface="+mn-lt"/>
                <a:ea typeface="+mn-ea"/>
                <a:cs typeface="+mn-cs"/>
              </a:defRPr>
            </a:pPr>
            <a:endParaRPr lang="ru-RU"/>
          </a:p>
        </c:txPr>
        <c:crossAx val="249499456"/>
        <c:crosses val="autoZero"/>
        <c:auto val="1"/>
        <c:lblAlgn val="ctr"/>
        <c:lblOffset val="100"/>
        <c:noMultiLvlLbl val="0"/>
      </c:catAx>
      <c:valAx>
        <c:axId val="24949945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lt1">
                    <a:lumMod val="85000"/>
                  </a:schemeClr>
                </a:solidFill>
                <a:latin typeface="+mn-lt"/>
                <a:ea typeface="+mn-ea"/>
                <a:cs typeface="+mn-cs"/>
              </a:defRPr>
            </a:pPr>
            <a:endParaRPr lang="ru-RU"/>
          </a:p>
        </c:txPr>
        <c:crossAx val="249500240"/>
        <c:crosses val="autoZero"/>
        <c:crossBetween val="between"/>
      </c:valAx>
      <c:spPr>
        <a:noFill/>
        <a:ln>
          <a:noFill/>
        </a:ln>
        <a:effectLst/>
      </c:spPr>
    </c:plotArea>
    <c:legend>
      <c:legendPos val="b"/>
      <c:layout>
        <c:manualLayout>
          <c:xMode val="edge"/>
          <c:yMode val="edge"/>
          <c:x val="0.41182992860158213"/>
          <c:y val="0.91591341744932486"/>
          <c:w val="0.16118853587357523"/>
          <c:h val="3.3885779337823739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ru-RU"/>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ru-RU"/>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ru-RU" sz="2400" b="1" i="0" baseline="0" dirty="0">
                <a:effectLst>
                  <a:outerShdw blurRad="50800" dist="38100" dir="5400000" algn="t" rotWithShape="0">
                    <a:srgbClr val="000000">
                      <a:alpha val="40000"/>
                    </a:srgbClr>
                  </a:outerShdw>
                </a:effectLst>
                <a:latin typeface="Times New Roman" panose="02020603050405020304" pitchFamily="18" charset="0"/>
                <a:cs typeface="Times New Roman" panose="02020603050405020304" pitchFamily="18" charset="0"/>
              </a:rPr>
              <a:t>Уровень качества выполнения ВПР по русскому языку в 8 классах</a:t>
            </a:r>
            <a:endParaRPr lang="ru-RU" sz="2400" dirty="0">
              <a:effectLst/>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ru-RU"/>
        </a:p>
      </c:txPr>
    </c:title>
    <c:autoTitleDeleted val="0"/>
    <c:plotArea>
      <c:layout/>
      <c:barChart>
        <c:barDir val="col"/>
        <c:grouping val="clustered"/>
        <c:varyColors val="0"/>
        <c:ser>
          <c:idx val="0"/>
          <c:order val="0"/>
          <c:tx>
            <c:v>2022 год</c:v>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'Русский язык'!$A$4:$A$20</c:f>
              <c:strCache>
                <c:ptCount val="17"/>
                <c:pt idx="0">
                  <c:v>СОШ № 1</c:v>
                </c:pt>
                <c:pt idx="1">
                  <c:v>СОШ № 2</c:v>
                </c:pt>
                <c:pt idx="2">
                  <c:v>СОШ № 3</c:v>
                </c:pt>
                <c:pt idx="3">
                  <c:v>СОШ № 4</c:v>
                </c:pt>
                <c:pt idx="4">
                  <c:v>СОШ № 5</c:v>
                </c:pt>
                <c:pt idx="5">
                  <c:v>СОШ № 6</c:v>
                </c:pt>
                <c:pt idx="6">
                  <c:v>п. Цементный</c:v>
                </c:pt>
                <c:pt idx="7">
                  <c:v>п. Калиново</c:v>
                </c:pt>
                <c:pt idx="8">
                  <c:v>п. Аять</c:v>
                </c:pt>
                <c:pt idx="9">
                  <c:v>с. Быньги</c:v>
                </c:pt>
                <c:pt idx="10">
                  <c:v>п. Ребристый</c:v>
                </c:pt>
                <c:pt idx="11">
                  <c:v>с. Аятское</c:v>
                </c:pt>
                <c:pt idx="12">
                  <c:v>с. Конево</c:v>
                </c:pt>
                <c:pt idx="13">
                  <c:v>п. Таватуй</c:v>
                </c:pt>
                <c:pt idx="14">
                  <c:v>Вечерняя школа НГО</c:v>
                </c:pt>
                <c:pt idx="15">
                  <c:v>НГО</c:v>
                </c:pt>
                <c:pt idx="16">
                  <c:v>СО</c:v>
                </c:pt>
              </c:strCache>
            </c:strRef>
          </c:cat>
          <c:val>
            <c:numRef>
              <c:f>'Русский язык'!$BL$4:$BL$20</c:f>
              <c:numCache>
                <c:formatCode>0.00%</c:formatCode>
                <c:ptCount val="17"/>
                <c:pt idx="0">
                  <c:v>0.31430000000000002</c:v>
                </c:pt>
                <c:pt idx="1">
                  <c:v>0</c:v>
                </c:pt>
                <c:pt idx="2">
                  <c:v>0.4</c:v>
                </c:pt>
                <c:pt idx="3">
                  <c:v>0.30559999999999998</c:v>
                </c:pt>
                <c:pt idx="4">
                  <c:v>0.2742</c:v>
                </c:pt>
                <c:pt idx="5">
                  <c:v>0.1512</c:v>
                </c:pt>
                <c:pt idx="6">
                  <c:v>0.2631</c:v>
                </c:pt>
                <c:pt idx="7">
                  <c:v>0.33329999999999999</c:v>
                </c:pt>
                <c:pt idx="8">
                  <c:v>0.16669999999999999</c:v>
                </c:pt>
                <c:pt idx="9">
                  <c:v>0.33329999999999999</c:v>
                </c:pt>
                <c:pt idx="10">
                  <c:v>0</c:v>
                </c:pt>
                <c:pt idx="11">
                  <c:v>6.6699999999999995E-2</c:v>
                </c:pt>
                <c:pt idx="12">
                  <c:v>0.75</c:v>
                </c:pt>
                <c:pt idx="13">
                  <c:v>0</c:v>
                </c:pt>
                <c:pt idx="14">
                  <c:v>0</c:v>
                </c:pt>
                <c:pt idx="15">
                  <c:v>0.2258</c:v>
                </c:pt>
                <c:pt idx="16">
                  <c:v>0.28570000000000001</c:v>
                </c:pt>
              </c:numCache>
            </c:numRef>
          </c:val>
          <c:extLst>
            <c:ext xmlns:c16="http://schemas.microsoft.com/office/drawing/2014/chart" uri="{C3380CC4-5D6E-409C-BE32-E72D297353CC}">
              <c16:uniqueId val="{00000000-9664-4B84-9863-22CAB7B90683}"/>
            </c:ext>
          </c:extLst>
        </c:ser>
        <c:ser>
          <c:idx val="1"/>
          <c:order val="1"/>
          <c:tx>
            <c:v>2023 год</c:v>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'Русский язык'!$A$4:$A$20</c:f>
              <c:strCache>
                <c:ptCount val="17"/>
                <c:pt idx="0">
                  <c:v>СОШ № 1</c:v>
                </c:pt>
                <c:pt idx="1">
                  <c:v>СОШ № 2</c:v>
                </c:pt>
                <c:pt idx="2">
                  <c:v>СОШ № 3</c:v>
                </c:pt>
                <c:pt idx="3">
                  <c:v>СОШ № 4</c:v>
                </c:pt>
                <c:pt idx="4">
                  <c:v>СОШ № 5</c:v>
                </c:pt>
                <c:pt idx="5">
                  <c:v>СОШ № 6</c:v>
                </c:pt>
                <c:pt idx="6">
                  <c:v>п. Цементный</c:v>
                </c:pt>
                <c:pt idx="7">
                  <c:v>п. Калиново</c:v>
                </c:pt>
                <c:pt idx="8">
                  <c:v>п. Аять</c:v>
                </c:pt>
                <c:pt idx="9">
                  <c:v>с. Быньги</c:v>
                </c:pt>
                <c:pt idx="10">
                  <c:v>п. Ребристый</c:v>
                </c:pt>
                <c:pt idx="11">
                  <c:v>с. Аятское</c:v>
                </c:pt>
                <c:pt idx="12">
                  <c:v>с. Конево</c:v>
                </c:pt>
                <c:pt idx="13">
                  <c:v>п. Таватуй</c:v>
                </c:pt>
                <c:pt idx="14">
                  <c:v>Вечерняя школа НГО</c:v>
                </c:pt>
                <c:pt idx="15">
                  <c:v>НГО</c:v>
                </c:pt>
                <c:pt idx="16">
                  <c:v>СО</c:v>
                </c:pt>
              </c:strCache>
            </c:strRef>
          </c:cat>
          <c:val>
            <c:numRef>
              <c:f>'Русский язык'!$BM$4:$BM$20</c:f>
              <c:numCache>
                <c:formatCode>0.00%</c:formatCode>
                <c:ptCount val="17"/>
                <c:pt idx="0">
                  <c:v>0.1464</c:v>
                </c:pt>
                <c:pt idx="1">
                  <c:v>0.1176</c:v>
                </c:pt>
                <c:pt idx="2">
                  <c:v>0.31579999999999997</c:v>
                </c:pt>
                <c:pt idx="3">
                  <c:v>0.1739</c:v>
                </c:pt>
                <c:pt idx="4">
                  <c:v>0.2273</c:v>
                </c:pt>
                <c:pt idx="5">
                  <c:v>5.7999999999999996E-2</c:v>
                </c:pt>
                <c:pt idx="6">
                  <c:v>0.39999999999999997</c:v>
                </c:pt>
                <c:pt idx="7">
                  <c:v>0</c:v>
                </c:pt>
                <c:pt idx="8">
                  <c:v>0.33329999999999999</c:v>
                </c:pt>
                <c:pt idx="9">
                  <c:v>0.18179999999999999</c:v>
                </c:pt>
                <c:pt idx="10">
                  <c:v>0</c:v>
                </c:pt>
                <c:pt idx="11">
                  <c:v>9.0899999999999995E-2</c:v>
                </c:pt>
                <c:pt idx="12">
                  <c:v>0.5</c:v>
                </c:pt>
                <c:pt idx="13">
                  <c:v>0.25</c:v>
                </c:pt>
                <c:pt idx="14">
                  <c:v>0</c:v>
                </c:pt>
                <c:pt idx="15">
                  <c:v>0.1885</c:v>
                </c:pt>
                <c:pt idx="16">
                  <c:v>0.31739999999999996</c:v>
                </c:pt>
              </c:numCache>
            </c:numRef>
          </c:val>
          <c:extLst>
            <c:ext xmlns:c16="http://schemas.microsoft.com/office/drawing/2014/chart" uri="{C3380CC4-5D6E-409C-BE32-E72D297353CC}">
              <c16:uniqueId val="{00000001-9664-4B84-9863-22CAB7B90683}"/>
            </c:ext>
          </c:extLst>
        </c:ser>
        <c:dLbls>
          <c:showLegendKey val="0"/>
          <c:showVal val="0"/>
          <c:showCatName val="0"/>
          <c:showSerName val="0"/>
          <c:showPercent val="0"/>
          <c:showBubbleSize val="0"/>
        </c:dLbls>
        <c:gapWidth val="100"/>
        <c:overlap val="-24"/>
        <c:axId val="210287848"/>
        <c:axId val="210288240"/>
      </c:barChart>
      <c:catAx>
        <c:axId val="21028784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1" i="0" u="none" strike="noStrike" kern="1200" baseline="0">
                <a:solidFill>
                  <a:schemeClr val="lt1">
                    <a:lumMod val="85000"/>
                  </a:schemeClr>
                </a:solidFill>
                <a:latin typeface="+mn-lt"/>
                <a:ea typeface="+mn-ea"/>
                <a:cs typeface="+mn-cs"/>
              </a:defRPr>
            </a:pPr>
            <a:endParaRPr lang="ru-RU"/>
          </a:p>
        </c:txPr>
        <c:crossAx val="210288240"/>
        <c:crosses val="autoZero"/>
        <c:auto val="1"/>
        <c:lblAlgn val="ctr"/>
        <c:lblOffset val="100"/>
        <c:noMultiLvlLbl val="0"/>
      </c:catAx>
      <c:valAx>
        <c:axId val="21028824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lt1">
                    <a:lumMod val="85000"/>
                  </a:schemeClr>
                </a:solidFill>
                <a:latin typeface="+mn-lt"/>
                <a:ea typeface="+mn-ea"/>
                <a:cs typeface="+mn-cs"/>
              </a:defRPr>
            </a:pPr>
            <a:endParaRPr lang="ru-RU"/>
          </a:p>
        </c:txPr>
        <c:crossAx val="210287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lt1">
                  <a:lumMod val="85000"/>
                </a:schemeClr>
              </a:solidFill>
              <a:latin typeface="+mn-lt"/>
              <a:ea typeface="+mn-ea"/>
              <a:cs typeface="+mn-cs"/>
            </a:defRPr>
          </a:pPr>
          <a:endParaRPr lang="ru-RU"/>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ru-RU"/>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4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Лист1!$B$1</c:f>
              <c:strCache>
                <c:ptCount val="1"/>
                <c:pt idx="0">
                  <c:v>Столбец1</c:v>
                </c:pt>
              </c:strCache>
            </c:strRef>
          </c:tx>
          <c:spPr>
            <a:solidFill>
              <a:srgbClr val="FFC000"/>
            </a:solidFill>
            <a:ln>
              <a:noFill/>
            </a:ln>
            <a:effectLst/>
            <a:sp3d/>
          </c:spPr>
          <c:invertIfNegative val="0"/>
          <c:cat>
            <c:strRef>
              <c:f>Лист1!$A$2:$A$5</c:f>
              <c:strCache>
                <c:ptCount val="3"/>
                <c:pt idx="0">
                  <c:v>набор дополнительных программ</c:v>
                </c:pt>
                <c:pt idx="1">
                  <c:v>качество реализации программ дополнительного образования</c:v>
                </c:pt>
                <c:pt idx="2">
                  <c:v> материально-техническое осшащение проведения занятиий</c:v>
                </c:pt>
              </c:strCache>
            </c:strRef>
          </c:cat>
          <c:val>
            <c:numRef>
              <c:f>Лист1!$B$2:$B$5</c:f>
              <c:numCache>
                <c:formatCode>General</c:formatCode>
                <c:ptCount val="4"/>
                <c:pt idx="0">
                  <c:v>78.400000000000006</c:v>
                </c:pt>
                <c:pt idx="1">
                  <c:v>92</c:v>
                </c:pt>
                <c:pt idx="2">
                  <c:v>65</c:v>
                </c:pt>
              </c:numCache>
            </c:numRef>
          </c:val>
          <c:extLst>
            <c:ext xmlns:c16="http://schemas.microsoft.com/office/drawing/2014/chart" uri="{C3380CC4-5D6E-409C-BE32-E72D297353CC}">
              <c16:uniqueId val="{00000000-E16C-4FAA-8C31-14584CA2C45E}"/>
            </c:ext>
          </c:extLst>
        </c:ser>
        <c:ser>
          <c:idx val="1"/>
          <c:order val="1"/>
          <c:tx>
            <c:strRef>
              <c:f>Лист1!$C$1</c:f>
              <c:strCache>
                <c:ptCount val="1"/>
                <c:pt idx="0">
                  <c:v>Столбец2</c:v>
                </c:pt>
              </c:strCache>
            </c:strRef>
          </c:tx>
          <c:spPr>
            <a:solidFill>
              <a:schemeClr val="accent5"/>
            </a:solidFill>
            <a:ln>
              <a:noFill/>
            </a:ln>
            <a:effectLst/>
            <a:sp3d/>
          </c:spPr>
          <c:invertIfNegative val="0"/>
          <c:cat>
            <c:strRef>
              <c:f>Лист1!$A$2:$A$5</c:f>
              <c:strCache>
                <c:ptCount val="3"/>
                <c:pt idx="0">
                  <c:v>набор дополнительных программ</c:v>
                </c:pt>
                <c:pt idx="1">
                  <c:v>качество реализации программ дополнительного образования</c:v>
                </c:pt>
                <c:pt idx="2">
                  <c:v> материально-техническое осшащение проведения занятиий</c:v>
                </c:pt>
              </c:strCache>
            </c:strRef>
          </c:cat>
          <c:val>
            <c:numRef>
              <c:f>Лист1!$C$2:$C$5</c:f>
              <c:numCache>
                <c:formatCode>General</c:formatCode>
                <c:ptCount val="4"/>
              </c:numCache>
            </c:numRef>
          </c:val>
          <c:extLst>
            <c:ext xmlns:c16="http://schemas.microsoft.com/office/drawing/2014/chart" uri="{C3380CC4-5D6E-409C-BE32-E72D297353CC}">
              <c16:uniqueId val="{00000001-E16C-4FAA-8C31-14584CA2C45E}"/>
            </c:ext>
          </c:extLst>
        </c:ser>
        <c:ser>
          <c:idx val="2"/>
          <c:order val="2"/>
          <c:tx>
            <c:strRef>
              <c:f>Лист1!$D$1</c:f>
              <c:strCache>
                <c:ptCount val="1"/>
                <c:pt idx="0">
                  <c:v>Столбец3</c:v>
                </c:pt>
              </c:strCache>
            </c:strRef>
          </c:tx>
          <c:spPr>
            <a:solidFill>
              <a:schemeClr val="accent4"/>
            </a:solidFill>
            <a:ln>
              <a:noFill/>
            </a:ln>
            <a:effectLst/>
            <a:sp3d/>
          </c:spPr>
          <c:invertIfNegative val="0"/>
          <c:cat>
            <c:strRef>
              <c:f>Лист1!$A$2:$A$5</c:f>
              <c:strCache>
                <c:ptCount val="3"/>
                <c:pt idx="0">
                  <c:v>набор дополнительных программ</c:v>
                </c:pt>
                <c:pt idx="1">
                  <c:v>качество реализации программ дополнительного образования</c:v>
                </c:pt>
                <c:pt idx="2">
                  <c:v> материально-техническое осшащение проведения занятиий</c:v>
                </c:pt>
              </c:strCache>
            </c:strRef>
          </c:cat>
          <c:val>
            <c:numRef>
              <c:f>Лист1!$D$2:$D$5</c:f>
              <c:numCache>
                <c:formatCode>General</c:formatCode>
                <c:ptCount val="4"/>
              </c:numCache>
            </c:numRef>
          </c:val>
          <c:extLst>
            <c:ext xmlns:c16="http://schemas.microsoft.com/office/drawing/2014/chart" uri="{C3380CC4-5D6E-409C-BE32-E72D297353CC}">
              <c16:uniqueId val="{00000002-E16C-4FAA-8C31-14584CA2C45E}"/>
            </c:ext>
          </c:extLst>
        </c:ser>
        <c:dLbls>
          <c:showLegendKey val="0"/>
          <c:showVal val="0"/>
          <c:showCatName val="0"/>
          <c:showSerName val="0"/>
          <c:showPercent val="0"/>
          <c:showBubbleSize val="0"/>
        </c:dLbls>
        <c:gapWidth val="150"/>
        <c:shape val="box"/>
        <c:axId val="318663536"/>
        <c:axId val="318670592"/>
        <c:axId val="0"/>
      </c:bar3DChart>
      <c:catAx>
        <c:axId val="3186635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ru-RU"/>
          </a:p>
        </c:txPr>
        <c:crossAx val="318670592"/>
        <c:crosses val="autoZero"/>
        <c:auto val="1"/>
        <c:lblAlgn val="ctr"/>
        <c:lblOffset val="100"/>
        <c:noMultiLvlLbl val="0"/>
      </c:catAx>
      <c:valAx>
        <c:axId val="318670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18663536"/>
        <c:crosses val="autoZero"/>
        <c:crossBetween val="between"/>
      </c:valAx>
      <c:spPr>
        <a:noFill/>
        <a:ln>
          <a:noFill/>
        </a:ln>
        <a:effectLst/>
      </c:spPr>
    </c:plotArea>
    <c:plotVisOnly val="1"/>
    <c:dispBlanksAs val="gap"/>
    <c:showDLblsOverMax val="0"/>
  </c:chart>
  <c:spPr>
    <a:noFill/>
    <a:ln>
      <a:noFill/>
    </a:ln>
    <a:effectLst>
      <a:outerShdw blurRad="50800" dist="50800" dir="5400000" algn="ctr" rotWithShape="0">
        <a:srgbClr val="FF0000"/>
      </a:outerShdw>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062085-8BDC-49C0-9D56-E29F60DFFD3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28887E78-EDEC-4B45-A7AD-D4F57E9097EF}">
      <dgm:prSet phldrT="[Текст]" custT="1"/>
      <dgm:spPr/>
      <dgm:t>
        <a:bodyPr/>
        <a:lstStyle/>
        <a:p>
          <a:r>
            <a:rPr lang="ru-RU" sz="2400" b="1" dirty="0" smtClean="0">
              <a:solidFill>
                <a:schemeClr val="tx1"/>
              </a:solidFill>
              <a:effectLst/>
              <a:latin typeface="Times New Roman" panose="02020603050405020304" pitchFamily="18" charset="0"/>
              <a:cs typeface="Times New Roman" panose="02020603050405020304" pitchFamily="18" charset="0"/>
            </a:rPr>
            <a:t>Введение  Федеральных образовательных программ, изменений  в ФГОС СОО</a:t>
          </a:r>
          <a:endParaRPr lang="ru-RU" sz="2400" b="1" dirty="0">
            <a:solidFill>
              <a:schemeClr val="tx1"/>
            </a:solidFill>
            <a:effectLst/>
            <a:latin typeface="Times New Roman" panose="02020603050405020304" pitchFamily="18" charset="0"/>
            <a:cs typeface="Times New Roman" panose="02020603050405020304" pitchFamily="18" charset="0"/>
          </a:endParaRPr>
        </a:p>
      </dgm:t>
    </dgm:pt>
    <dgm:pt modelId="{28076E45-D024-4742-A9F3-067DDF4195E4}" type="parTrans" cxnId="{C5EBA115-2482-405C-878E-65A673D61C0C}">
      <dgm:prSet/>
      <dgm:spPr/>
      <dgm:t>
        <a:bodyPr/>
        <a:lstStyle/>
        <a:p>
          <a:endParaRPr lang="ru-RU"/>
        </a:p>
      </dgm:t>
    </dgm:pt>
    <dgm:pt modelId="{378195DD-012E-409A-9E1A-D1293DFEBC0B}" type="sibTrans" cxnId="{C5EBA115-2482-405C-878E-65A673D61C0C}">
      <dgm:prSet/>
      <dgm:spPr/>
      <dgm:t>
        <a:bodyPr/>
        <a:lstStyle/>
        <a:p>
          <a:endParaRPr lang="ru-RU"/>
        </a:p>
      </dgm:t>
    </dgm:pt>
    <dgm:pt modelId="{2B3EA7D3-EEB4-4644-93A6-D8BDAB2DD388}">
      <dgm:prSet custT="1"/>
      <dgm:spPr/>
      <dgm:t>
        <a:bodyPr/>
        <a:lstStyle/>
        <a:p>
          <a:r>
            <a:rPr lang="ru-RU" sz="2400" b="1" dirty="0" smtClean="0">
              <a:solidFill>
                <a:schemeClr val="tx1"/>
              </a:solidFill>
              <a:effectLst/>
              <a:latin typeface="Times New Roman" panose="02020603050405020304" pitchFamily="18" charset="0"/>
              <a:cs typeface="Times New Roman" panose="02020603050405020304" pitchFamily="18" charset="0"/>
            </a:rPr>
            <a:t>Реализация единой модели профориентации (</a:t>
          </a:r>
          <a:r>
            <a:rPr lang="ru-RU" sz="2400" b="1" dirty="0" err="1" smtClean="0">
              <a:solidFill>
                <a:schemeClr val="tx1"/>
              </a:solidFill>
              <a:effectLst/>
              <a:latin typeface="Times New Roman" panose="02020603050405020304" pitchFamily="18" charset="0"/>
              <a:cs typeface="Times New Roman" panose="02020603050405020304" pitchFamily="18" charset="0"/>
            </a:rPr>
            <a:t>профминимум</a:t>
          </a:r>
          <a:r>
            <a:rPr lang="ru-RU" sz="2400" b="1" dirty="0" smtClean="0">
              <a:solidFill>
                <a:schemeClr val="tx1"/>
              </a:solidFill>
              <a:effectLst/>
              <a:latin typeface="Times New Roman" panose="02020603050405020304" pitchFamily="18" charset="0"/>
              <a:cs typeface="Times New Roman" panose="02020603050405020304" pitchFamily="18" charset="0"/>
            </a:rPr>
            <a:t>)- занятия «Россия –мои горизонты»</a:t>
          </a:r>
          <a:endParaRPr lang="ru-RU" sz="2400" b="1" dirty="0">
            <a:solidFill>
              <a:schemeClr val="tx1"/>
            </a:solidFill>
            <a:effectLst/>
            <a:latin typeface="Times New Roman" panose="02020603050405020304" pitchFamily="18" charset="0"/>
            <a:cs typeface="Times New Roman" panose="02020603050405020304" pitchFamily="18" charset="0"/>
          </a:endParaRPr>
        </a:p>
      </dgm:t>
    </dgm:pt>
    <dgm:pt modelId="{9EE97D8B-BD30-495F-A9A5-7FD41AE883BC}" type="parTrans" cxnId="{7F5D0713-7F0E-4FCF-BD62-2C2AD3362240}">
      <dgm:prSet/>
      <dgm:spPr/>
      <dgm:t>
        <a:bodyPr/>
        <a:lstStyle/>
        <a:p>
          <a:endParaRPr lang="ru-RU"/>
        </a:p>
      </dgm:t>
    </dgm:pt>
    <dgm:pt modelId="{98BC347F-9927-407A-BE29-3D131A0657E5}" type="sibTrans" cxnId="{7F5D0713-7F0E-4FCF-BD62-2C2AD3362240}">
      <dgm:prSet/>
      <dgm:spPr/>
      <dgm:t>
        <a:bodyPr/>
        <a:lstStyle/>
        <a:p>
          <a:endParaRPr lang="ru-RU"/>
        </a:p>
      </dgm:t>
    </dgm:pt>
    <dgm:pt modelId="{C6A4A255-1664-4B8E-9E0B-8781134C2AEE}">
      <dgm:prSet custT="1"/>
      <dgm:spPr/>
      <dgm:t>
        <a:bodyPr/>
        <a:lstStyle/>
        <a:p>
          <a:r>
            <a:rPr lang="ru-RU" sz="2400" b="1" dirty="0" smtClean="0">
              <a:solidFill>
                <a:schemeClr val="tx1"/>
              </a:solidFill>
              <a:effectLst/>
              <a:latin typeface="Times New Roman" panose="02020603050405020304" pitchFamily="18" charset="0"/>
              <a:cs typeface="Times New Roman" panose="02020603050405020304" pitchFamily="18" charset="0"/>
            </a:rPr>
            <a:t>Апробация программы просветительской деятельности для родителей детей дошкольного возраста.</a:t>
          </a:r>
          <a:endParaRPr lang="ru-RU" sz="2400" b="1" dirty="0">
            <a:solidFill>
              <a:schemeClr val="tx1"/>
            </a:solidFill>
            <a:effectLst/>
            <a:latin typeface="Times New Roman" panose="02020603050405020304" pitchFamily="18" charset="0"/>
            <a:cs typeface="Times New Roman" panose="02020603050405020304" pitchFamily="18" charset="0"/>
          </a:endParaRPr>
        </a:p>
      </dgm:t>
    </dgm:pt>
    <dgm:pt modelId="{7489D922-B20B-4824-809F-27F0E10CE469}" type="parTrans" cxnId="{A0F802C5-CB5E-4ED8-9912-786FD660C92B}">
      <dgm:prSet/>
      <dgm:spPr/>
      <dgm:t>
        <a:bodyPr/>
        <a:lstStyle/>
        <a:p>
          <a:endParaRPr lang="ru-RU"/>
        </a:p>
      </dgm:t>
    </dgm:pt>
    <dgm:pt modelId="{C6C74B8C-3261-42DD-B5DA-F372370048C4}" type="sibTrans" cxnId="{A0F802C5-CB5E-4ED8-9912-786FD660C92B}">
      <dgm:prSet/>
      <dgm:spPr/>
      <dgm:t>
        <a:bodyPr/>
        <a:lstStyle/>
        <a:p>
          <a:endParaRPr lang="ru-RU"/>
        </a:p>
      </dgm:t>
    </dgm:pt>
    <dgm:pt modelId="{44B1B24F-9DA1-4111-8872-78D16DB9BC26}">
      <dgm:prSet custT="1"/>
      <dgm:spPr/>
      <dgm:t>
        <a:bodyPr/>
        <a:lstStyle/>
        <a:p>
          <a:r>
            <a:rPr lang="ru-RU" sz="2400" b="1" dirty="0" smtClean="0">
              <a:solidFill>
                <a:schemeClr val="tx1"/>
              </a:solidFill>
              <a:effectLst/>
              <a:latin typeface="Times New Roman" panose="02020603050405020304" pitchFamily="18" charset="0"/>
              <a:cs typeface="Times New Roman" panose="02020603050405020304" pitchFamily="18" charset="0"/>
            </a:rPr>
            <a:t>Использование ФГИС «Моя школа» для реализации образовательных программ </a:t>
          </a:r>
          <a:endParaRPr lang="ru-RU" sz="2400" b="1" dirty="0">
            <a:solidFill>
              <a:schemeClr val="tx1"/>
            </a:solidFill>
            <a:effectLst/>
            <a:latin typeface="Times New Roman" panose="02020603050405020304" pitchFamily="18" charset="0"/>
            <a:cs typeface="Times New Roman" panose="02020603050405020304" pitchFamily="18" charset="0"/>
          </a:endParaRPr>
        </a:p>
      </dgm:t>
    </dgm:pt>
    <dgm:pt modelId="{943958F9-9659-45C5-A773-B8F36C5366D9}" type="parTrans" cxnId="{8CCAB278-65D9-4DAC-BF4C-3D801767523C}">
      <dgm:prSet/>
      <dgm:spPr/>
      <dgm:t>
        <a:bodyPr/>
        <a:lstStyle/>
        <a:p>
          <a:endParaRPr lang="ru-RU"/>
        </a:p>
      </dgm:t>
    </dgm:pt>
    <dgm:pt modelId="{A2E426DD-3C08-447D-9B91-1AC321C64AFD}" type="sibTrans" cxnId="{8CCAB278-65D9-4DAC-BF4C-3D801767523C}">
      <dgm:prSet/>
      <dgm:spPr/>
      <dgm:t>
        <a:bodyPr/>
        <a:lstStyle/>
        <a:p>
          <a:endParaRPr lang="ru-RU"/>
        </a:p>
      </dgm:t>
    </dgm:pt>
    <dgm:pt modelId="{355AF71E-2505-433F-9480-ABB9B03BD5C1}" type="pres">
      <dgm:prSet presAssocID="{B2062085-8BDC-49C0-9D56-E29F60DFFD35}" presName="linear" presStyleCnt="0">
        <dgm:presLayoutVars>
          <dgm:dir/>
          <dgm:animLvl val="lvl"/>
          <dgm:resizeHandles val="exact"/>
        </dgm:presLayoutVars>
      </dgm:prSet>
      <dgm:spPr/>
      <dgm:t>
        <a:bodyPr/>
        <a:lstStyle/>
        <a:p>
          <a:endParaRPr lang="ru-RU"/>
        </a:p>
      </dgm:t>
    </dgm:pt>
    <dgm:pt modelId="{083A95C5-FC10-47A2-A136-02EE8EC8E0F6}" type="pres">
      <dgm:prSet presAssocID="{28887E78-EDEC-4B45-A7AD-D4F57E9097EF}" presName="parentLin" presStyleCnt="0"/>
      <dgm:spPr/>
    </dgm:pt>
    <dgm:pt modelId="{CE93D564-5D23-49B7-B0E2-E987966896F9}" type="pres">
      <dgm:prSet presAssocID="{28887E78-EDEC-4B45-A7AD-D4F57E9097EF}" presName="parentLeftMargin" presStyleLbl="node1" presStyleIdx="0" presStyleCnt="4"/>
      <dgm:spPr/>
      <dgm:t>
        <a:bodyPr/>
        <a:lstStyle/>
        <a:p>
          <a:endParaRPr lang="ru-RU"/>
        </a:p>
      </dgm:t>
    </dgm:pt>
    <dgm:pt modelId="{91BD6581-9A54-4F3B-8DA7-87930588D227}" type="pres">
      <dgm:prSet presAssocID="{28887E78-EDEC-4B45-A7AD-D4F57E9097EF}" presName="parentText" presStyleLbl="node1" presStyleIdx="0" presStyleCnt="4" custScaleX="142857" custLinFactNeighborX="-3989" custLinFactNeighborY="5203">
        <dgm:presLayoutVars>
          <dgm:chMax val="0"/>
          <dgm:bulletEnabled val="1"/>
        </dgm:presLayoutVars>
      </dgm:prSet>
      <dgm:spPr/>
      <dgm:t>
        <a:bodyPr/>
        <a:lstStyle/>
        <a:p>
          <a:endParaRPr lang="ru-RU"/>
        </a:p>
      </dgm:t>
    </dgm:pt>
    <dgm:pt modelId="{852FA3A1-1781-483B-9129-41B781CF9D17}" type="pres">
      <dgm:prSet presAssocID="{28887E78-EDEC-4B45-A7AD-D4F57E9097EF}" presName="negativeSpace" presStyleCnt="0"/>
      <dgm:spPr/>
    </dgm:pt>
    <dgm:pt modelId="{04B16AB4-F6EF-4D49-A9E8-742D1CD62A54}" type="pres">
      <dgm:prSet presAssocID="{28887E78-EDEC-4B45-A7AD-D4F57E9097EF}" presName="childText" presStyleLbl="conFgAcc1" presStyleIdx="0" presStyleCnt="4" custLinFactY="-30751" custLinFactNeighborX="1574" custLinFactNeighborY="-100000">
        <dgm:presLayoutVars>
          <dgm:bulletEnabled val="1"/>
        </dgm:presLayoutVars>
      </dgm:prSet>
      <dgm:spPr/>
    </dgm:pt>
    <dgm:pt modelId="{FE5364B0-617C-4688-8F70-8548402E900A}" type="pres">
      <dgm:prSet presAssocID="{378195DD-012E-409A-9E1A-D1293DFEBC0B}" presName="spaceBetweenRectangles" presStyleCnt="0"/>
      <dgm:spPr/>
    </dgm:pt>
    <dgm:pt modelId="{B0EEE685-4AA8-45D2-8E71-24822BBF9982}" type="pres">
      <dgm:prSet presAssocID="{2B3EA7D3-EEB4-4644-93A6-D8BDAB2DD388}" presName="parentLin" presStyleCnt="0"/>
      <dgm:spPr/>
    </dgm:pt>
    <dgm:pt modelId="{B06B80B4-0A65-4679-A9BE-1742F0879034}" type="pres">
      <dgm:prSet presAssocID="{2B3EA7D3-EEB4-4644-93A6-D8BDAB2DD388}" presName="parentLeftMargin" presStyleLbl="node1" presStyleIdx="0" presStyleCnt="4"/>
      <dgm:spPr/>
      <dgm:t>
        <a:bodyPr/>
        <a:lstStyle/>
        <a:p>
          <a:endParaRPr lang="ru-RU"/>
        </a:p>
      </dgm:t>
    </dgm:pt>
    <dgm:pt modelId="{6A221ECC-FE49-461A-9992-04B156988F11}" type="pres">
      <dgm:prSet presAssocID="{2B3EA7D3-EEB4-4644-93A6-D8BDAB2DD388}" presName="parentText" presStyleLbl="node1" presStyleIdx="1" presStyleCnt="4" custScaleX="142857">
        <dgm:presLayoutVars>
          <dgm:chMax val="0"/>
          <dgm:bulletEnabled val="1"/>
        </dgm:presLayoutVars>
      </dgm:prSet>
      <dgm:spPr/>
      <dgm:t>
        <a:bodyPr/>
        <a:lstStyle/>
        <a:p>
          <a:endParaRPr lang="ru-RU"/>
        </a:p>
      </dgm:t>
    </dgm:pt>
    <dgm:pt modelId="{79894F49-5642-423B-8235-D134FA834627}" type="pres">
      <dgm:prSet presAssocID="{2B3EA7D3-EEB4-4644-93A6-D8BDAB2DD388}" presName="negativeSpace" presStyleCnt="0"/>
      <dgm:spPr/>
    </dgm:pt>
    <dgm:pt modelId="{D55D5180-9823-4039-97B3-F7F4C35E4E6B}" type="pres">
      <dgm:prSet presAssocID="{2B3EA7D3-EEB4-4644-93A6-D8BDAB2DD388}" presName="childText" presStyleLbl="conFgAcc1" presStyleIdx="1" presStyleCnt="4">
        <dgm:presLayoutVars>
          <dgm:bulletEnabled val="1"/>
        </dgm:presLayoutVars>
      </dgm:prSet>
      <dgm:spPr/>
    </dgm:pt>
    <dgm:pt modelId="{E95CC043-9E7B-4A44-95E2-DB1F4F92B2C9}" type="pres">
      <dgm:prSet presAssocID="{98BC347F-9927-407A-BE29-3D131A0657E5}" presName="spaceBetweenRectangles" presStyleCnt="0"/>
      <dgm:spPr/>
    </dgm:pt>
    <dgm:pt modelId="{D35544A1-C69E-4F4D-8AA5-A983A612F106}" type="pres">
      <dgm:prSet presAssocID="{44B1B24F-9DA1-4111-8872-78D16DB9BC26}" presName="parentLin" presStyleCnt="0"/>
      <dgm:spPr/>
    </dgm:pt>
    <dgm:pt modelId="{B5EBE340-60FA-405C-857B-648D181574D7}" type="pres">
      <dgm:prSet presAssocID="{44B1B24F-9DA1-4111-8872-78D16DB9BC26}" presName="parentLeftMargin" presStyleLbl="node1" presStyleIdx="1" presStyleCnt="4"/>
      <dgm:spPr/>
      <dgm:t>
        <a:bodyPr/>
        <a:lstStyle/>
        <a:p>
          <a:endParaRPr lang="ru-RU"/>
        </a:p>
      </dgm:t>
    </dgm:pt>
    <dgm:pt modelId="{22290626-AF62-4915-B99D-2F6351D18D45}" type="pres">
      <dgm:prSet presAssocID="{44B1B24F-9DA1-4111-8872-78D16DB9BC26}" presName="parentText" presStyleLbl="node1" presStyleIdx="2" presStyleCnt="4" custScaleX="142857" custLinFactNeighborX="2527" custLinFactNeighborY="-17468">
        <dgm:presLayoutVars>
          <dgm:chMax val="0"/>
          <dgm:bulletEnabled val="1"/>
        </dgm:presLayoutVars>
      </dgm:prSet>
      <dgm:spPr/>
      <dgm:t>
        <a:bodyPr/>
        <a:lstStyle/>
        <a:p>
          <a:endParaRPr lang="ru-RU"/>
        </a:p>
      </dgm:t>
    </dgm:pt>
    <dgm:pt modelId="{FBDC4920-4065-4139-8B31-EFF64D40FE94}" type="pres">
      <dgm:prSet presAssocID="{44B1B24F-9DA1-4111-8872-78D16DB9BC26}" presName="negativeSpace" presStyleCnt="0"/>
      <dgm:spPr/>
    </dgm:pt>
    <dgm:pt modelId="{B1BCDDD4-63E4-41BC-B2C7-B2B28B979CF2}" type="pres">
      <dgm:prSet presAssocID="{44B1B24F-9DA1-4111-8872-78D16DB9BC26}" presName="childText" presStyleLbl="conFgAcc1" presStyleIdx="2" presStyleCnt="4">
        <dgm:presLayoutVars>
          <dgm:bulletEnabled val="1"/>
        </dgm:presLayoutVars>
      </dgm:prSet>
      <dgm:spPr/>
    </dgm:pt>
    <dgm:pt modelId="{916145FF-19EB-4E58-AEFC-80AD5E96C62B}" type="pres">
      <dgm:prSet presAssocID="{A2E426DD-3C08-447D-9B91-1AC321C64AFD}" presName="spaceBetweenRectangles" presStyleCnt="0"/>
      <dgm:spPr/>
    </dgm:pt>
    <dgm:pt modelId="{FCA85628-EFE9-4702-AA23-83D684D5753C}" type="pres">
      <dgm:prSet presAssocID="{C6A4A255-1664-4B8E-9E0B-8781134C2AEE}" presName="parentLin" presStyleCnt="0"/>
      <dgm:spPr/>
    </dgm:pt>
    <dgm:pt modelId="{6F56E62F-E656-424E-92AB-931726A8E404}" type="pres">
      <dgm:prSet presAssocID="{C6A4A255-1664-4B8E-9E0B-8781134C2AEE}" presName="parentLeftMargin" presStyleLbl="node1" presStyleIdx="2" presStyleCnt="4"/>
      <dgm:spPr/>
      <dgm:t>
        <a:bodyPr/>
        <a:lstStyle/>
        <a:p>
          <a:endParaRPr lang="ru-RU"/>
        </a:p>
      </dgm:t>
    </dgm:pt>
    <dgm:pt modelId="{EA226E47-2A3A-4D0F-AB8C-E39A1ADBB553}" type="pres">
      <dgm:prSet presAssocID="{C6A4A255-1664-4B8E-9E0B-8781134C2AEE}" presName="parentText" presStyleLbl="node1" presStyleIdx="3" presStyleCnt="4" custScaleX="142857">
        <dgm:presLayoutVars>
          <dgm:chMax val="0"/>
          <dgm:bulletEnabled val="1"/>
        </dgm:presLayoutVars>
      </dgm:prSet>
      <dgm:spPr/>
      <dgm:t>
        <a:bodyPr/>
        <a:lstStyle/>
        <a:p>
          <a:endParaRPr lang="ru-RU"/>
        </a:p>
      </dgm:t>
    </dgm:pt>
    <dgm:pt modelId="{C588E399-CF92-4F6C-8F10-38436D012816}" type="pres">
      <dgm:prSet presAssocID="{C6A4A255-1664-4B8E-9E0B-8781134C2AEE}" presName="negativeSpace" presStyleCnt="0"/>
      <dgm:spPr/>
    </dgm:pt>
    <dgm:pt modelId="{832F13A0-9B6B-4E26-AEBF-101F80443B0E}" type="pres">
      <dgm:prSet presAssocID="{C6A4A255-1664-4B8E-9E0B-8781134C2AEE}" presName="childText" presStyleLbl="conFgAcc1" presStyleIdx="3" presStyleCnt="4">
        <dgm:presLayoutVars>
          <dgm:bulletEnabled val="1"/>
        </dgm:presLayoutVars>
      </dgm:prSet>
      <dgm:spPr/>
    </dgm:pt>
  </dgm:ptLst>
  <dgm:cxnLst>
    <dgm:cxn modelId="{7F5D0713-7F0E-4FCF-BD62-2C2AD3362240}" srcId="{B2062085-8BDC-49C0-9D56-E29F60DFFD35}" destId="{2B3EA7D3-EEB4-4644-93A6-D8BDAB2DD388}" srcOrd="1" destOrd="0" parTransId="{9EE97D8B-BD30-495F-A9A5-7FD41AE883BC}" sibTransId="{98BC347F-9927-407A-BE29-3D131A0657E5}"/>
    <dgm:cxn modelId="{E5D76F53-267D-481C-8286-26CA5E8004A0}" type="presOf" srcId="{44B1B24F-9DA1-4111-8872-78D16DB9BC26}" destId="{22290626-AF62-4915-B99D-2F6351D18D45}" srcOrd="1" destOrd="0" presId="urn:microsoft.com/office/officeart/2005/8/layout/list1"/>
    <dgm:cxn modelId="{5440E846-4DD4-451A-8A4A-4A6A404FDF9A}" type="presOf" srcId="{B2062085-8BDC-49C0-9D56-E29F60DFFD35}" destId="{355AF71E-2505-433F-9480-ABB9B03BD5C1}" srcOrd="0" destOrd="0" presId="urn:microsoft.com/office/officeart/2005/8/layout/list1"/>
    <dgm:cxn modelId="{0208BF73-94FD-4C40-9878-F0DF5E26264D}" type="presOf" srcId="{28887E78-EDEC-4B45-A7AD-D4F57E9097EF}" destId="{CE93D564-5D23-49B7-B0E2-E987966896F9}" srcOrd="0" destOrd="0" presId="urn:microsoft.com/office/officeart/2005/8/layout/list1"/>
    <dgm:cxn modelId="{C5EBA115-2482-405C-878E-65A673D61C0C}" srcId="{B2062085-8BDC-49C0-9D56-E29F60DFFD35}" destId="{28887E78-EDEC-4B45-A7AD-D4F57E9097EF}" srcOrd="0" destOrd="0" parTransId="{28076E45-D024-4742-A9F3-067DDF4195E4}" sibTransId="{378195DD-012E-409A-9E1A-D1293DFEBC0B}"/>
    <dgm:cxn modelId="{8CCAB278-65D9-4DAC-BF4C-3D801767523C}" srcId="{B2062085-8BDC-49C0-9D56-E29F60DFFD35}" destId="{44B1B24F-9DA1-4111-8872-78D16DB9BC26}" srcOrd="2" destOrd="0" parTransId="{943958F9-9659-45C5-A773-B8F36C5366D9}" sibTransId="{A2E426DD-3C08-447D-9B91-1AC321C64AFD}"/>
    <dgm:cxn modelId="{5FDBDA75-C389-42F3-BA56-0321FC216E9C}" type="presOf" srcId="{2B3EA7D3-EEB4-4644-93A6-D8BDAB2DD388}" destId="{6A221ECC-FE49-461A-9992-04B156988F11}" srcOrd="1" destOrd="0" presId="urn:microsoft.com/office/officeart/2005/8/layout/list1"/>
    <dgm:cxn modelId="{EAF95DDA-45C2-4263-9EAF-2AC6C102850E}" type="presOf" srcId="{C6A4A255-1664-4B8E-9E0B-8781134C2AEE}" destId="{EA226E47-2A3A-4D0F-AB8C-E39A1ADBB553}" srcOrd="1" destOrd="0" presId="urn:microsoft.com/office/officeart/2005/8/layout/list1"/>
    <dgm:cxn modelId="{BC1EB861-7538-4430-A182-0EE6D63BA421}" type="presOf" srcId="{2B3EA7D3-EEB4-4644-93A6-D8BDAB2DD388}" destId="{B06B80B4-0A65-4679-A9BE-1742F0879034}" srcOrd="0" destOrd="0" presId="urn:microsoft.com/office/officeart/2005/8/layout/list1"/>
    <dgm:cxn modelId="{B2BFEED9-8507-4F54-8610-6E690D86D8B9}" type="presOf" srcId="{C6A4A255-1664-4B8E-9E0B-8781134C2AEE}" destId="{6F56E62F-E656-424E-92AB-931726A8E404}" srcOrd="0" destOrd="0" presId="urn:microsoft.com/office/officeart/2005/8/layout/list1"/>
    <dgm:cxn modelId="{A0F802C5-CB5E-4ED8-9912-786FD660C92B}" srcId="{B2062085-8BDC-49C0-9D56-E29F60DFFD35}" destId="{C6A4A255-1664-4B8E-9E0B-8781134C2AEE}" srcOrd="3" destOrd="0" parTransId="{7489D922-B20B-4824-809F-27F0E10CE469}" sibTransId="{C6C74B8C-3261-42DD-B5DA-F372370048C4}"/>
    <dgm:cxn modelId="{81333CA6-5D6B-42E1-BBC0-EFE4A26A55B5}" type="presOf" srcId="{44B1B24F-9DA1-4111-8872-78D16DB9BC26}" destId="{B5EBE340-60FA-405C-857B-648D181574D7}" srcOrd="0" destOrd="0" presId="urn:microsoft.com/office/officeart/2005/8/layout/list1"/>
    <dgm:cxn modelId="{5B6A4CEF-30CE-4C36-A826-A2D12383D11E}" type="presOf" srcId="{28887E78-EDEC-4B45-A7AD-D4F57E9097EF}" destId="{91BD6581-9A54-4F3B-8DA7-87930588D227}" srcOrd="1" destOrd="0" presId="urn:microsoft.com/office/officeart/2005/8/layout/list1"/>
    <dgm:cxn modelId="{7FFED4AA-0F72-4453-9782-E518AA8A2E14}" type="presParOf" srcId="{355AF71E-2505-433F-9480-ABB9B03BD5C1}" destId="{083A95C5-FC10-47A2-A136-02EE8EC8E0F6}" srcOrd="0" destOrd="0" presId="urn:microsoft.com/office/officeart/2005/8/layout/list1"/>
    <dgm:cxn modelId="{A6817E58-51E8-4B72-AA61-D1028D117B1F}" type="presParOf" srcId="{083A95C5-FC10-47A2-A136-02EE8EC8E0F6}" destId="{CE93D564-5D23-49B7-B0E2-E987966896F9}" srcOrd="0" destOrd="0" presId="urn:microsoft.com/office/officeart/2005/8/layout/list1"/>
    <dgm:cxn modelId="{132F4FFB-6103-45C7-8234-6C304C18BBE2}" type="presParOf" srcId="{083A95C5-FC10-47A2-A136-02EE8EC8E0F6}" destId="{91BD6581-9A54-4F3B-8DA7-87930588D227}" srcOrd="1" destOrd="0" presId="urn:microsoft.com/office/officeart/2005/8/layout/list1"/>
    <dgm:cxn modelId="{DC517580-2175-458A-92B9-A3EF5AA03EBD}" type="presParOf" srcId="{355AF71E-2505-433F-9480-ABB9B03BD5C1}" destId="{852FA3A1-1781-483B-9129-41B781CF9D17}" srcOrd="1" destOrd="0" presId="urn:microsoft.com/office/officeart/2005/8/layout/list1"/>
    <dgm:cxn modelId="{2C5B3F9D-9301-400D-BD87-F06544B438BA}" type="presParOf" srcId="{355AF71E-2505-433F-9480-ABB9B03BD5C1}" destId="{04B16AB4-F6EF-4D49-A9E8-742D1CD62A54}" srcOrd="2" destOrd="0" presId="urn:microsoft.com/office/officeart/2005/8/layout/list1"/>
    <dgm:cxn modelId="{DD2F196C-2525-45DE-A322-2F85DEA91229}" type="presParOf" srcId="{355AF71E-2505-433F-9480-ABB9B03BD5C1}" destId="{FE5364B0-617C-4688-8F70-8548402E900A}" srcOrd="3" destOrd="0" presId="urn:microsoft.com/office/officeart/2005/8/layout/list1"/>
    <dgm:cxn modelId="{74488908-D5A5-41C8-9A4E-D20CEFF4659F}" type="presParOf" srcId="{355AF71E-2505-433F-9480-ABB9B03BD5C1}" destId="{B0EEE685-4AA8-45D2-8E71-24822BBF9982}" srcOrd="4" destOrd="0" presId="urn:microsoft.com/office/officeart/2005/8/layout/list1"/>
    <dgm:cxn modelId="{E3467912-9869-4AD4-A7DB-1358E6F2BDA3}" type="presParOf" srcId="{B0EEE685-4AA8-45D2-8E71-24822BBF9982}" destId="{B06B80B4-0A65-4679-A9BE-1742F0879034}" srcOrd="0" destOrd="0" presId="urn:microsoft.com/office/officeart/2005/8/layout/list1"/>
    <dgm:cxn modelId="{7CC3A2D0-5D2E-4667-BE7F-E66720B89022}" type="presParOf" srcId="{B0EEE685-4AA8-45D2-8E71-24822BBF9982}" destId="{6A221ECC-FE49-461A-9992-04B156988F11}" srcOrd="1" destOrd="0" presId="urn:microsoft.com/office/officeart/2005/8/layout/list1"/>
    <dgm:cxn modelId="{2E3354F2-C764-4754-9C35-720EE8F34E1A}" type="presParOf" srcId="{355AF71E-2505-433F-9480-ABB9B03BD5C1}" destId="{79894F49-5642-423B-8235-D134FA834627}" srcOrd="5" destOrd="0" presId="urn:microsoft.com/office/officeart/2005/8/layout/list1"/>
    <dgm:cxn modelId="{5A23FA08-DF24-4465-916F-C6C9A7CD5AAF}" type="presParOf" srcId="{355AF71E-2505-433F-9480-ABB9B03BD5C1}" destId="{D55D5180-9823-4039-97B3-F7F4C35E4E6B}" srcOrd="6" destOrd="0" presId="urn:microsoft.com/office/officeart/2005/8/layout/list1"/>
    <dgm:cxn modelId="{0F8F708D-5E54-41D5-BA96-A98BB5A6F683}" type="presParOf" srcId="{355AF71E-2505-433F-9480-ABB9B03BD5C1}" destId="{E95CC043-9E7B-4A44-95E2-DB1F4F92B2C9}" srcOrd="7" destOrd="0" presId="urn:microsoft.com/office/officeart/2005/8/layout/list1"/>
    <dgm:cxn modelId="{A5C9776D-41FF-4869-A11B-68FA2A5E940E}" type="presParOf" srcId="{355AF71E-2505-433F-9480-ABB9B03BD5C1}" destId="{D35544A1-C69E-4F4D-8AA5-A983A612F106}" srcOrd="8" destOrd="0" presId="urn:microsoft.com/office/officeart/2005/8/layout/list1"/>
    <dgm:cxn modelId="{5CDEA955-E66A-4448-A405-6D4FF4A5B790}" type="presParOf" srcId="{D35544A1-C69E-4F4D-8AA5-A983A612F106}" destId="{B5EBE340-60FA-405C-857B-648D181574D7}" srcOrd="0" destOrd="0" presId="urn:microsoft.com/office/officeart/2005/8/layout/list1"/>
    <dgm:cxn modelId="{893BFD16-0673-4D53-AA06-C028AC5E67BB}" type="presParOf" srcId="{D35544A1-C69E-4F4D-8AA5-A983A612F106}" destId="{22290626-AF62-4915-B99D-2F6351D18D45}" srcOrd="1" destOrd="0" presId="urn:microsoft.com/office/officeart/2005/8/layout/list1"/>
    <dgm:cxn modelId="{6DBE9CED-1B78-4E92-A5B1-05CCCC2D6AD4}" type="presParOf" srcId="{355AF71E-2505-433F-9480-ABB9B03BD5C1}" destId="{FBDC4920-4065-4139-8B31-EFF64D40FE94}" srcOrd="9" destOrd="0" presId="urn:microsoft.com/office/officeart/2005/8/layout/list1"/>
    <dgm:cxn modelId="{923956B8-8833-457A-A17E-586CF004472B}" type="presParOf" srcId="{355AF71E-2505-433F-9480-ABB9B03BD5C1}" destId="{B1BCDDD4-63E4-41BC-B2C7-B2B28B979CF2}" srcOrd="10" destOrd="0" presId="urn:microsoft.com/office/officeart/2005/8/layout/list1"/>
    <dgm:cxn modelId="{4CC57797-F189-493D-9E19-2EDFC66EE7AD}" type="presParOf" srcId="{355AF71E-2505-433F-9480-ABB9B03BD5C1}" destId="{916145FF-19EB-4E58-AEFC-80AD5E96C62B}" srcOrd="11" destOrd="0" presId="urn:microsoft.com/office/officeart/2005/8/layout/list1"/>
    <dgm:cxn modelId="{3E29D921-01E7-40BD-B346-D7E40C4A7502}" type="presParOf" srcId="{355AF71E-2505-433F-9480-ABB9B03BD5C1}" destId="{FCA85628-EFE9-4702-AA23-83D684D5753C}" srcOrd="12" destOrd="0" presId="urn:microsoft.com/office/officeart/2005/8/layout/list1"/>
    <dgm:cxn modelId="{5F833FB8-6639-40CA-AE1A-FB86828471A8}" type="presParOf" srcId="{FCA85628-EFE9-4702-AA23-83D684D5753C}" destId="{6F56E62F-E656-424E-92AB-931726A8E404}" srcOrd="0" destOrd="0" presId="urn:microsoft.com/office/officeart/2005/8/layout/list1"/>
    <dgm:cxn modelId="{7F4F3192-09DE-4A44-98C4-0F81A2D87DFE}" type="presParOf" srcId="{FCA85628-EFE9-4702-AA23-83D684D5753C}" destId="{EA226E47-2A3A-4D0F-AB8C-E39A1ADBB553}" srcOrd="1" destOrd="0" presId="urn:microsoft.com/office/officeart/2005/8/layout/list1"/>
    <dgm:cxn modelId="{E68D6825-550D-4079-AC7F-DC36855C45BD}" type="presParOf" srcId="{355AF71E-2505-433F-9480-ABB9B03BD5C1}" destId="{C588E399-CF92-4F6C-8F10-38436D012816}" srcOrd="13" destOrd="0" presId="urn:microsoft.com/office/officeart/2005/8/layout/list1"/>
    <dgm:cxn modelId="{86F30440-357E-4030-BF2C-88E414A86A4C}" type="presParOf" srcId="{355AF71E-2505-433F-9480-ABB9B03BD5C1}" destId="{832F13A0-9B6B-4E26-AEBF-101F80443B0E}"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062085-8BDC-49C0-9D56-E29F60DFFD3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28887E78-EDEC-4B45-A7AD-D4F57E9097EF}">
      <dgm:prSet phldrT="[Текст]" custT="1"/>
      <dgm:spPr/>
      <dgm:t>
        <a:bodyPr/>
        <a:lstStyle/>
        <a:p>
          <a:r>
            <a:rPr lang="ru-RU" sz="2400" b="1" dirty="0" smtClean="0">
              <a:solidFill>
                <a:schemeClr val="tx1"/>
              </a:solidFill>
              <a:effectLst/>
              <a:latin typeface="Times New Roman" panose="02020603050405020304" pitchFamily="18" charset="0"/>
              <a:cs typeface="Times New Roman" panose="02020603050405020304" pitchFamily="18" charset="0"/>
            </a:rPr>
            <a:t>Проведение обязательной диагностики детей с миграционной историей на уровень владения ими русским языком</a:t>
          </a:r>
          <a:endParaRPr lang="ru-RU" sz="2400" b="1" dirty="0">
            <a:solidFill>
              <a:schemeClr val="tx1"/>
            </a:solidFill>
            <a:effectLst/>
            <a:latin typeface="Times New Roman" panose="02020603050405020304" pitchFamily="18" charset="0"/>
            <a:cs typeface="Times New Roman" panose="02020603050405020304" pitchFamily="18" charset="0"/>
          </a:endParaRPr>
        </a:p>
      </dgm:t>
    </dgm:pt>
    <dgm:pt modelId="{28076E45-D024-4742-A9F3-067DDF4195E4}" type="parTrans" cxnId="{C5EBA115-2482-405C-878E-65A673D61C0C}">
      <dgm:prSet/>
      <dgm:spPr/>
      <dgm:t>
        <a:bodyPr/>
        <a:lstStyle/>
        <a:p>
          <a:endParaRPr lang="ru-RU"/>
        </a:p>
      </dgm:t>
    </dgm:pt>
    <dgm:pt modelId="{378195DD-012E-409A-9E1A-D1293DFEBC0B}" type="sibTrans" cxnId="{C5EBA115-2482-405C-878E-65A673D61C0C}">
      <dgm:prSet/>
      <dgm:spPr/>
      <dgm:t>
        <a:bodyPr/>
        <a:lstStyle/>
        <a:p>
          <a:endParaRPr lang="ru-RU"/>
        </a:p>
      </dgm:t>
    </dgm:pt>
    <dgm:pt modelId="{2B3EA7D3-EEB4-4644-93A6-D8BDAB2DD388}">
      <dgm:prSet custT="1"/>
      <dgm:spPr/>
      <dgm:t>
        <a:bodyPr/>
        <a:lstStyle/>
        <a:p>
          <a:r>
            <a:rPr lang="ru-RU" sz="2400" b="1" dirty="0" smtClean="0">
              <a:solidFill>
                <a:schemeClr val="tx1"/>
              </a:solidFill>
              <a:effectLst/>
              <a:latin typeface="Times New Roman" panose="02020603050405020304" pitchFamily="18" charset="0"/>
              <a:cs typeface="Times New Roman" panose="02020603050405020304" pitchFamily="18" charset="0"/>
            </a:rPr>
            <a:t>Вхождение в проект «Школы </a:t>
          </a:r>
          <a:r>
            <a:rPr lang="ru-RU" sz="2400" b="1" dirty="0" err="1" smtClean="0">
              <a:solidFill>
                <a:schemeClr val="tx1"/>
              </a:solidFill>
              <a:effectLst/>
              <a:latin typeface="Times New Roman" panose="02020603050405020304" pitchFamily="18" charset="0"/>
              <a:cs typeface="Times New Roman" panose="02020603050405020304" pitchFamily="18" charset="0"/>
            </a:rPr>
            <a:t>Минпросвещения</a:t>
          </a:r>
          <a:r>
            <a:rPr lang="ru-RU" sz="2400" b="1" dirty="0" smtClean="0">
              <a:solidFill>
                <a:schemeClr val="tx1"/>
              </a:solidFill>
              <a:effectLst/>
              <a:latin typeface="Times New Roman" panose="02020603050405020304" pitchFamily="18" charset="0"/>
              <a:cs typeface="Times New Roman" panose="02020603050405020304" pitchFamily="18" charset="0"/>
            </a:rPr>
            <a:t> России»  (80% образовательных организаций)</a:t>
          </a:r>
          <a:endParaRPr lang="ru-RU" sz="2400" b="1" dirty="0">
            <a:solidFill>
              <a:schemeClr val="tx1"/>
            </a:solidFill>
            <a:effectLst/>
            <a:latin typeface="Times New Roman" panose="02020603050405020304" pitchFamily="18" charset="0"/>
            <a:cs typeface="Times New Roman" panose="02020603050405020304" pitchFamily="18" charset="0"/>
          </a:endParaRPr>
        </a:p>
      </dgm:t>
    </dgm:pt>
    <dgm:pt modelId="{9EE97D8B-BD30-495F-A9A5-7FD41AE883BC}" type="parTrans" cxnId="{7F5D0713-7F0E-4FCF-BD62-2C2AD3362240}">
      <dgm:prSet/>
      <dgm:spPr/>
      <dgm:t>
        <a:bodyPr/>
        <a:lstStyle/>
        <a:p>
          <a:endParaRPr lang="ru-RU"/>
        </a:p>
      </dgm:t>
    </dgm:pt>
    <dgm:pt modelId="{98BC347F-9927-407A-BE29-3D131A0657E5}" type="sibTrans" cxnId="{7F5D0713-7F0E-4FCF-BD62-2C2AD3362240}">
      <dgm:prSet/>
      <dgm:spPr/>
      <dgm:t>
        <a:bodyPr/>
        <a:lstStyle/>
        <a:p>
          <a:endParaRPr lang="ru-RU"/>
        </a:p>
      </dgm:t>
    </dgm:pt>
    <dgm:pt modelId="{C6A4A255-1664-4B8E-9E0B-8781134C2AEE}">
      <dgm:prSet custT="1"/>
      <dgm:spPr/>
      <dgm:t>
        <a:bodyPr/>
        <a:lstStyle/>
        <a:p>
          <a:r>
            <a:rPr lang="ru-RU" sz="2400" b="1" dirty="0" smtClean="0">
              <a:solidFill>
                <a:schemeClr val="tx1"/>
              </a:solidFill>
              <a:effectLst/>
              <a:latin typeface="Times New Roman" panose="02020603050405020304" pitchFamily="18" charset="0"/>
              <a:cs typeface="Times New Roman" panose="02020603050405020304" pitchFamily="18" charset="0"/>
            </a:rPr>
            <a:t>Апробация учебного предмета «Основы безопасности и защиты Родины» с 1 января 2024 года</a:t>
          </a:r>
          <a:endParaRPr lang="ru-RU" sz="2400" b="1" dirty="0">
            <a:solidFill>
              <a:schemeClr val="tx1"/>
            </a:solidFill>
            <a:effectLst/>
            <a:latin typeface="Times New Roman" panose="02020603050405020304" pitchFamily="18" charset="0"/>
            <a:cs typeface="Times New Roman" panose="02020603050405020304" pitchFamily="18" charset="0"/>
          </a:endParaRPr>
        </a:p>
      </dgm:t>
    </dgm:pt>
    <dgm:pt modelId="{7489D922-B20B-4824-809F-27F0E10CE469}" type="parTrans" cxnId="{A0F802C5-CB5E-4ED8-9912-786FD660C92B}">
      <dgm:prSet/>
      <dgm:spPr/>
      <dgm:t>
        <a:bodyPr/>
        <a:lstStyle/>
        <a:p>
          <a:endParaRPr lang="ru-RU"/>
        </a:p>
      </dgm:t>
    </dgm:pt>
    <dgm:pt modelId="{C6C74B8C-3261-42DD-B5DA-F372370048C4}" type="sibTrans" cxnId="{A0F802C5-CB5E-4ED8-9912-786FD660C92B}">
      <dgm:prSet/>
      <dgm:spPr/>
      <dgm:t>
        <a:bodyPr/>
        <a:lstStyle/>
        <a:p>
          <a:endParaRPr lang="ru-RU"/>
        </a:p>
      </dgm:t>
    </dgm:pt>
    <dgm:pt modelId="{177B6B67-2304-4B7B-928F-735F18B92548}">
      <dgm:prSet custT="1"/>
      <dgm:spPr/>
      <dgm:t>
        <a:bodyPr/>
        <a:lstStyle/>
        <a:p>
          <a:r>
            <a:rPr lang="ru-RU" sz="1800" b="1" dirty="0" smtClean="0">
              <a:solidFill>
                <a:schemeClr val="tx1"/>
              </a:solidFill>
              <a:effectLst/>
              <a:latin typeface="Times New Roman" panose="02020603050405020304" pitchFamily="18" charset="0"/>
              <a:cs typeface="Times New Roman" panose="02020603050405020304" pitchFamily="18" charset="0"/>
            </a:rPr>
            <a:t> </a:t>
          </a:r>
          <a:r>
            <a:rPr lang="ru-RU" sz="2400" b="1" dirty="0" smtClean="0">
              <a:solidFill>
                <a:schemeClr val="tx1"/>
              </a:solidFill>
              <a:effectLst/>
              <a:latin typeface="Times New Roman" panose="02020603050405020304" pitchFamily="18" charset="0"/>
              <a:cs typeface="Times New Roman" panose="02020603050405020304" pitchFamily="18" charset="0"/>
            </a:rPr>
            <a:t>Возвращение серебряной медали «За успехи в обучении» </a:t>
          </a:r>
          <a:r>
            <a:rPr lang="en-US" sz="2400" b="1" dirty="0" smtClean="0">
              <a:solidFill>
                <a:schemeClr val="tx1"/>
              </a:solidFill>
              <a:effectLst/>
              <a:latin typeface="Times New Roman" panose="02020603050405020304" pitchFamily="18" charset="0"/>
              <a:cs typeface="Times New Roman" panose="02020603050405020304" pitchFamily="18" charset="0"/>
            </a:rPr>
            <a:t>II </a:t>
          </a:r>
          <a:r>
            <a:rPr lang="ru-RU" sz="2400" b="1" dirty="0" smtClean="0">
              <a:solidFill>
                <a:schemeClr val="tx1"/>
              </a:solidFill>
              <a:effectLst/>
              <a:latin typeface="Times New Roman" panose="02020603050405020304" pitchFamily="18" charset="0"/>
              <a:cs typeface="Times New Roman" panose="02020603050405020304" pitchFamily="18" charset="0"/>
            </a:rPr>
            <a:t>степени</a:t>
          </a:r>
          <a:endParaRPr lang="ru-RU" sz="2400" b="1" dirty="0">
            <a:solidFill>
              <a:schemeClr val="tx1"/>
            </a:solidFill>
            <a:effectLst/>
            <a:latin typeface="Times New Roman" panose="02020603050405020304" pitchFamily="18" charset="0"/>
            <a:cs typeface="Times New Roman" panose="02020603050405020304" pitchFamily="18" charset="0"/>
          </a:endParaRPr>
        </a:p>
      </dgm:t>
    </dgm:pt>
    <dgm:pt modelId="{C644DF90-D57E-4152-A14B-11B0F0FAF0A2}" type="parTrans" cxnId="{99CA7F52-2BC6-491B-8F5F-6BC10E209FFF}">
      <dgm:prSet/>
      <dgm:spPr/>
      <dgm:t>
        <a:bodyPr/>
        <a:lstStyle/>
        <a:p>
          <a:endParaRPr lang="ru-RU"/>
        </a:p>
      </dgm:t>
    </dgm:pt>
    <dgm:pt modelId="{D0FA5F14-2C64-40C9-B9BC-96C75A34DCF7}" type="sibTrans" cxnId="{99CA7F52-2BC6-491B-8F5F-6BC10E209FFF}">
      <dgm:prSet/>
      <dgm:spPr/>
      <dgm:t>
        <a:bodyPr/>
        <a:lstStyle/>
        <a:p>
          <a:endParaRPr lang="ru-RU"/>
        </a:p>
      </dgm:t>
    </dgm:pt>
    <dgm:pt modelId="{44B1B24F-9DA1-4111-8872-78D16DB9BC26}">
      <dgm:prSet custT="1"/>
      <dgm:spPr/>
      <dgm:t>
        <a:bodyPr/>
        <a:lstStyle/>
        <a:p>
          <a:r>
            <a:rPr lang="ru-RU" sz="2400" b="1" dirty="0" smtClean="0">
              <a:solidFill>
                <a:schemeClr val="tx1"/>
              </a:solidFill>
              <a:effectLst/>
              <a:latin typeface="Times New Roman" panose="02020603050405020304" pitchFamily="18" charset="0"/>
              <a:cs typeface="Times New Roman" panose="02020603050405020304" pitchFamily="18" charset="0"/>
            </a:rPr>
            <a:t>Введение в действие нового Порядка аттестации педагогических работников</a:t>
          </a:r>
          <a:endParaRPr lang="ru-RU" sz="2400" b="1" dirty="0">
            <a:solidFill>
              <a:schemeClr val="tx1"/>
            </a:solidFill>
            <a:effectLst/>
            <a:latin typeface="Times New Roman" panose="02020603050405020304" pitchFamily="18" charset="0"/>
            <a:cs typeface="Times New Roman" panose="02020603050405020304" pitchFamily="18" charset="0"/>
          </a:endParaRPr>
        </a:p>
      </dgm:t>
    </dgm:pt>
    <dgm:pt modelId="{943958F9-9659-45C5-A773-B8F36C5366D9}" type="parTrans" cxnId="{8CCAB278-65D9-4DAC-BF4C-3D801767523C}">
      <dgm:prSet/>
      <dgm:spPr/>
      <dgm:t>
        <a:bodyPr/>
        <a:lstStyle/>
        <a:p>
          <a:endParaRPr lang="ru-RU"/>
        </a:p>
      </dgm:t>
    </dgm:pt>
    <dgm:pt modelId="{A2E426DD-3C08-447D-9B91-1AC321C64AFD}" type="sibTrans" cxnId="{8CCAB278-65D9-4DAC-BF4C-3D801767523C}">
      <dgm:prSet/>
      <dgm:spPr/>
      <dgm:t>
        <a:bodyPr/>
        <a:lstStyle/>
        <a:p>
          <a:endParaRPr lang="ru-RU"/>
        </a:p>
      </dgm:t>
    </dgm:pt>
    <dgm:pt modelId="{355AF71E-2505-433F-9480-ABB9B03BD5C1}" type="pres">
      <dgm:prSet presAssocID="{B2062085-8BDC-49C0-9D56-E29F60DFFD35}" presName="linear" presStyleCnt="0">
        <dgm:presLayoutVars>
          <dgm:dir/>
          <dgm:animLvl val="lvl"/>
          <dgm:resizeHandles val="exact"/>
        </dgm:presLayoutVars>
      </dgm:prSet>
      <dgm:spPr/>
      <dgm:t>
        <a:bodyPr/>
        <a:lstStyle/>
        <a:p>
          <a:endParaRPr lang="ru-RU"/>
        </a:p>
      </dgm:t>
    </dgm:pt>
    <dgm:pt modelId="{083A95C5-FC10-47A2-A136-02EE8EC8E0F6}" type="pres">
      <dgm:prSet presAssocID="{28887E78-EDEC-4B45-A7AD-D4F57E9097EF}" presName="parentLin" presStyleCnt="0"/>
      <dgm:spPr/>
    </dgm:pt>
    <dgm:pt modelId="{CE93D564-5D23-49B7-B0E2-E987966896F9}" type="pres">
      <dgm:prSet presAssocID="{28887E78-EDEC-4B45-A7AD-D4F57E9097EF}" presName="parentLeftMargin" presStyleLbl="node1" presStyleIdx="0" presStyleCnt="5"/>
      <dgm:spPr/>
      <dgm:t>
        <a:bodyPr/>
        <a:lstStyle/>
        <a:p>
          <a:endParaRPr lang="ru-RU"/>
        </a:p>
      </dgm:t>
    </dgm:pt>
    <dgm:pt modelId="{91BD6581-9A54-4F3B-8DA7-87930588D227}" type="pres">
      <dgm:prSet presAssocID="{28887E78-EDEC-4B45-A7AD-D4F57E9097EF}" presName="parentText" presStyleLbl="node1" presStyleIdx="0" presStyleCnt="5" custScaleX="142857" custLinFactNeighborX="-3989" custLinFactNeighborY="5203">
        <dgm:presLayoutVars>
          <dgm:chMax val="0"/>
          <dgm:bulletEnabled val="1"/>
        </dgm:presLayoutVars>
      </dgm:prSet>
      <dgm:spPr/>
      <dgm:t>
        <a:bodyPr/>
        <a:lstStyle/>
        <a:p>
          <a:endParaRPr lang="ru-RU"/>
        </a:p>
      </dgm:t>
    </dgm:pt>
    <dgm:pt modelId="{852FA3A1-1781-483B-9129-41B781CF9D17}" type="pres">
      <dgm:prSet presAssocID="{28887E78-EDEC-4B45-A7AD-D4F57E9097EF}" presName="negativeSpace" presStyleCnt="0"/>
      <dgm:spPr/>
    </dgm:pt>
    <dgm:pt modelId="{04B16AB4-F6EF-4D49-A9E8-742D1CD62A54}" type="pres">
      <dgm:prSet presAssocID="{28887E78-EDEC-4B45-A7AD-D4F57E9097EF}" presName="childText" presStyleLbl="conFgAcc1" presStyleIdx="0" presStyleCnt="5" custLinFactY="-30751" custLinFactNeighborX="1574" custLinFactNeighborY="-100000">
        <dgm:presLayoutVars>
          <dgm:bulletEnabled val="1"/>
        </dgm:presLayoutVars>
      </dgm:prSet>
      <dgm:spPr/>
    </dgm:pt>
    <dgm:pt modelId="{FE5364B0-617C-4688-8F70-8548402E900A}" type="pres">
      <dgm:prSet presAssocID="{378195DD-012E-409A-9E1A-D1293DFEBC0B}" presName="spaceBetweenRectangles" presStyleCnt="0"/>
      <dgm:spPr/>
    </dgm:pt>
    <dgm:pt modelId="{B0EEE685-4AA8-45D2-8E71-24822BBF9982}" type="pres">
      <dgm:prSet presAssocID="{2B3EA7D3-EEB4-4644-93A6-D8BDAB2DD388}" presName="parentLin" presStyleCnt="0"/>
      <dgm:spPr/>
    </dgm:pt>
    <dgm:pt modelId="{B06B80B4-0A65-4679-A9BE-1742F0879034}" type="pres">
      <dgm:prSet presAssocID="{2B3EA7D3-EEB4-4644-93A6-D8BDAB2DD388}" presName="parentLeftMargin" presStyleLbl="node1" presStyleIdx="0" presStyleCnt="5"/>
      <dgm:spPr/>
      <dgm:t>
        <a:bodyPr/>
        <a:lstStyle/>
        <a:p>
          <a:endParaRPr lang="ru-RU"/>
        </a:p>
      </dgm:t>
    </dgm:pt>
    <dgm:pt modelId="{6A221ECC-FE49-461A-9992-04B156988F11}" type="pres">
      <dgm:prSet presAssocID="{2B3EA7D3-EEB4-4644-93A6-D8BDAB2DD388}" presName="parentText" presStyleLbl="node1" presStyleIdx="1" presStyleCnt="5" custScaleX="142857" custLinFactNeighborX="-3989" custLinFactNeighborY="-8920">
        <dgm:presLayoutVars>
          <dgm:chMax val="0"/>
          <dgm:bulletEnabled val="1"/>
        </dgm:presLayoutVars>
      </dgm:prSet>
      <dgm:spPr/>
      <dgm:t>
        <a:bodyPr/>
        <a:lstStyle/>
        <a:p>
          <a:endParaRPr lang="ru-RU"/>
        </a:p>
      </dgm:t>
    </dgm:pt>
    <dgm:pt modelId="{79894F49-5642-423B-8235-D134FA834627}" type="pres">
      <dgm:prSet presAssocID="{2B3EA7D3-EEB4-4644-93A6-D8BDAB2DD388}" presName="negativeSpace" presStyleCnt="0"/>
      <dgm:spPr/>
    </dgm:pt>
    <dgm:pt modelId="{D55D5180-9823-4039-97B3-F7F4C35E4E6B}" type="pres">
      <dgm:prSet presAssocID="{2B3EA7D3-EEB4-4644-93A6-D8BDAB2DD388}" presName="childText" presStyleLbl="conFgAcc1" presStyleIdx="1" presStyleCnt="5">
        <dgm:presLayoutVars>
          <dgm:bulletEnabled val="1"/>
        </dgm:presLayoutVars>
      </dgm:prSet>
      <dgm:spPr/>
    </dgm:pt>
    <dgm:pt modelId="{E95CC043-9E7B-4A44-95E2-DB1F4F92B2C9}" type="pres">
      <dgm:prSet presAssocID="{98BC347F-9927-407A-BE29-3D131A0657E5}" presName="spaceBetweenRectangles" presStyleCnt="0"/>
      <dgm:spPr/>
    </dgm:pt>
    <dgm:pt modelId="{D35544A1-C69E-4F4D-8AA5-A983A612F106}" type="pres">
      <dgm:prSet presAssocID="{44B1B24F-9DA1-4111-8872-78D16DB9BC26}" presName="parentLin" presStyleCnt="0"/>
      <dgm:spPr/>
    </dgm:pt>
    <dgm:pt modelId="{B5EBE340-60FA-405C-857B-648D181574D7}" type="pres">
      <dgm:prSet presAssocID="{44B1B24F-9DA1-4111-8872-78D16DB9BC26}" presName="parentLeftMargin" presStyleLbl="node1" presStyleIdx="1" presStyleCnt="5"/>
      <dgm:spPr/>
      <dgm:t>
        <a:bodyPr/>
        <a:lstStyle/>
        <a:p>
          <a:endParaRPr lang="ru-RU"/>
        </a:p>
      </dgm:t>
    </dgm:pt>
    <dgm:pt modelId="{22290626-AF62-4915-B99D-2F6351D18D45}" type="pres">
      <dgm:prSet presAssocID="{44B1B24F-9DA1-4111-8872-78D16DB9BC26}" presName="parentText" presStyleLbl="node1" presStyleIdx="2" presStyleCnt="5" custScaleX="142857" custLinFactNeighborX="2527" custLinFactNeighborY="-17468">
        <dgm:presLayoutVars>
          <dgm:chMax val="0"/>
          <dgm:bulletEnabled val="1"/>
        </dgm:presLayoutVars>
      </dgm:prSet>
      <dgm:spPr/>
      <dgm:t>
        <a:bodyPr/>
        <a:lstStyle/>
        <a:p>
          <a:endParaRPr lang="ru-RU"/>
        </a:p>
      </dgm:t>
    </dgm:pt>
    <dgm:pt modelId="{FBDC4920-4065-4139-8B31-EFF64D40FE94}" type="pres">
      <dgm:prSet presAssocID="{44B1B24F-9DA1-4111-8872-78D16DB9BC26}" presName="negativeSpace" presStyleCnt="0"/>
      <dgm:spPr/>
    </dgm:pt>
    <dgm:pt modelId="{B1BCDDD4-63E4-41BC-B2C7-B2B28B979CF2}" type="pres">
      <dgm:prSet presAssocID="{44B1B24F-9DA1-4111-8872-78D16DB9BC26}" presName="childText" presStyleLbl="conFgAcc1" presStyleIdx="2" presStyleCnt="5">
        <dgm:presLayoutVars>
          <dgm:bulletEnabled val="1"/>
        </dgm:presLayoutVars>
      </dgm:prSet>
      <dgm:spPr/>
    </dgm:pt>
    <dgm:pt modelId="{916145FF-19EB-4E58-AEFC-80AD5E96C62B}" type="pres">
      <dgm:prSet presAssocID="{A2E426DD-3C08-447D-9B91-1AC321C64AFD}" presName="spaceBetweenRectangles" presStyleCnt="0"/>
      <dgm:spPr/>
    </dgm:pt>
    <dgm:pt modelId="{E2C8A943-22F9-4DD5-B0C8-227D2D0EE7CC}" type="pres">
      <dgm:prSet presAssocID="{177B6B67-2304-4B7B-928F-735F18B92548}" presName="parentLin" presStyleCnt="0"/>
      <dgm:spPr/>
    </dgm:pt>
    <dgm:pt modelId="{E025C7BA-8AA2-4D65-A4DD-A37C04DC0404}" type="pres">
      <dgm:prSet presAssocID="{177B6B67-2304-4B7B-928F-735F18B92548}" presName="parentLeftMargin" presStyleLbl="node1" presStyleIdx="2" presStyleCnt="5"/>
      <dgm:spPr/>
      <dgm:t>
        <a:bodyPr/>
        <a:lstStyle/>
        <a:p>
          <a:endParaRPr lang="ru-RU"/>
        </a:p>
      </dgm:t>
    </dgm:pt>
    <dgm:pt modelId="{B238250A-29A3-4070-8B60-6E2FA5F91D5E}" type="pres">
      <dgm:prSet presAssocID="{177B6B67-2304-4B7B-928F-735F18B92548}" presName="parentText" presStyleLbl="node1" presStyleIdx="3" presStyleCnt="5" custScaleX="142857" custLinFactNeighborX="-3989" custLinFactNeighborY="-1992">
        <dgm:presLayoutVars>
          <dgm:chMax val="0"/>
          <dgm:bulletEnabled val="1"/>
        </dgm:presLayoutVars>
      </dgm:prSet>
      <dgm:spPr/>
      <dgm:t>
        <a:bodyPr/>
        <a:lstStyle/>
        <a:p>
          <a:endParaRPr lang="ru-RU"/>
        </a:p>
      </dgm:t>
    </dgm:pt>
    <dgm:pt modelId="{898E52BD-1831-40FC-91B0-159790F4A6DC}" type="pres">
      <dgm:prSet presAssocID="{177B6B67-2304-4B7B-928F-735F18B92548}" presName="negativeSpace" presStyleCnt="0"/>
      <dgm:spPr/>
    </dgm:pt>
    <dgm:pt modelId="{E8339715-CC36-4980-8169-3E22BB8062EE}" type="pres">
      <dgm:prSet presAssocID="{177B6B67-2304-4B7B-928F-735F18B92548}" presName="childText" presStyleLbl="conFgAcc1" presStyleIdx="3" presStyleCnt="5">
        <dgm:presLayoutVars>
          <dgm:bulletEnabled val="1"/>
        </dgm:presLayoutVars>
      </dgm:prSet>
      <dgm:spPr/>
    </dgm:pt>
    <dgm:pt modelId="{8F998B35-777A-41BD-9DAC-8CFD03C8C2AD}" type="pres">
      <dgm:prSet presAssocID="{D0FA5F14-2C64-40C9-B9BC-96C75A34DCF7}" presName="spaceBetweenRectangles" presStyleCnt="0"/>
      <dgm:spPr/>
    </dgm:pt>
    <dgm:pt modelId="{FCA85628-EFE9-4702-AA23-83D684D5753C}" type="pres">
      <dgm:prSet presAssocID="{C6A4A255-1664-4B8E-9E0B-8781134C2AEE}" presName="parentLin" presStyleCnt="0"/>
      <dgm:spPr/>
    </dgm:pt>
    <dgm:pt modelId="{6F56E62F-E656-424E-92AB-931726A8E404}" type="pres">
      <dgm:prSet presAssocID="{C6A4A255-1664-4B8E-9E0B-8781134C2AEE}" presName="parentLeftMargin" presStyleLbl="node1" presStyleIdx="3" presStyleCnt="5"/>
      <dgm:spPr/>
      <dgm:t>
        <a:bodyPr/>
        <a:lstStyle/>
        <a:p>
          <a:endParaRPr lang="ru-RU"/>
        </a:p>
      </dgm:t>
    </dgm:pt>
    <dgm:pt modelId="{EA226E47-2A3A-4D0F-AB8C-E39A1ADBB553}" type="pres">
      <dgm:prSet presAssocID="{C6A4A255-1664-4B8E-9E0B-8781134C2AEE}" presName="parentText" presStyleLbl="node1" presStyleIdx="4" presStyleCnt="5" custScaleX="142857">
        <dgm:presLayoutVars>
          <dgm:chMax val="0"/>
          <dgm:bulletEnabled val="1"/>
        </dgm:presLayoutVars>
      </dgm:prSet>
      <dgm:spPr/>
      <dgm:t>
        <a:bodyPr/>
        <a:lstStyle/>
        <a:p>
          <a:endParaRPr lang="ru-RU"/>
        </a:p>
      </dgm:t>
    </dgm:pt>
    <dgm:pt modelId="{C588E399-CF92-4F6C-8F10-38436D012816}" type="pres">
      <dgm:prSet presAssocID="{C6A4A255-1664-4B8E-9E0B-8781134C2AEE}" presName="negativeSpace" presStyleCnt="0"/>
      <dgm:spPr/>
    </dgm:pt>
    <dgm:pt modelId="{832F13A0-9B6B-4E26-AEBF-101F80443B0E}" type="pres">
      <dgm:prSet presAssocID="{C6A4A255-1664-4B8E-9E0B-8781134C2AEE}" presName="childText" presStyleLbl="conFgAcc1" presStyleIdx="4" presStyleCnt="5">
        <dgm:presLayoutVars>
          <dgm:bulletEnabled val="1"/>
        </dgm:presLayoutVars>
      </dgm:prSet>
      <dgm:spPr/>
    </dgm:pt>
  </dgm:ptLst>
  <dgm:cxnLst>
    <dgm:cxn modelId="{A200708C-B543-41C8-AEE1-7C621FBF8E10}" type="presOf" srcId="{177B6B67-2304-4B7B-928F-735F18B92548}" destId="{B238250A-29A3-4070-8B60-6E2FA5F91D5E}" srcOrd="1" destOrd="0" presId="urn:microsoft.com/office/officeart/2005/8/layout/list1"/>
    <dgm:cxn modelId="{3C51E489-73EA-4300-BEC5-1A5C0BB6FB54}" type="presOf" srcId="{C6A4A255-1664-4B8E-9E0B-8781134C2AEE}" destId="{EA226E47-2A3A-4D0F-AB8C-E39A1ADBB553}" srcOrd="1" destOrd="0" presId="urn:microsoft.com/office/officeart/2005/8/layout/list1"/>
    <dgm:cxn modelId="{8564A72B-1CE5-49E2-B650-2AD10A2073C6}" type="presOf" srcId="{177B6B67-2304-4B7B-928F-735F18B92548}" destId="{E025C7BA-8AA2-4D65-A4DD-A37C04DC0404}" srcOrd="0" destOrd="0" presId="urn:microsoft.com/office/officeart/2005/8/layout/list1"/>
    <dgm:cxn modelId="{E018C051-72B4-4771-9663-9551697343B3}" type="presOf" srcId="{2B3EA7D3-EEB4-4644-93A6-D8BDAB2DD388}" destId="{B06B80B4-0A65-4679-A9BE-1742F0879034}" srcOrd="0" destOrd="0" presId="urn:microsoft.com/office/officeart/2005/8/layout/list1"/>
    <dgm:cxn modelId="{70C755B1-435E-4FAD-BFF0-110574AC45CA}" type="presOf" srcId="{C6A4A255-1664-4B8E-9E0B-8781134C2AEE}" destId="{6F56E62F-E656-424E-92AB-931726A8E404}" srcOrd="0" destOrd="0" presId="urn:microsoft.com/office/officeart/2005/8/layout/list1"/>
    <dgm:cxn modelId="{EB9D55F2-2A2D-4A19-8ED0-B23A1F9D7D1A}" type="presOf" srcId="{B2062085-8BDC-49C0-9D56-E29F60DFFD35}" destId="{355AF71E-2505-433F-9480-ABB9B03BD5C1}" srcOrd="0" destOrd="0" presId="urn:microsoft.com/office/officeart/2005/8/layout/list1"/>
    <dgm:cxn modelId="{33D3ABA2-EA58-45E8-83B3-63F64B12D548}" type="presOf" srcId="{44B1B24F-9DA1-4111-8872-78D16DB9BC26}" destId="{22290626-AF62-4915-B99D-2F6351D18D45}" srcOrd="1" destOrd="0" presId="urn:microsoft.com/office/officeart/2005/8/layout/list1"/>
    <dgm:cxn modelId="{7F5D0713-7F0E-4FCF-BD62-2C2AD3362240}" srcId="{B2062085-8BDC-49C0-9D56-E29F60DFFD35}" destId="{2B3EA7D3-EEB4-4644-93A6-D8BDAB2DD388}" srcOrd="1" destOrd="0" parTransId="{9EE97D8B-BD30-495F-A9A5-7FD41AE883BC}" sibTransId="{98BC347F-9927-407A-BE29-3D131A0657E5}"/>
    <dgm:cxn modelId="{97A4D840-8482-4CFF-96FB-C0DC86891E0A}" type="presOf" srcId="{28887E78-EDEC-4B45-A7AD-D4F57E9097EF}" destId="{91BD6581-9A54-4F3B-8DA7-87930588D227}" srcOrd="1" destOrd="0" presId="urn:microsoft.com/office/officeart/2005/8/layout/list1"/>
    <dgm:cxn modelId="{2BCA290E-ABB0-4743-91DB-03F2DEFA7C00}" type="presOf" srcId="{28887E78-EDEC-4B45-A7AD-D4F57E9097EF}" destId="{CE93D564-5D23-49B7-B0E2-E987966896F9}" srcOrd="0" destOrd="0" presId="urn:microsoft.com/office/officeart/2005/8/layout/list1"/>
    <dgm:cxn modelId="{99CA7F52-2BC6-491B-8F5F-6BC10E209FFF}" srcId="{B2062085-8BDC-49C0-9D56-E29F60DFFD35}" destId="{177B6B67-2304-4B7B-928F-735F18B92548}" srcOrd="3" destOrd="0" parTransId="{C644DF90-D57E-4152-A14B-11B0F0FAF0A2}" sibTransId="{D0FA5F14-2C64-40C9-B9BC-96C75A34DCF7}"/>
    <dgm:cxn modelId="{A0E17758-9333-48B7-952A-68FA2A9A749F}" type="presOf" srcId="{44B1B24F-9DA1-4111-8872-78D16DB9BC26}" destId="{B5EBE340-60FA-405C-857B-648D181574D7}" srcOrd="0" destOrd="0" presId="urn:microsoft.com/office/officeart/2005/8/layout/list1"/>
    <dgm:cxn modelId="{8CCAB278-65D9-4DAC-BF4C-3D801767523C}" srcId="{B2062085-8BDC-49C0-9D56-E29F60DFFD35}" destId="{44B1B24F-9DA1-4111-8872-78D16DB9BC26}" srcOrd="2" destOrd="0" parTransId="{943958F9-9659-45C5-A773-B8F36C5366D9}" sibTransId="{A2E426DD-3C08-447D-9B91-1AC321C64AFD}"/>
    <dgm:cxn modelId="{310B33E2-9522-4606-B5B5-5E21A4309A64}" type="presOf" srcId="{2B3EA7D3-EEB4-4644-93A6-D8BDAB2DD388}" destId="{6A221ECC-FE49-461A-9992-04B156988F11}" srcOrd="1" destOrd="0" presId="urn:microsoft.com/office/officeart/2005/8/layout/list1"/>
    <dgm:cxn modelId="{A0F802C5-CB5E-4ED8-9912-786FD660C92B}" srcId="{B2062085-8BDC-49C0-9D56-E29F60DFFD35}" destId="{C6A4A255-1664-4B8E-9E0B-8781134C2AEE}" srcOrd="4" destOrd="0" parTransId="{7489D922-B20B-4824-809F-27F0E10CE469}" sibTransId="{C6C74B8C-3261-42DD-B5DA-F372370048C4}"/>
    <dgm:cxn modelId="{C5EBA115-2482-405C-878E-65A673D61C0C}" srcId="{B2062085-8BDC-49C0-9D56-E29F60DFFD35}" destId="{28887E78-EDEC-4B45-A7AD-D4F57E9097EF}" srcOrd="0" destOrd="0" parTransId="{28076E45-D024-4742-A9F3-067DDF4195E4}" sibTransId="{378195DD-012E-409A-9E1A-D1293DFEBC0B}"/>
    <dgm:cxn modelId="{7156D377-31D7-48B9-8CC6-90E5E16E683D}" type="presParOf" srcId="{355AF71E-2505-433F-9480-ABB9B03BD5C1}" destId="{083A95C5-FC10-47A2-A136-02EE8EC8E0F6}" srcOrd="0" destOrd="0" presId="urn:microsoft.com/office/officeart/2005/8/layout/list1"/>
    <dgm:cxn modelId="{44908E6E-6564-4A35-92C6-41F087E3C01F}" type="presParOf" srcId="{083A95C5-FC10-47A2-A136-02EE8EC8E0F6}" destId="{CE93D564-5D23-49B7-B0E2-E987966896F9}" srcOrd="0" destOrd="0" presId="urn:microsoft.com/office/officeart/2005/8/layout/list1"/>
    <dgm:cxn modelId="{7FE2FBE7-9D46-4798-9C73-0ACC1FB3EACE}" type="presParOf" srcId="{083A95C5-FC10-47A2-A136-02EE8EC8E0F6}" destId="{91BD6581-9A54-4F3B-8DA7-87930588D227}" srcOrd="1" destOrd="0" presId="urn:microsoft.com/office/officeart/2005/8/layout/list1"/>
    <dgm:cxn modelId="{02F44207-B74F-4464-AE5B-9E4E06A34568}" type="presParOf" srcId="{355AF71E-2505-433F-9480-ABB9B03BD5C1}" destId="{852FA3A1-1781-483B-9129-41B781CF9D17}" srcOrd="1" destOrd="0" presId="urn:microsoft.com/office/officeart/2005/8/layout/list1"/>
    <dgm:cxn modelId="{67AB111A-DBF2-4AD8-BAF7-A77DBC481574}" type="presParOf" srcId="{355AF71E-2505-433F-9480-ABB9B03BD5C1}" destId="{04B16AB4-F6EF-4D49-A9E8-742D1CD62A54}" srcOrd="2" destOrd="0" presId="urn:microsoft.com/office/officeart/2005/8/layout/list1"/>
    <dgm:cxn modelId="{3593F1EF-E8FD-450F-A043-3EA24A223768}" type="presParOf" srcId="{355AF71E-2505-433F-9480-ABB9B03BD5C1}" destId="{FE5364B0-617C-4688-8F70-8548402E900A}" srcOrd="3" destOrd="0" presId="urn:microsoft.com/office/officeart/2005/8/layout/list1"/>
    <dgm:cxn modelId="{9647A5A8-BE4B-4FBF-B690-447CBA321461}" type="presParOf" srcId="{355AF71E-2505-433F-9480-ABB9B03BD5C1}" destId="{B0EEE685-4AA8-45D2-8E71-24822BBF9982}" srcOrd="4" destOrd="0" presId="urn:microsoft.com/office/officeart/2005/8/layout/list1"/>
    <dgm:cxn modelId="{750DE9A7-374F-4825-8A0D-22010AC4168A}" type="presParOf" srcId="{B0EEE685-4AA8-45D2-8E71-24822BBF9982}" destId="{B06B80B4-0A65-4679-A9BE-1742F0879034}" srcOrd="0" destOrd="0" presId="urn:microsoft.com/office/officeart/2005/8/layout/list1"/>
    <dgm:cxn modelId="{01CC8764-581E-4274-9E8A-31BA0B7255C7}" type="presParOf" srcId="{B0EEE685-4AA8-45D2-8E71-24822BBF9982}" destId="{6A221ECC-FE49-461A-9992-04B156988F11}" srcOrd="1" destOrd="0" presId="urn:microsoft.com/office/officeart/2005/8/layout/list1"/>
    <dgm:cxn modelId="{63CC86BD-7CF7-4076-A447-B754EC96D4C6}" type="presParOf" srcId="{355AF71E-2505-433F-9480-ABB9B03BD5C1}" destId="{79894F49-5642-423B-8235-D134FA834627}" srcOrd="5" destOrd="0" presId="urn:microsoft.com/office/officeart/2005/8/layout/list1"/>
    <dgm:cxn modelId="{1BA8D1E9-30F1-43B4-978E-CC8CCF6A8DA5}" type="presParOf" srcId="{355AF71E-2505-433F-9480-ABB9B03BD5C1}" destId="{D55D5180-9823-4039-97B3-F7F4C35E4E6B}" srcOrd="6" destOrd="0" presId="urn:microsoft.com/office/officeart/2005/8/layout/list1"/>
    <dgm:cxn modelId="{AAD2EE43-75A8-4CFB-A685-5F9B8ACFAFF6}" type="presParOf" srcId="{355AF71E-2505-433F-9480-ABB9B03BD5C1}" destId="{E95CC043-9E7B-4A44-95E2-DB1F4F92B2C9}" srcOrd="7" destOrd="0" presId="urn:microsoft.com/office/officeart/2005/8/layout/list1"/>
    <dgm:cxn modelId="{972B49F6-41BE-4AA8-990E-7E92ED98B2E9}" type="presParOf" srcId="{355AF71E-2505-433F-9480-ABB9B03BD5C1}" destId="{D35544A1-C69E-4F4D-8AA5-A983A612F106}" srcOrd="8" destOrd="0" presId="urn:microsoft.com/office/officeart/2005/8/layout/list1"/>
    <dgm:cxn modelId="{53EFCB6C-D0F2-4A68-83F1-2580C39FF309}" type="presParOf" srcId="{D35544A1-C69E-4F4D-8AA5-A983A612F106}" destId="{B5EBE340-60FA-405C-857B-648D181574D7}" srcOrd="0" destOrd="0" presId="urn:microsoft.com/office/officeart/2005/8/layout/list1"/>
    <dgm:cxn modelId="{2FD0C1A6-230A-435B-BAA0-3DFCD6F0BAC9}" type="presParOf" srcId="{D35544A1-C69E-4F4D-8AA5-A983A612F106}" destId="{22290626-AF62-4915-B99D-2F6351D18D45}" srcOrd="1" destOrd="0" presId="urn:microsoft.com/office/officeart/2005/8/layout/list1"/>
    <dgm:cxn modelId="{D7CD0C6D-6397-4806-86A4-D63C7A58E871}" type="presParOf" srcId="{355AF71E-2505-433F-9480-ABB9B03BD5C1}" destId="{FBDC4920-4065-4139-8B31-EFF64D40FE94}" srcOrd="9" destOrd="0" presId="urn:microsoft.com/office/officeart/2005/8/layout/list1"/>
    <dgm:cxn modelId="{A20A282C-1C46-45A3-8EE7-132D1C2E263D}" type="presParOf" srcId="{355AF71E-2505-433F-9480-ABB9B03BD5C1}" destId="{B1BCDDD4-63E4-41BC-B2C7-B2B28B979CF2}" srcOrd="10" destOrd="0" presId="urn:microsoft.com/office/officeart/2005/8/layout/list1"/>
    <dgm:cxn modelId="{E1E4D775-FC00-4D53-9848-E2726A43370B}" type="presParOf" srcId="{355AF71E-2505-433F-9480-ABB9B03BD5C1}" destId="{916145FF-19EB-4E58-AEFC-80AD5E96C62B}" srcOrd="11" destOrd="0" presId="urn:microsoft.com/office/officeart/2005/8/layout/list1"/>
    <dgm:cxn modelId="{D4A52583-90EC-4589-B6DE-B0278B41728E}" type="presParOf" srcId="{355AF71E-2505-433F-9480-ABB9B03BD5C1}" destId="{E2C8A943-22F9-4DD5-B0C8-227D2D0EE7CC}" srcOrd="12" destOrd="0" presId="urn:microsoft.com/office/officeart/2005/8/layout/list1"/>
    <dgm:cxn modelId="{B8463239-D024-4339-850F-EAEDA602B270}" type="presParOf" srcId="{E2C8A943-22F9-4DD5-B0C8-227D2D0EE7CC}" destId="{E025C7BA-8AA2-4D65-A4DD-A37C04DC0404}" srcOrd="0" destOrd="0" presId="urn:microsoft.com/office/officeart/2005/8/layout/list1"/>
    <dgm:cxn modelId="{852768E3-CFC2-4D1C-A2CF-9760E474CC4A}" type="presParOf" srcId="{E2C8A943-22F9-4DD5-B0C8-227D2D0EE7CC}" destId="{B238250A-29A3-4070-8B60-6E2FA5F91D5E}" srcOrd="1" destOrd="0" presId="urn:microsoft.com/office/officeart/2005/8/layout/list1"/>
    <dgm:cxn modelId="{4B0362E0-7F20-47C3-99E3-7280DACE4D83}" type="presParOf" srcId="{355AF71E-2505-433F-9480-ABB9B03BD5C1}" destId="{898E52BD-1831-40FC-91B0-159790F4A6DC}" srcOrd="13" destOrd="0" presId="urn:microsoft.com/office/officeart/2005/8/layout/list1"/>
    <dgm:cxn modelId="{2BD067F4-3A83-49C8-80A4-A56B7170EC68}" type="presParOf" srcId="{355AF71E-2505-433F-9480-ABB9B03BD5C1}" destId="{E8339715-CC36-4980-8169-3E22BB8062EE}" srcOrd="14" destOrd="0" presId="urn:microsoft.com/office/officeart/2005/8/layout/list1"/>
    <dgm:cxn modelId="{2A9D36DE-8E8F-42F0-8F93-1DA3C6D6F252}" type="presParOf" srcId="{355AF71E-2505-433F-9480-ABB9B03BD5C1}" destId="{8F998B35-777A-41BD-9DAC-8CFD03C8C2AD}" srcOrd="15" destOrd="0" presId="urn:microsoft.com/office/officeart/2005/8/layout/list1"/>
    <dgm:cxn modelId="{DE4FDC22-C3BD-4067-95EC-07F1EBAD1948}" type="presParOf" srcId="{355AF71E-2505-433F-9480-ABB9B03BD5C1}" destId="{FCA85628-EFE9-4702-AA23-83D684D5753C}" srcOrd="16" destOrd="0" presId="urn:microsoft.com/office/officeart/2005/8/layout/list1"/>
    <dgm:cxn modelId="{B8E20DDE-D7EE-4A4E-9EAB-BC2616654B24}" type="presParOf" srcId="{FCA85628-EFE9-4702-AA23-83D684D5753C}" destId="{6F56E62F-E656-424E-92AB-931726A8E404}" srcOrd="0" destOrd="0" presId="urn:microsoft.com/office/officeart/2005/8/layout/list1"/>
    <dgm:cxn modelId="{2D934B91-F030-40D6-9740-DDC40662DF83}" type="presParOf" srcId="{FCA85628-EFE9-4702-AA23-83D684D5753C}" destId="{EA226E47-2A3A-4D0F-AB8C-E39A1ADBB553}" srcOrd="1" destOrd="0" presId="urn:microsoft.com/office/officeart/2005/8/layout/list1"/>
    <dgm:cxn modelId="{97956B8E-5837-4776-B0D3-5790B379DB07}" type="presParOf" srcId="{355AF71E-2505-433F-9480-ABB9B03BD5C1}" destId="{C588E399-CF92-4F6C-8F10-38436D012816}" srcOrd="17" destOrd="0" presId="urn:microsoft.com/office/officeart/2005/8/layout/list1"/>
    <dgm:cxn modelId="{901991AF-B29F-4B6A-A83F-8D89CEEA4BFE}" type="presParOf" srcId="{355AF71E-2505-433F-9480-ABB9B03BD5C1}" destId="{832F13A0-9B6B-4E26-AEBF-101F80443B0E}"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062085-8BDC-49C0-9D56-E29F60DFFD3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28887E78-EDEC-4B45-A7AD-D4F57E9097EF}">
      <dgm:prSet phldrT="[Текст]" custT="1"/>
      <dgm:spPr/>
      <dgm:t>
        <a:bodyPr/>
        <a:lstStyle/>
        <a:p>
          <a:r>
            <a:rPr lang="ru-RU" sz="2400" b="1" dirty="0" smtClean="0">
              <a:solidFill>
                <a:schemeClr val="tx1"/>
              </a:solidFill>
              <a:effectLst/>
              <a:latin typeface="Times New Roman" panose="02020603050405020304" pitchFamily="18" charset="0"/>
              <a:cs typeface="Times New Roman" panose="02020603050405020304" pitchFamily="18" charset="0"/>
            </a:rPr>
            <a:t>Проведение мероприятий Года педагога и наставника</a:t>
          </a:r>
          <a:endParaRPr lang="ru-RU" sz="2400" b="1" dirty="0">
            <a:solidFill>
              <a:schemeClr val="tx1"/>
            </a:solidFill>
            <a:effectLst/>
            <a:latin typeface="Times New Roman" panose="02020603050405020304" pitchFamily="18" charset="0"/>
            <a:cs typeface="Times New Roman" panose="02020603050405020304" pitchFamily="18" charset="0"/>
          </a:endParaRPr>
        </a:p>
      </dgm:t>
    </dgm:pt>
    <dgm:pt modelId="{28076E45-D024-4742-A9F3-067DDF4195E4}" type="parTrans" cxnId="{C5EBA115-2482-405C-878E-65A673D61C0C}">
      <dgm:prSet/>
      <dgm:spPr/>
      <dgm:t>
        <a:bodyPr/>
        <a:lstStyle/>
        <a:p>
          <a:endParaRPr lang="ru-RU"/>
        </a:p>
      </dgm:t>
    </dgm:pt>
    <dgm:pt modelId="{378195DD-012E-409A-9E1A-D1293DFEBC0B}" type="sibTrans" cxnId="{C5EBA115-2482-405C-878E-65A673D61C0C}">
      <dgm:prSet/>
      <dgm:spPr/>
      <dgm:t>
        <a:bodyPr/>
        <a:lstStyle/>
        <a:p>
          <a:endParaRPr lang="ru-RU"/>
        </a:p>
      </dgm:t>
    </dgm:pt>
    <dgm:pt modelId="{2B3EA7D3-EEB4-4644-93A6-D8BDAB2DD388}">
      <dgm:prSet custT="1"/>
      <dgm:spPr/>
      <dgm:t>
        <a:bodyPr/>
        <a:lstStyle/>
        <a:p>
          <a:r>
            <a:rPr lang="ru-RU" sz="2400" b="1" dirty="0" smtClean="0">
              <a:solidFill>
                <a:schemeClr val="tx1"/>
              </a:solidFill>
              <a:effectLst/>
              <a:latin typeface="Times New Roman" panose="02020603050405020304" pitchFamily="18" charset="0"/>
              <a:cs typeface="Times New Roman" panose="02020603050405020304" pitchFamily="18" charset="0"/>
            </a:rPr>
            <a:t>Введение Единых государственных учебников истории в 10-11 классах</a:t>
          </a:r>
          <a:endParaRPr lang="ru-RU" sz="2400" b="1" dirty="0">
            <a:solidFill>
              <a:schemeClr val="tx1"/>
            </a:solidFill>
            <a:effectLst/>
            <a:latin typeface="Times New Roman" panose="02020603050405020304" pitchFamily="18" charset="0"/>
            <a:cs typeface="Times New Roman" panose="02020603050405020304" pitchFamily="18" charset="0"/>
          </a:endParaRPr>
        </a:p>
      </dgm:t>
    </dgm:pt>
    <dgm:pt modelId="{9EE97D8B-BD30-495F-A9A5-7FD41AE883BC}" type="parTrans" cxnId="{7F5D0713-7F0E-4FCF-BD62-2C2AD3362240}">
      <dgm:prSet/>
      <dgm:spPr/>
      <dgm:t>
        <a:bodyPr/>
        <a:lstStyle/>
        <a:p>
          <a:endParaRPr lang="ru-RU"/>
        </a:p>
      </dgm:t>
    </dgm:pt>
    <dgm:pt modelId="{98BC347F-9927-407A-BE29-3D131A0657E5}" type="sibTrans" cxnId="{7F5D0713-7F0E-4FCF-BD62-2C2AD3362240}">
      <dgm:prSet/>
      <dgm:spPr/>
      <dgm:t>
        <a:bodyPr/>
        <a:lstStyle/>
        <a:p>
          <a:endParaRPr lang="ru-RU"/>
        </a:p>
      </dgm:t>
    </dgm:pt>
    <dgm:pt modelId="{C6A4A255-1664-4B8E-9E0B-8781134C2AEE}">
      <dgm:prSet custT="1"/>
      <dgm:spPr/>
      <dgm:t>
        <a:bodyPr/>
        <a:lstStyle/>
        <a:p>
          <a:r>
            <a:rPr lang="ru-RU" sz="2400" b="1" dirty="0" smtClean="0">
              <a:solidFill>
                <a:schemeClr val="tx1"/>
              </a:solidFill>
              <a:effectLst/>
              <a:latin typeface="Times New Roman" panose="02020603050405020304" pitchFamily="18" charset="0"/>
              <a:cs typeface="Times New Roman" panose="02020603050405020304" pitchFamily="18" charset="0"/>
            </a:rPr>
            <a:t>Обязательное привлечение школьников  к общественно-полезному труду</a:t>
          </a:r>
          <a:endParaRPr lang="ru-RU" sz="2400" b="1" dirty="0">
            <a:solidFill>
              <a:schemeClr val="tx1"/>
            </a:solidFill>
            <a:effectLst/>
            <a:latin typeface="Times New Roman" panose="02020603050405020304" pitchFamily="18" charset="0"/>
            <a:cs typeface="Times New Roman" panose="02020603050405020304" pitchFamily="18" charset="0"/>
          </a:endParaRPr>
        </a:p>
      </dgm:t>
    </dgm:pt>
    <dgm:pt modelId="{7489D922-B20B-4824-809F-27F0E10CE469}" type="parTrans" cxnId="{A0F802C5-CB5E-4ED8-9912-786FD660C92B}">
      <dgm:prSet/>
      <dgm:spPr/>
      <dgm:t>
        <a:bodyPr/>
        <a:lstStyle/>
        <a:p>
          <a:endParaRPr lang="ru-RU"/>
        </a:p>
      </dgm:t>
    </dgm:pt>
    <dgm:pt modelId="{C6C74B8C-3261-42DD-B5DA-F372370048C4}" type="sibTrans" cxnId="{A0F802C5-CB5E-4ED8-9912-786FD660C92B}">
      <dgm:prSet/>
      <dgm:spPr/>
      <dgm:t>
        <a:bodyPr/>
        <a:lstStyle/>
        <a:p>
          <a:endParaRPr lang="ru-RU"/>
        </a:p>
      </dgm:t>
    </dgm:pt>
    <dgm:pt modelId="{177B6B67-2304-4B7B-928F-735F18B92548}">
      <dgm:prSet custT="1"/>
      <dgm:spPr/>
      <dgm:t>
        <a:bodyPr/>
        <a:lstStyle/>
        <a:p>
          <a:r>
            <a:rPr lang="ru-RU" sz="1800" b="1" dirty="0" smtClean="0">
              <a:solidFill>
                <a:schemeClr val="tx1"/>
              </a:solidFill>
              <a:effectLst/>
              <a:latin typeface="Times New Roman" panose="02020603050405020304" pitchFamily="18" charset="0"/>
              <a:cs typeface="Times New Roman" panose="02020603050405020304" pitchFamily="18" charset="0"/>
            </a:rPr>
            <a:t> </a:t>
          </a:r>
          <a:r>
            <a:rPr lang="ru-RU" sz="2400" b="1" dirty="0" smtClean="0">
              <a:solidFill>
                <a:schemeClr val="tx1"/>
              </a:solidFill>
              <a:effectLst/>
              <a:latin typeface="Times New Roman" panose="02020603050405020304" pitchFamily="18" charset="0"/>
              <a:cs typeface="Times New Roman" panose="02020603050405020304" pitchFamily="18" charset="0"/>
            </a:rPr>
            <a:t>Создание в школах  отделений организации  «Орлята России</a:t>
          </a:r>
          <a:r>
            <a:rPr lang="ru-RU" sz="1800" b="1" dirty="0" smtClean="0">
              <a:solidFill>
                <a:schemeClr val="tx1"/>
              </a:solidFill>
              <a:effectLst/>
              <a:latin typeface="Times New Roman" panose="02020603050405020304" pitchFamily="18" charset="0"/>
              <a:cs typeface="Times New Roman" panose="02020603050405020304" pitchFamily="18" charset="0"/>
            </a:rPr>
            <a:t>»</a:t>
          </a:r>
          <a:endParaRPr lang="ru-RU" sz="2400" b="1" dirty="0">
            <a:solidFill>
              <a:schemeClr val="tx1"/>
            </a:solidFill>
            <a:effectLst/>
            <a:latin typeface="Times New Roman" panose="02020603050405020304" pitchFamily="18" charset="0"/>
            <a:cs typeface="Times New Roman" panose="02020603050405020304" pitchFamily="18" charset="0"/>
          </a:endParaRPr>
        </a:p>
      </dgm:t>
    </dgm:pt>
    <dgm:pt modelId="{C644DF90-D57E-4152-A14B-11B0F0FAF0A2}" type="parTrans" cxnId="{99CA7F52-2BC6-491B-8F5F-6BC10E209FFF}">
      <dgm:prSet/>
      <dgm:spPr/>
      <dgm:t>
        <a:bodyPr/>
        <a:lstStyle/>
        <a:p>
          <a:endParaRPr lang="ru-RU"/>
        </a:p>
      </dgm:t>
    </dgm:pt>
    <dgm:pt modelId="{D0FA5F14-2C64-40C9-B9BC-96C75A34DCF7}" type="sibTrans" cxnId="{99CA7F52-2BC6-491B-8F5F-6BC10E209FFF}">
      <dgm:prSet/>
      <dgm:spPr/>
      <dgm:t>
        <a:bodyPr/>
        <a:lstStyle/>
        <a:p>
          <a:endParaRPr lang="ru-RU"/>
        </a:p>
      </dgm:t>
    </dgm:pt>
    <dgm:pt modelId="{44B1B24F-9DA1-4111-8872-78D16DB9BC26}">
      <dgm:prSet custT="1"/>
      <dgm:spPr/>
      <dgm:t>
        <a:bodyPr/>
        <a:lstStyle/>
        <a:p>
          <a:r>
            <a:rPr lang="ru-RU" sz="2400" b="1" dirty="0" smtClean="0">
              <a:solidFill>
                <a:schemeClr val="tx1"/>
              </a:solidFill>
              <a:effectLst/>
              <a:latin typeface="Times New Roman" panose="02020603050405020304" pitchFamily="18" charset="0"/>
              <a:cs typeface="Times New Roman" panose="02020603050405020304" pitchFamily="18" charset="0"/>
            </a:rPr>
            <a:t>Актуализация Планов воспитательной работы и календарного графика воспитательной работы</a:t>
          </a:r>
          <a:endParaRPr lang="ru-RU" sz="2400" b="1" dirty="0">
            <a:solidFill>
              <a:schemeClr val="tx1"/>
            </a:solidFill>
            <a:effectLst/>
            <a:latin typeface="Times New Roman" panose="02020603050405020304" pitchFamily="18" charset="0"/>
            <a:cs typeface="Times New Roman" panose="02020603050405020304" pitchFamily="18" charset="0"/>
          </a:endParaRPr>
        </a:p>
      </dgm:t>
    </dgm:pt>
    <dgm:pt modelId="{943958F9-9659-45C5-A773-B8F36C5366D9}" type="parTrans" cxnId="{8CCAB278-65D9-4DAC-BF4C-3D801767523C}">
      <dgm:prSet/>
      <dgm:spPr/>
      <dgm:t>
        <a:bodyPr/>
        <a:lstStyle/>
        <a:p>
          <a:endParaRPr lang="ru-RU"/>
        </a:p>
      </dgm:t>
    </dgm:pt>
    <dgm:pt modelId="{A2E426DD-3C08-447D-9B91-1AC321C64AFD}" type="sibTrans" cxnId="{8CCAB278-65D9-4DAC-BF4C-3D801767523C}">
      <dgm:prSet/>
      <dgm:spPr/>
      <dgm:t>
        <a:bodyPr/>
        <a:lstStyle/>
        <a:p>
          <a:endParaRPr lang="ru-RU"/>
        </a:p>
      </dgm:t>
    </dgm:pt>
    <dgm:pt modelId="{355AF71E-2505-433F-9480-ABB9B03BD5C1}" type="pres">
      <dgm:prSet presAssocID="{B2062085-8BDC-49C0-9D56-E29F60DFFD35}" presName="linear" presStyleCnt="0">
        <dgm:presLayoutVars>
          <dgm:dir/>
          <dgm:animLvl val="lvl"/>
          <dgm:resizeHandles val="exact"/>
        </dgm:presLayoutVars>
      </dgm:prSet>
      <dgm:spPr/>
      <dgm:t>
        <a:bodyPr/>
        <a:lstStyle/>
        <a:p>
          <a:endParaRPr lang="ru-RU"/>
        </a:p>
      </dgm:t>
    </dgm:pt>
    <dgm:pt modelId="{083A95C5-FC10-47A2-A136-02EE8EC8E0F6}" type="pres">
      <dgm:prSet presAssocID="{28887E78-EDEC-4B45-A7AD-D4F57E9097EF}" presName="parentLin" presStyleCnt="0"/>
      <dgm:spPr/>
    </dgm:pt>
    <dgm:pt modelId="{CE93D564-5D23-49B7-B0E2-E987966896F9}" type="pres">
      <dgm:prSet presAssocID="{28887E78-EDEC-4B45-A7AD-D4F57E9097EF}" presName="parentLeftMargin" presStyleLbl="node1" presStyleIdx="0" presStyleCnt="5"/>
      <dgm:spPr/>
      <dgm:t>
        <a:bodyPr/>
        <a:lstStyle/>
        <a:p>
          <a:endParaRPr lang="ru-RU"/>
        </a:p>
      </dgm:t>
    </dgm:pt>
    <dgm:pt modelId="{91BD6581-9A54-4F3B-8DA7-87930588D227}" type="pres">
      <dgm:prSet presAssocID="{28887E78-EDEC-4B45-A7AD-D4F57E9097EF}" presName="parentText" presStyleLbl="node1" presStyleIdx="0" presStyleCnt="5" custScaleX="142857" custLinFactNeighborX="-3989" custLinFactNeighborY="5203">
        <dgm:presLayoutVars>
          <dgm:chMax val="0"/>
          <dgm:bulletEnabled val="1"/>
        </dgm:presLayoutVars>
      </dgm:prSet>
      <dgm:spPr/>
      <dgm:t>
        <a:bodyPr/>
        <a:lstStyle/>
        <a:p>
          <a:endParaRPr lang="ru-RU"/>
        </a:p>
      </dgm:t>
    </dgm:pt>
    <dgm:pt modelId="{852FA3A1-1781-483B-9129-41B781CF9D17}" type="pres">
      <dgm:prSet presAssocID="{28887E78-EDEC-4B45-A7AD-D4F57E9097EF}" presName="negativeSpace" presStyleCnt="0"/>
      <dgm:spPr/>
    </dgm:pt>
    <dgm:pt modelId="{04B16AB4-F6EF-4D49-A9E8-742D1CD62A54}" type="pres">
      <dgm:prSet presAssocID="{28887E78-EDEC-4B45-A7AD-D4F57E9097EF}" presName="childText" presStyleLbl="conFgAcc1" presStyleIdx="0" presStyleCnt="5" custLinFactY="-30751" custLinFactNeighborX="1574" custLinFactNeighborY="-100000">
        <dgm:presLayoutVars>
          <dgm:bulletEnabled val="1"/>
        </dgm:presLayoutVars>
      </dgm:prSet>
      <dgm:spPr/>
    </dgm:pt>
    <dgm:pt modelId="{FE5364B0-617C-4688-8F70-8548402E900A}" type="pres">
      <dgm:prSet presAssocID="{378195DD-012E-409A-9E1A-D1293DFEBC0B}" presName="spaceBetweenRectangles" presStyleCnt="0"/>
      <dgm:spPr/>
    </dgm:pt>
    <dgm:pt modelId="{B0EEE685-4AA8-45D2-8E71-24822BBF9982}" type="pres">
      <dgm:prSet presAssocID="{2B3EA7D3-EEB4-4644-93A6-D8BDAB2DD388}" presName="parentLin" presStyleCnt="0"/>
      <dgm:spPr/>
    </dgm:pt>
    <dgm:pt modelId="{B06B80B4-0A65-4679-A9BE-1742F0879034}" type="pres">
      <dgm:prSet presAssocID="{2B3EA7D3-EEB4-4644-93A6-D8BDAB2DD388}" presName="parentLeftMargin" presStyleLbl="node1" presStyleIdx="0" presStyleCnt="5"/>
      <dgm:spPr/>
      <dgm:t>
        <a:bodyPr/>
        <a:lstStyle/>
        <a:p>
          <a:endParaRPr lang="ru-RU"/>
        </a:p>
      </dgm:t>
    </dgm:pt>
    <dgm:pt modelId="{6A221ECC-FE49-461A-9992-04B156988F11}" type="pres">
      <dgm:prSet presAssocID="{2B3EA7D3-EEB4-4644-93A6-D8BDAB2DD388}" presName="parentText" presStyleLbl="node1" presStyleIdx="1" presStyleCnt="5" custScaleX="142857" custLinFactNeighborX="-3989" custLinFactNeighborY="-8920">
        <dgm:presLayoutVars>
          <dgm:chMax val="0"/>
          <dgm:bulletEnabled val="1"/>
        </dgm:presLayoutVars>
      </dgm:prSet>
      <dgm:spPr/>
      <dgm:t>
        <a:bodyPr/>
        <a:lstStyle/>
        <a:p>
          <a:endParaRPr lang="ru-RU"/>
        </a:p>
      </dgm:t>
    </dgm:pt>
    <dgm:pt modelId="{79894F49-5642-423B-8235-D134FA834627}" type="pres">
      <dgm:prSet presAssocID="{2B3EA7D3-EEB4-4644-93A6-D8BDAB2DD388}" presName="negativeSpace" presStyleCnt="0"/>
      <dgm:spPr/>
    </dgm:pt>
    <dgm:pt modelId="{D55D5180-9823-4039-97B3-F7F4C35E4E6B}" type="pres">
      <dgm:prSet presAssocID="{2B3EA7D3-EEB4-4644-93A6-D8BDAB2DD388}" presName="childText" presStyleLbl="conFgAcc1" presStyleIdx="1" presStyleCnt="5">
        <dgm:presLayoutVars>
          <dgm:bulletEnabled val="1"/>
        </dgm:presLayoutVars>
      </dgm:prSet>
      <dgm:spPr/>
    </dgm:pt>
    <dgm:pt modelId="{E95CC043-9E7B-4A44-95E2-DB1F4F92B2C9}" type="pres">
      <dgm:prSet presAssocID="{98BC347F-9927-407A-BE29-3D131A0657E5}" presName="spaceBetweenRectangles" presStyleCnt="0"/>
      <dgm:spPr/>
    </dgm:pt>
    <dgm:pt modelId="{D35544A1-C69E-4F4D-8AA5-A983A612F106}" type="pres">
      <dgm:prSet presAssocID="{44B1B24F-9DA1-4111-8872-78D16DB9BC26}" presName="parentLin" presStyleCnt="0"/>
      <dgm:spPr/>
    </dgm:pt>
    <dgm:pt modelId="{B5EBE340-60FA-405C-857B-648D181574D7}" type="pres">
      <dgm:prSet presAssocID="{44B1B24F-9DA1-4111-8872-78D16DB9BC26}" presName="parentLeftMargin" presStyleLbl="node1" presStyleIdx="1" presStyleCnt="5"/>
      <dgm:spPr/>
      <dgm:t>
        <a:bodyPr/>
        <a:lstStyle/>
        <a:p>
          <a:endParaRPr lang="ru-RU"/>
        </a:p>
      </dgm:t>
    </dgm:pt>
    <dgm:pt modelId="{22290626-AF62-4915-B99D-2F6351D18D45}" type="pres">
      <dgm:prSet presAssocID="{44B1B24F-9DA1-4111-8872-78D16DB9BC26}" presName="parentText" presStyleLbl="node1" presStyleIdx="2" presStyleCnt="5" custScaleX="142857" custLinFactNeighborX="2527" custLinFactNeighborY="-17468">
        <dgm:presLayoutVars>
          <dgm:chMax val="0"/>
          <dgm:bulletEnabled val="1"/>
        </dgm:presLayoutVars>
      </dgm:prSet>
      <dgm:spPr/>
      <dgm:t>
        <a:bodyPr/>
        <a:lstStyle/>
        <a:p>
          <a:endParaRPr lang="ru-RU"/>
        </a:p>
      </dgm:t>
    </dgm:pt>
    <dgm:pt modelId="{FBDC4920-4065-4139-8B31-EFF64D40FE94}" type="pres">
      <dgm:prSet presAssocID="{44B1B24F-9DA1-4111-8872-78D16DB9BC26}" presName="negativeSpace" presStyleCnt="0"/>
      <dgm:spPr/>
    </dgm:pt>
    <dgm:pt modelId="{B1BCDDD4-63E4-41BC-B2C7-B2B28B979CF2}" type="pres">
      <dgm:prSet presAssocID="{44B1B24F-9DA1-4111-8872-78D16DB9BC26}" presName="childText" presStyleLbl="conFgAcc1" presStyleIdx="2" presStyleCnt="5">
        <dgm:presLayoutVars>
          <dgm:bulletEnabled val="1"/>
        </dgm:presLayoutVars>
      </dgm:prSet>
      <dgm:spPr/>
    </dgm:pt>
    <dgm:pt modelId="{916145FF-19EB-4E58-AEFC-80AD5E96C62B}" type="pres">
      <dgm:prSet presAssocID="{A2E426DD-3C08-447D-9B91-1AC321C64AFD}" presName="spaceBetweenRectangles" presStyleCnt="0"/>
      <dgm:spPr/>
    </dgm:pt>
    <dgm:pt modelId="{E2C8A943-22F9-4DD5-B0C8-227D2D0EE7CC}" type="pres">
      <dgm:prSet presAssocID="{177B6B67-2304-4B7B-928F-735F18B92548}" presName="parentLin" presStyleCnt="0"/>
      <dgm:spPr/>
    </dgm:pt>
    <dgm:pt modelId="{E025C7BA-8AA2-4D65-A4DD-A37C04DC0404}" type="pres">
      <dgm:prSet presAssocID="{177B6B67-2304-4B7B-928F-735F18B92548}" presName="parentLeftMargin" presStyleLbl="node1" presStyleIdx="2" presStyleCnt="5"/>
      <dgm:spPr/>
      <dgm:t>
        <a:bodyPr/>
        <a:lstStyle/>
        <a:p>
          <a:endParaRPr lang="ru-RU"/>
        </a:p>
      </dgm:t>
    </dgm:pt>
    <dgm:pt modelId="{B238250A-29A3-4070-8B60-6E2FA5F91D5E}" type="pres">
      <dgm:prSet presAssocID="{177B6B67-2304-4B7B-928F-735F18B92548}" presName="parentText" presStyleLbl="node1" presStyleIdx="3" presStyleCnt="5" custScaleX="142857" custLinFactNeighborX="-19990" custLinFactNeighborY="-5810">
        <dgm:presLayoutVars>
          <dgm:chMax val="0"/>
          <dgm:bulletEnabled val="1"/>
        </dgm:presLayoutVars>
      </dgm:prSet>
      <dgm:spPr/>
      <dgm:t>
        <a:bodyPr/>
        <a:lstStyle/>
        <a:p>
          <a:endParaRPr lang="ru-RU"/>
        </a:p>
      </dgm:t>
    </dgm:pt>
    <dgm:pt modelId="{898E52BD-1831-40FC-91B0-159790F4A6DC}" type="pres">
      <dgm:prSet presAssocID="{177B6B67-2304-4B7B-928F-735F18B92548}" presName="negativeSpace" presStyleCnt="0"/>
      <dgm:spPr/>
    </dgm:pt>
    <dgm:pt modelId="{E8339715-CC36-4980-8169-3E22BB8062EE}" type="pres">
      <dgm:prSet presAssocID="{177B6B67-2304-4B7B-928F-735F18B92548}" presName="childText" presStyleLbl="conFgAcc1" presStyleIdx="3" presStyleCnt="5">
        <dgm:presLayoutVars>
          <dgm:bulletEnabled val="1"/>
        </dgm:presLayoutVars>
      </dgm:prSet>
      <dgm:spPr/>
    </dgm:pt>
    <dgm:pt modelId="{8F998B35-777A-41BD-9DAC-8CFD03C8C2AD}" type="pres">
      <dgm:prSet presAssocID="{D0FA5F14-2C64-40C9-B9BC-96C75A34DCF7}" presName="spaceBetweenRectangles" presStyleCnt="0"/>
      <dgm:spPr/>
    </dgm:pt>
    <dgm:pt modelId="{FCA85628-EFE9-4702-AA23-83D684D5753C}" type="pres">
      <dgm:prSet presAssocID="{C6A4A255-1664-4B8E-9E0B-8781134C2AEE}" presName="parentLin" presStyleCnt="0"/>
      <dgm:spPr/>
    </dgm:pt>
    <dgm:pt modelId="{6F56E62F-E656-424E-92AB-931726A8E404}" type="pres">
      <dgm:prSet presAssocID="{C6A4A255-1664-4B8E-9E0B-8781134C2AEE}" presName="parentLeftMargin" presStyleLbl="node1" presStyleIdx="3" presStyleCnt="5"/>
      <dgm:spPr/>
      <dgm:t>
        <a:bodyPr/>
        <a:lstStyle/>
        <a:p>
          <a:endParaRPr lang="ru-RU"/>
        </a:p>
      </dgm:t>
    </dgm:pt>
    <dgm:pt modelId="{EA226E47-2A3A-4D0F-AB8C-E39A1ADBB553}" type="pres">
      <dgm:prSet presAssocID="{C6A4A255-1664-4B8E-9E0B-8781134C2AEE}" presName="parentText" presStyleLbl="node1" presStyleIdx="4" presStyleCnt="5" custScaleX="142857">
        <dgm:presLayoutVars>
          <dgm:chMax val="0"/>
          <dgm:bulletEnabled val="1"/>
        </dgm:presLayoutVars>
      </dgm:prSet>
      <dgm:spPr/>
      <dgm:t>
        <a:bodyPr/>
        <a:lstStyle/>
        <a:p>
          <a:endParaRPr lang="ru-RU"/>
        </a:p>
      </dgm:t>
    </dgm:pt>
    <dgm:pt modelId="{C588E399-CF92-4F6C-8F10-38436D012816}" type="pres">
      <dgm:prSet presAssocID="{C6A4A255-1664-4B8E-9E0B-8781134C2AEE}" presName="negativeSpace" presStyleCnt="0"/>
      <dgm:spPr/>
    </dgm:pt>
    <dgm:pt modelId="{832F13A0-9B6B-4E26-AEBF-101F80443B0E}" type="pres">
      <dgm:prSet presAssocID="{C6A4A255-1664-4B8E-9E0B-8781134C2AEE}" presName="childText" presStyleLbl="conFgAcc1" presStyleIdx="4" presStyleCnt="5">
        <dgm:presLayoutVars>
          <dgm:bulletEnabled val="1"/>
        </dgm:presLayoutVars>
      </dgm:prSet>
      <dgm:spPr/>
    </dgm:pt>
  </dgm:ptLst>
  <dgm:cxnLst>
    <dgm:cxn modelId="{A0F802C5-CB5E-4ED8-9912-786FD660C92B}" srcId="{B2062085-8BDC-49C0-9D56-E29F60DFFD35}" destId="{C6A4A255-1664-4B8E-9E0B-8781134C2AEE}" srcOrd="4" destOrd="0" parTransId="{7489D922-B20B-4824-809F-27F0E10CE469}" sibTransId="{C6C74B8C-3261-42DD-B5DA-F372370048C4}"/>
    <dgm:cxn modelId="{7F5D0713-7F0E-4FCF-BD62-2C2AD3362240}" srcId="{B2062085-8BDC-49C0-9D56-E29F60DFFD35}" destId="{2B3EA7D3-EEB4-4644-93A6-D8BDAB2DD388}" srcOrd="1" destOrd="0" parTransId="{9EE97D8B-BD30-495F-A9A5-7FD41AE883BC}" sibTransId="{98BC347F-9927-407A-BE29-3D131A0657E5}"/>
    <dgm:cxn modelId="{60B47F5D-55C9-4B71-95F5-1C3D04038129}" type="presOf" srcId="{28887E78-EDEC-4B45-A7AD-D4F57E9097EF}" destId="{CE93D564-5D23-49B7-B0E2-E987966896F9}" srcOrd="0" destOrd="0" presId="urn:microsoft.com/office/officeart/2005/8/layout/list1"/>
    <dgm:cxn modelId="{85061ABC-3773-42C0-ABD6-50655AC7E3DF}" type="presOf" srcId="{B2062085-8BDC-49C0-9D56-E29F60DFFD35}" destId="{355AF71E-2505-433F-9480-ABB9B03BD5C1}" srcOrd="0" destOrd="0" presId="urn:microsoft.com/office/officeart/2005/8/layout/list1"/>
    <dgm:cxn modelId="{CD1AD535-5E8E-4E37-A29C-3AA8856A33DD}" type="presOf" srcId="{2B3EA7D3-EEB4-4644-93A6-D8BDAB2DD388}" destId="{6A221ECC-FE49-461A-9992-04B156988F11}" srcOrd="1" destOrd="0" presId="urn:microsoft.com/office/officeart/2005/8/layout/list1"/>
    <dgm:cxn modelId="{C25B7F06-4C25-4B47-BA94-C0B46C840018}" type="presOf" srcId="{44B1B24F-9DA1-4111-8872-78D16DB9BC26}" destId="{22290626-AF62-4915-B99D-2F6351D18D45}" srcOrd="1" destOrd="0" presId="urn:microsoft.com/office/officeart/2005/8/layout/list1"/>
    <dgm:cxn modelId="{8CCAB278-65D9-4DAC-BF4C-3D801767523C}" srcId="{B2062085-8BDC-49C0-9D56-E29F60DFFD35}" destId="{44B1B24F-9DA1-4111-8872-78D16DB9BC26}" srcOrd="2" destOrd="0" parTransId="{943958F9-9659-45C5-A773-B8F36C5366D9}" sibTransId="{A2E426DD-3C08-447D-9B91-1AC321C64AFD}"/>
    <dgm:cxn modelId="{A809B0E2-E978-4301-99FA-66B6D9F3E7C1}" type="presOf" srcId="{C6A4A255-1664-4B8E-9E0B-8781134C2AEE}" destId="{6F56E62F-E656-424E-92AB-931726A8E404}" srcOrd="0" destOrd="0" presId="urn:microsoft.com/office/officeart/2005/8/layout/list1"/>
    <dgm:cxn modelId="{B0C3FC87-D8B0-4186-9212-4C1C45D5CCFD}" type="presOf" srcId="{C6A4A255-1664-4B8E-9E0B-8781134C2AEE}" destId="{EA226E47-2A3A-4D0F-AB8C-E39A1ADBB553}" srcOrd="1" destOrd="0" presId="urn:microsoft.com/office/officeart/2005/8/layout/list1"/>
    <dgm:cxn modelId="{EB6DC078-DC0A-4FF5-B8A4-FD795F8A2BB9}" type="presOf" srcId="{44B1B24F-9DA1-4111-8872-78D16DB9BC26}" destId="{B5EBE340-60FA-405C-857B-648D181574D7}" srcOrd="0" destOrd="0" presId="urn:microsoft.com/office/officeart/2005/8/layout/list1"/>
    <dgm:cxn modelId="{99CA7F52-2BC6-491B-8F5F-6BC10E209FFF}" srcId="{B2062085-8BDC-49C0-9D56-E29F60DFFD35}" destId="{177B6B67-2304-4B7B-928F-735F18B92548}" srcOrd="3" destOrd="0" parTransId="{C644DF90-D57E-4152-A14B-11B0F0FAF0A2}" sibTransId="{D0FA5F14-2C64-40C9-B9BC-96C75A34DCF7}"/>
    <dgm:cxn modelId="{C5EBA115-2482-405C-878E-65A673D61C0C}" srcId="{B2062085-8BDC-49C0-9D56-E29F60DFFD35}" destId="{28887E78-EDEC-4B45-A7AD-D4F57E9097EF}" srcOrd="0" destOrd="0" parTransId="{28076E45-D024-4742-A9F3-067DDF4195E4}" sibTransId="{378195DD-012E-409A-9E1A-D1293DFEBC0B}"/>
    <dgm:cxn modelId="{E515477F-7842-4403-BD04-24C9A2A0FD7E}" type="presOf" srcId="{2B3EA7D3-EEB4-4644-93A6-D8BDAB2DD388}" destId="{B06B80B4-0A65-4679-A9BE-1742F0879034}" srcOrd="0" destOrd="0" presId="urn:microsoft.com/office/officeart/2005/8/layout/list1"/>
    <dgm:cxn modelId="{110BEE5E-5F61-43FB-8BB7-24E3C8D461DE}" type="presOf" srcId="{177B6B67-2304-4B7B-928F-735F18B92548}" destId="{E025C7BA-8AA2-4D65-A4DD-A37C04DC0404}" srcOrd="0" destOrd="0" presId="urn:microsoft.com/office/officeart/2005/8/layout/list1"/>
    <dgm:cxn modelId="{CC6879F9-C60F-4D42-B33A-E6404B1F6B6B}" type="presOf" srcId="{28887E78-EDEC-4B45-A7AD-D4F57E9097EF}" destId="{91BD6581-9A54-4F3B-8DA7-87930588D227}" srcOrd="1" destOrd="0" presId="urn:microsoft.com/office/officeart/2005/8/layout/list1"/>
    <dgm:cxn modelId="{8BEE3E34-94A2-41AC-9F89-89A7816C011D}" type="presOf" srcId="{177B6B67-2304-4B7B-928F-735F18B92548}" destId="{B238250A-29A3-4070-8B60-6E2FA5F91D5E}" srcOrd="1" destOrd="0" presId="urn:microsoft.com/office/officeart/2005/8/layout/list1"/>
    <dgm:cxn modelId="{9B33D5E0-2F41-4C70-8653-7D0A2F256610}" type="presParOf" srcId="{355AF71E-2505-433F-9480-ABB9B03BD5C1}" destId="{083A95C5-FC10-47A2-A136-02EE8EC8E0F6}" srcOrd="0" destOrd="0" presId="urn:microsoft.com/office/officeart/2005/8/layout/list1"/>
    <dgm:cxn modelId="{20E0E74E-7A03-4C32-9FBE-8F6DC0FD8BEA}" type="presParOf" srcId="{083A95C5-FC10-47A2-A136-02EE8EC8E0F6}" destId="{CE93D564-5D23-49B7-B0E2-E987966896F9}" srcOrd="0" destOrd="0" presId="urn:microsoft.com/office/officeart/2005/8/layout/list1"/>
    <dgm:cxn modelId="{DC949E05-2582-48AA-9F19-AA20B31C5D7C}" type="presParOf" srcId="{083A95C5-FC10-47A2-A136-02EE8EC8E0F6}" destId="{91BD6581-9A54-4F3B-8DA7-87930588D227}" srcOrd="1" destOrd="0" presId="urn:microsoft.com/office/officeart/2005/8/layout/list1"/>
    <dgm:cxn modelId="{C7CA6234-25FE-4EFB-B218-EA72A33522AB}" type="presParOf" srcId="{355AF71E-2505-433F-9480-ABB9B03BD5C1}" destId="{852FA3A1-1781-483B-9129-41B781CF9D17}" srcOrd="1" destOrd="0" presId="urn:microsoft.com/office/officeart/2005/8/layout/list1"/>
    <dgm:cxn modelId="{318F81F9-BD95-408E-AC93-54101B208E0A}" type="presParOf" srcId="{355AF71E-2505-433F-9480-ABB9B03BD5C1}" destId="{04B16AB4-F6EF-4D49-A9E8-742D1CD62A54}" srcOrd="2" destOrd="0" presId="urn:microsoft.com/office/officeart/2005/8/layout/list1"/>
    <dgm:cxn modelId="{8885FD03-6A65-4006-99FF-0D802B100C17}" type="presParOf" srcId="{355AF71E-2505-433F-9480-ABB9B03BD5C1}" destId="{FE5364B0-617C-4688-8F70-8548402E900A}" srcOrd="3" destOrd="0" presId="urn:microsoft.com/office/officeart/2005/8/layout/list1"/>
    <dgm:cxn modelId="{D295D086-A90E-45FD-997A-BEE94AC20AC5}" type="presParOf" srcId="{355AF71E-2505-433F-9480-ABB9B03BD5C1}" destId="{B0EEE685-4AA8-45D2-8E71-24822BBF9982}" srcOrd="4" destOrd="0" presId="urn:microsoft.com/office/officeart/2005/8/layout/list1"/>
    <dgm:cxn modelId="{0F59E809-7CE4-4A48-816E-9C000CD518C8}" type="presParOf" srcId="{B0EEE685-4AA8-45D2-8E71-24822BBF9982}" destId="{B06B80B4-0A65-4679-A9BE-1742F0879034}" srcOrd="0" destOrd="0" presId="urn:microsoft.com/office/officeart/2005/8/layout/list1"/>
    <dgm:cxn modelId="{77F6CA54-30E1-4951-89DE-F06702888FE9}" type="presParOf" srcId="{B0EEE685-4AA8-45D2-8E71-24822BBF9982}" destId="{6A221ECC-FE49-461A-9992-04B156988F11}" srcOrd="1" destOrd="0" presId="urn:microsoft.com/office/officeart/2005/8/layout/list1"/>
    <dgm:cxn modelId="{6B772926-1295-487F-B573-815D3843F3F1}" type="presParOf" srcId="{355AF71E-2505-433F-9480-ABB9B03BD5C1}" destId="{79894F49-5642-423B-8235-D134FA834627}" srcOrd="5" destOrd="0" presId="urn:microsoft.com/office/officeart/2005/8/layout/list1"/>
    <dgm:cxn modelId="{745CE4F1-AE68-4546-8F93-8C5CC3839EAC}" type="presParOf" srcId="{355AF71E-2505-433F-9480-ABB9B03BD5C1}" destId="{D55D5180-9823-4039-97B3-F7F4C35E4E6B}" srcOrd="6" destOrd="0" presId="urn:microsoft.com/office/officeart/2005/8/layout/list1"/>
    <dgm:cxn modelId="{08F5098E-2A20-4ECF-8C2B-5CC33DAA120A}" type="presParOf" srcId="{355AF71E-2505-433F-9480-ABB9B03BD5C1}" destId="{E95CC043-9E7B-4A44-95E2-DB1F4F92B2C9}" srcOrd="7" destOrd="0" presId="urn:microsoft.com/office/officeart/2005/8/layout/list1"/>
    <dgm:cxn modelId="{ACB05F5A-002F-4850-87D6-E8A67DE0B975}" type="presParOf" srcId="{355AF71E-2505-433F-9480-ABB9B03BD5C1}" destId="{D35544A1-C69E-4F4D-8AA5-A983A612F106}" srcOrd="8" destOrd="0" presId="urn:microsoft.com/office/officeart/2005/8/layout/list1"/>
    <dgm:cxn modelId="{6966EA97-302E-46F4-BDC4-D0F04C694188}" type="presParOf" srcId="{D35544A1-C69E-4F4D-8AA5-A983A612F106}" destId="{B5EBE340-60FA-405C-857B-648D181574D7}" srcOrd="0" destOrd="0" presId="urn:microsoft.com/office/officeart/2005/8/layout/list1"/>
    <dgm:cxn modelId="{25790960-BF3E-411D-BB89-8D0E16D79716}" type="presParOf" srcId="{D35544A1-C69E-4F4D-8AA5-A983A612F106}" destId="{22290626-AF62-4915-B99D-2F6351D18D45}" srcOrd="1" destOrd="0" presId="urn:microsoft.com/office/officeart/2005/8/layout/list1"/>
    <dgm:cxn modelId="{C67FE323-4C8A-45AF-83DF-376D03DD59DE}" type="presParOf" srcId="{355AF71E-2505-433F-9480-ABB9B03BD5C1}" destId="{FBDC4920-4065-4139-8B31-EFF64D40FE94}" srcOrd="9" destOrd="0" presId="urn:microsoft.com/office/officeart/2005/8/layout/list1"/>
    <dgm:cxn modelId="{998CA96A-19D4-4339-A97C-3378AA33F186}" type="presParOf" srcId="{355AF71E-2505-433F-9480-ABB9B03BD5C1}" destId="{B1BCDDD4-63E4-41BC-B2C7-B2B28B979CF2}" srcOrd="10" destOrd="0" presId="urn:microsoft.com/office/officeart/2005/8/layout/list1"/>
    <dgm:cxn modelId="{27C04AB1-D8EE-444F-9428-2F61AC4732F5}" type="presParOf" srcId="{355AF71E-2505-433F-9480-ABB9B03BD5C1}" destId="{916145FF-19EB-4E58-AEFC-80AD5E96C62B}" srcOrd="11" destOrd="0" presId="urn:microsoft.com/office/officeart/2005/8/layout/list1"/>
    <dgm:cxn modelId="{528B9F82-7A04-4D65-BF9E-FD6ADF03D33A}" type="presParOf" srcId="{355AF71E-2505-433F-9480-ABB9B03BD5C1}" destId="{E2C8A943-22F9-4DD5-B0C8-227D2D0EE7CC}" srcOrd="12" destOrd="0" presId="urn:microsoft.com/office/officeart/2005/8/layout/list1"/>
    <dgm:cxn modelId="{DE66A4E7-C8D3-42E0-8B26-7CAE140D42D7}" type="presParOf" srcId="{E2C8A943-22F9-4DD5-B0C8-227D2D0EE7CC}" destId="{E025C7BA-8AA2-4D65-A4DD-A37C04DC0404}" srcOrd="0" destOrd="0" presId="urn:microsoft.com/office/officeart/2005/8/layout/list1"/>
    <dgm:cxn modelId="{2B9FDB50-7BF4-4AD3-9D2D-E1593D11FED4}" type="presParOf" srcId="{E2C8A943-22F9-4DD5-B0C8-227D2D0EE7CC}" destId="{B238250A-29A3-4070-8B60-6E2FA5F91D5E}" srcOrd="1" destOrd="0" presId="urn:microsoft.com/office/officeart/2005/8/layout/list1"/>
    <dgm:cxn modelId="{002A8E0D-EF02-4910-939B-B8A53978C3E3}" type="presParOf" srcId="{355AF71E-2505-433F-9480-ABB9B03BD5C1}" destId="{898E52BD-1831-40FC-91B0-159790F4A6DC}" srcOrd="13" destOrd="0" presId="urn:microsoft.com/office/officeart/2005/8/layout/list1"/>
    <dgm:cxn modelId="{0308CA80-B7E3-498D-AFC8-00505E93EC8A}" type="presParOf" srcId="{355AF71E-2505-433F-9480-ABB9B03BD5C1}" destId="{E8339715-CC36-4980-8169-3E22BB8062EE}" srcOrd="14" destOrd="0" presId="urn:microsoft.com/office/officeart/2005/8/layout/list1"/>
    <dgm:cxn modelId="{7E55ADF9-5DC8-466C-9282-54ADEE446C91}" type="presParOf" srcId="{355AF71E-2505-433F-9480-ABB9B03BD5C1}" destId="{8F998B35-777A-41BD-9DAC-8CFD03C8C2AD}" srcOrd="15" destOrd="0" presId="urn:microsoft.com/office/officeart/2005/8/layout/list1"/>
    <dgm:cxn modelId="{EA07BF68-6E00-4151-8AD9-F4618947153E}" type="presParOf" srcId="{355AF71E-2505-433F-9480-ABB9B03BD5C1}" destId="{FCA85628-EFE9-4702-AA23-83D684D5753C}" srcOrd="16" destOrd="0" presId="urn:microsoft.com/office/officeart/2005/8/layout/list1"/>
    <dgm:cxn modelId="{F8E65C3A-FF9A-4672-9E84-21A39C13CE21}" type="presParOf" srcId="{FCA85628-EFE9-4702-AA23-83D684D5753C}" destId="{6F56E62F-E656-424E-92AB-931726A8E404}" srcOrd="0" destOrd="0" presId="urn:microsoft.com/office/officeart/2005/8/layout/list1"/>
    <dgm:cxn modelId="{C36A6DC4-3441-4A7B-B73C-4BD85F74CBB5}" type="presParOf" srcId="{FCA85628-EFE9-4702-AA23-83D684D5753C}" destId="{EA226E47-2A3A-4D0F-AB8C-E39A1ADBB553}" srcOrd="1" destOrd="0" presId="urn:microsoft.com/office/officeart/2005/8/layout/list1"/>
    <dgm:cxn modelId="{4D90662A-808E-4853-9FDD-960FDEEEF4FA}" type="presParOf" srcId="{355AF71E-2505-433F-9480-ABB9B03BD5C1}" destId="{C588E399-CF92-4F6C-8F10-38436D012816}" srcOrd="17" destOrd="0" presId="urn:microsoft.com/office/officeart/2005/8/layout/list1"/>
    <dgm:cxn modelId="{7D0A81C9-9CD9-4194-9F0A-2B9751450629}" type="presParOf" srcId="{355AF71E-2505-433F-9480-ABB9B03BD5C1}" destId="{832F13A0-9B6B-4E26-AEBF-101F80443B0E}"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B16AB4-F6EF-4D49-A9E8-742D1CD62A54}">
      <dsp:nvSpPr>
        <dsp:cNvPr id="0" name=""/>
        <dsp:cNvSpPr/>
      </dsp:nvSpPr>
      <dsp:spPr>
        <a:xfrm>
          <a:off x="0" y="122733"/>
          <a:ext cx="10002519"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BD6581-9A54-4F3B-8DA7-87930588D227}">
      <dsp:nvSpPr>
        <dsp:cNvPr id="0" name=""/>
        <dsp:cNvSpPr/>
      </dsp:nvSpPr>
      <dsp:spPr>
        <a:xfrm>
          <a:off x="457198" y="120413"/>
          <a:ext cx="9523873"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650" tIns="0" rIns="264650" bIns="0" numCol="1" spcCol="1270" anchor="ctr" anchorCtr="0">
          <a:noAutofit/>
        </a:bodyPr>
        <a:lstStyle/>
        <a:p>
          <a:pPr lvl="0" algn="l" defTabSz="1066800">
            <a:lnSpc>
              <a:spcPct val="90000"/>
            </a:lnSpc>
            <a:spcBef>
              <a:spcPct val="0"/>
            </a:spcBef>
            <a:spcAft>
              <a:spcPct val="35000"/>
            </a:spcAft>
          </a:pPr>
          <a:r>
            <a:rPr lang="ru-RU" sz="2400" b="1" kern="1200" dirty="0" smtClean="0">
              <a:solidFill>
                <a:schemeClr val="tx1"/>
              </a:solidFill>
              <a:effectLst/>
              <a:latin typeface="Times New Roman" panose="02020603050405020304" pitchFamily="18" charset="0"/>
              <a:cs typeface="Times New Roman" panose="02020603050405020304" pitchFamily="18" charset="0"/>
            </a:rPr>
            <a:t>Введение  Федеральных образовательных программ, изменений  в ФГОС СОО</a:t>
          </a:r>
          <a:endParaRPr lang="ru-RU" sz="2400" b="1" kern="1200" dirty="0">
            <a:solidFill>
              <a:schemeClr val="tx1"/>
            </a:solidFill>
            <a:effectLst/>
            <a:latin typeface="Times New Roman" panose="02020603050405020304" pitchFamily="18" charset="0"/>
            <a:cs typeface="Times New Roman" panose="02020603050405020304" pitchFamily="18" charset="0"/>
          </a:endParaRPr>
        </a:p>
      </dsp:txBody>
      <dsp:txXfrm>
        <a:off x="501870" y="165085"/>
        <a:ext cx="9434529" cy="825776"/>
      </dsp:txXfrm>
    </dsp:sp>
    <dsp:sp modelId="{D55D5180-9823-4039-97B3-F7F4C35E4E6B}">
      <dsp:nvSpPr>
        <dsp:cNvPr id="0" name=""/>
        <dsp:cNvSpPr/>
      </dsp:nvSpPr>
      <dsp:spPr>
        <a:xfrm>
          <a:off x="0" y="1936519"/>
          <a:ext cx="10002519"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221ECC-FE49-461A-9992-04B156988F11}">
      <dsp:nvSpPr>
        <dsp:cNvPr id="0" name=""/>
        <dsp:cNvSpPr/>
      </dsp:nvSpPr>
      <dsp:spPr>
        <a:xfrm>
          <a:off x="476194" y="1478959"/>
          <a:ext cx="9523873"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650" tIns="0" rIns="264650" bIns="0" numCol="1" spcCol="1270" anchor="ctr" anchorCtr="0">
          <a:noAutofit/>
        </a:bodyPr>
        <a:lstStyle/>
        <a:p>
          <a:pPr lvl="0" algn="l" defTabSz="1066800">
            <a:lnSpc>
              <a:spcPct val="90000"/>
            </a:lnSpc>
            <a:spcBef>
              <a:spcPct val="0"/>
            </a:spcBef>
            <a:spcAft>
              <a:spcPct val="35000"/>
            </a:spcAft>
          </a:pPr>
          <a:r>
            <a:rPr lang="ru-RU" sz="2400" b="1" kern="1200" dirty="0" smtClean="0">
              <a:solidFill>
                <a:schemeClr val="tx1"/>
              </a:solidFill>
              <a:effectLst/>
              <a:latin typeface="Times New Roman" panose="02020603050405020304" pitchFamily="18" charset="0"/>
              <a:cs typeface="Times New Roman" panose="02020603050405020304" pitchFamily="18" charset="0"/>
            </a:rPr>
            <a:t>Реализация единой модели профориентации (</a:t>
          </a:r>
          <a:r>
            <a:rPr lang="ru-RU" sz="2400" b="1" kern="1200" dirty="0" err="1" smtClean="0">
              <a:solidFill>
                <a:schemeClr val="tx1"/>
              </a:solidFill>
              <a:effectLst/>
              <a:latin typeface="Times New Roman" panose="02020603050405020304" pitchFamily="18" charset="0"/>
              <a:cs typeface="Times New Roman" panose="02020603050405020304" pitchFamily="18" charset="0"/>
            </a:rPr>
            <a:t>профминимум</a:t>
          </a:r>
          <a:r>
            <a:rPr lang="ru-RU" sz="2400" b="1" kern="1200" dirty="0" smtClean="0">
              <a:solidFill>
                <a:schemeClr val="tx1"/>
              </a:solidFill>
              <a:effectLst/>
              <a:latin typeface="Times New Roman" panose="02020603050405020304" pitchFamily="18" charset="0"/>
              <a:cs typeface="Times New Roman" panose="02020603050405020304" pitchFamily="18" charset="0"/>
            </a:rPr>
            <a:t>)- занятия «Россия –мои горизонты»</a:t>
          </a:r>
          <a:endParaRPr lang="ru-RU" sz="2400" b="1" kern="1200" dirty="0">
            <a:solidFill>
              <a:schemeClr val="tx1"/>
            </a:solidFill>
            <a:effectLst/>
            <a:latin typeface="Times New Roman" panose="02020603050405020304" pitchFamily="18" charset="0"/>
            <a:cs typeface="Times New Roman" panose="02020603050405020304" pitchFamily="18" charset="0"/>
          </a:endParaRPr>
        </a:p>
      </dsp:txBody>
      <dsp:txXfrm>
        <a:off x="520866" y="1523631"/>
        <a:ext cx="9434529" cy="825776"/>
      </dsp:txXfrm>
    </dsp:sp>
    <dsp:sp modelId="{B1BCDDD4-63E4-41BC-B2C7-B2B28B979CF2}">
      <dsp:nvSpPr>
        <dsp:cNvPr id="0" name=""/>
        <dsp:cNvSpPr/>
      </dsp:nvSpPr>
      <dsp:spPr>
        <a:xfrm>
          <a:off x="0" y="3342680"/>
          <a:ext cx="10002519"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290626-AF62-4915-B99D-2F6351D18D45}">
      <dsp:nvSpPr>
        <dsp:cNvPr id="0" name=""/>
        <dsp:cNvSpPr/>
      </dsp:nvSpPr>
      <dsp:spPr>
        <a:xfrm>
          <a:off x="478645" y="2725266"/>
          <a:ext cx="9523873"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650" tIns="0" rIns="264650" bIns="0" numCol="1" spcCol="1270" anchor="ctr" anchorCtr="0">
          <a:noAutofit/>
        </a:bodyPr>
        <a:lstStyle/>
        <a:p>
          <a:pPr lvl="0" algn="l" defTabSz="1066800">
            <a:lnSpc>
              <a:spcPct val="90000"/>
            </a:lnSpc>
            <a:spcBef>
              <a:spcPct val="0"/>
            </a:spcBef>
            <a:spcAft>
              <a:spcPct val="35000"/>
            </a:spcAft>
          </a:pPr>
          <a:r>
            <a:rPr lang="ru-RU" sz="2400" b="1" kern="1200" dirty="0" smtClean="0">
              <a:solidFill>
                <a:schemeClr val="tx1"/>
              </a:solidFill>
              <a:effectLst/>
              <a:latin typeface="Times New Roman" panose="02020603050405020304" pitchFamily="18" charset="0"/>
              <a:cs typeface="Times New Roman" panose="02020603050405020304" pitchFamily="18" charset="0"/>
            </a:rPr>
            <a:t>Использование ФГИС «Моя школа» для реализации образовательных программ </a:t>
          </a:r>
          <a:endParaRPr lang="ru-RU" sz="2400" b="1" kern="1200" dirty="0">
            <a:solidFill>
              <a:schemeClr val="tx1"/>
            </a:solidFill>
            <a:effectLst/>
            <a:latin typeface="Times New Roman" panose="02020603050405020304" pitchFamily="18" charset="0"/>
            <a:cs typeface="Times New Roman" panose="02020603050405020304" pitchFamily="18" charset="0"/>
          </a:endParaRPr>
        </a:p>
      </dsp:txBody>
      <dsp:txXfrm>
        <a:off x="523317" y="2769938"/>
        <a:ext cx="9434529" cy="825776"/>
      </dsp:txXfrm>
    </dsp:sp>
    <dsp:sp modelId="{832F13A0-9B6B-4E26-AEBF-101F80443B0E}">
      <dsp:nvSpPr>
        <dsp:cNvPr id="0" name=""/>
        <dsp:cNvSpPr/>
      </dsp:nvSpPr>
      <dsp:spPr>
        <a:xfrm>
          <a:off x="0" y="4748840"/>
          <a:ext cx="10002519"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226E47-2A3A-4D0F-AB8C-E39A1ADBB553}">
      <dsp:nvSpPr>
        <dsp:cNvPr id="0" name=""/>
        <dsp:cNvSpPr/>
      </dsp:nvSpPr>
      <dsp:spPr>
        <a:xfrm>
          <a:off x="476194" y="4291280"/>
          <a:ext cx="9523873"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650" tIns="0" rIns="264650" bIns="0" numCol="1" spcCol="1270" anchor="ctr" anchorCtr="0">
          <a:noAutofit/>
        </a:bodyPr>
        <a:lstStyle/>
        <a:p>
          <a:pPr lvl="0" algn="l" defTabSz="1066800">
            <a:lnSpc>
              <a:spcPct val="90000"/>
            </a:lnSpc>
            <a:spcBef>
              <a:spcPct val="0"/>
            </a:spcBef>
            <a:spcAft>
              <a:spcPct val="35000"/>
            </a:spcAft>
          </a:pPr>
          <a:r>
            <a:rPr lang="ru-RU" sz="2400" b="1" kern="1200" dirty="0" smtClean="0">
              <a:solidFill>
                <a:schemeClr val="tx1"/>
              </a:solidFill>
              <a:effectLst/>
              <a:latin typeface="Times New Roman" panose="02020603050405020304" pitchFamily="18" charset="0"/>
              <a:cs typeface="Times New Roman" panose="02020603050405020304" pitchFamily="18" charset="0"/>
            </a:rPr>
            <a:t>Апробация программы просветительской деятельности для родителей детей дошкольного возраста.</a:t>
          </a:r>
          <a:endParaRPr lang="ru-RU" sz="2400" b="1" kern="1200" dirty="0">
            <a:solidFill>
              <a:schemeClr val="tx1"/>
            </a:solidFill>
            <a:effectLst/>
            <a:latin typeface="Times New Roman" panose="02020603050405020304" pitchFamily="18" charset="0"/>
            <a:cs typeface="Times New Roman" panose="02020603050405020304" pitchFamily="18" charset="0"/>
          </a:endParaRPr>
        </a:p>
      </dsp:txBody>
      <dsp:txXfrm>
        <a:off x="520866" y="4335952"/>
        <a:ext cx="9434529" cy="8257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B16AB4-F6EF-4D49-A9E8-742D1CD62A54}">
      <dsp:nvSpPr>
        <dsp:cNvPr id="0" name=""/>
        <dsp:cNvSpPr/>
      </dsp:nvSpPr>
      <dsp:spPr>
        <a:xfrm>
          <a:off x="0" y="74188"/>
          <a:ext cx="10002519"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BD6581-9A54-4F3B-8DA7-87930588D227}">
      <dsp:nvSpPr>
        <dsp:cNvPr id="0" name=""/>
        <dsp:cNvSpPr/>
      </dsp:nvSpPr>
      <dsp:spPr>
        <a:xfrm>
          <a:off x="457198" y="72318"/>
          <a:ext cx="9523873"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650" tIns="0" rIns="264650" bIns="0" numCol="1" spcCol="1270" anchor="ctr" anchorCtr="0">
          <a:noAutofit/>
        </a:bodyPr>
        <a:lstStyle/>
        <a:p>
          <a:pPr lvl="0" algn="l" defTabSz="1066800">
            <a:lnSpc>
              <a:spcPct val="90000"/>
            </a:lnSpc>
            <a:spcBef>
              <a:spcPct val="0"/>
            </a:spcBef>
            <a:spcAft>
              <a:spcPct val="35000"/>
            </a:spcAft>
          </a:pPr>
          <a:r>
            <a:rPr lang="ru-RU" sz="2400" b="1" kern="1200" dirty="0" smtClean="0">
              <a:solidFill>
                <a:schemeClr val="tx1"/>
              </a:solidFill>
              <a:effectLst/>
              <a:latin typeface="Times New Roman" panose="02020603050405020304" pitchFamily="18" charset="0"/>
              <a:cs typeface="Times New Roman" panose="02020603050405020304" pitchFamily="18" charset="0"/>
            </a:rPr>
            <a:t>Проведение обязательной диагностики детей с миграционной историей на уровень владения ими русским языком</a:t>
          </a:r>
          <a:endParaRPr lang="ru-RU" sz="2400" b="1" kern="1200" dirty="0">
            <a:solidFill>
              <a:schemeClr val="tx1"/>
            </a:solidFill>
            <a:effectLst/>
            <a:latin typeface="Times New Roman" panose="02020603050405020304" pitchFamily="18" charset="0"/>
            <a:cs typeface="Times New Roman" panose="02020603050405020304" pitchFamily="18" charset="0"/>
          </a:endParaRPr>
        </a:p>
      </dsp:txBody>
      <dsp:txXfrm>
        <a:off x="493224" y="108344"/>
        <a:ext cx="9451821" cy="665948"/>
      </dsp:txXfrm>
    </dsp:sp>
    <dsp:sp modelId="{D55D5180-9823-4039-97B3-F7F4C35E4E6B}">
      <dsp:nvSpPr>
        <dsp:cNvPr id="0" name=""/>
        <dsp:cNvSpPr/>
      </dsp:nvSpPr>
      <dsp:spPr>
        <a:xfrm>
          <a:off x="0" y="1536920"/>
          <a:ext cx="10002519"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221ECC-FE49-461A-9992-04B156988F11}">
      <dsp:nvSpPr>
        <dsp:cNvPr id="0" name=""/>
        <dsp:cNvSpPr/>
      </dsp:nvSpPr>
      <dsp:spPr>
        <a:xfrm>
          <a:off x="457198" y="1102090"/>
          <a:ext cx="9523873"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650" tIns="0" rIns="264650" bIns="0" numCol="1" spcCol="1270" anchor="ctr" anchorCtr="0">
          <a:noAutofit/>
        </a:bodyPr>
        <a:lstStyle/>
        <a:p>
          <a:pPr lvl="0" algn="l" defTabSz="1066800">
            <a:lnSpc>
              <a:spcPct val="90000"/>
            </a:lnSpc>
            <a:spcBef>
              <a:spcPct val="0"/>
            </a:spcBef>
            <a:spcAft>
              <a:spcPct val="35000"/>
            </a:spcAft>
          </a:pPr>
          <a:r>
            <a:rPr lang="ru-RU" sz="2400" b="1" kern="1200" dirty="0" smtClean="0">
              <a:solidFill>
                <a:schemeClr val="tx1"/>
              </a:solidFill>
              <a:effectLst/>
              <a:latin typeface="Times New Roman" panose="02020603050405020304" pitchFamily="18" charset="0"/>
              <a:cs typeface="Times New Roman" panose="02020603050405020304" pitchFamily="18" charset="0"/>
            </a:rPr>
            <a:t>Вхождение в проект «Школы </a:t>
          </a:r>
          <a:r>
            <a:rPr lang="ru-RU" sz="2400" b="1" kern="1200" dirty="0" err="1" smtClean="0">
              <a:solidFill>
                <a:schemeClr val="tx1"/>
              </a:solidFill>
              <a:effectLst/>
              <a:latin typeface="Times New Roman" panose="02020603050405020304" pitchFamily="18" charset="0"/>
              <a:cs typeface="Times New Roman" panose="02020603050405020304" pitchFamily="18" charset="0"/>
            </a:rPr>
            <a:t>Минпросвещения</a:t>
          </a:r>
          <a:r>
            <a:rPr lang="ru-RU" sz="2400" b="1" kern="1200" dirty="0" smtClean="0">
              <a:solidFill>
                <a:schemeClr val="tx1"/>
              </a:solidFill>
              <a:effectLst/>
              <a:latin typeface="Times New Roman" panose="02020603050405020304" pitchFamily="18" charset="0"/>
              <a:cs typeface="Times New Roman" panose="02020603050405020304" pitchFamily="18" charset="0"/>
            </a:rPr>
            <a:t> России»  (80% образовательных организаций)</a:t>
          </a:r>
          <a:endParaRPr lang="ru-RU" sz="2400" b="1" kern="1200" dirty="0">
            <a:solidFill>
              <a:schemeClr val="tx1"/>
            </a:solidFill>
            <a:effectLst/>
            <a:latin typeface="Times New Roman" panose="02020603050405020304" pitchFamily="18" charset="0"/>
            <a:cs typeface="Times New Roman" panose="02020603050405020304" pitchFamily="18" charset="0"/>
          </a:endParaRPr>
        </a:p>
      </dsp:txBody>
      <dsp:txXfrm>
        <a:off x="493224" y="1138116"/>
        <a:ext cx="9451821" cy="665948"/>
      </dsp:txXfrm>
    </dsp:sp>
    <dsp:sp modelId="{B1BCDDD4-63E4-41BC-B2C7-B2B28B979CF2}">
      <dsp:nvSpPr>
        <dsp:cNvPr id="0" name=""/>
        <dsp:cNvSpPr/>
      </dsp:nvSpPr>
      <dsp:spPr>
        <a:xfrm>
          <a:off x="0" y="2670920"/>
          <a:ext cx="10002519"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290626-AF62-4915-B99D-2F6351D18D45}">
      <dsp:nvSpPr>
        <dsp:cNvPr id="0" name=""/>
        <dsp:cNvSpPr/>
      </dsp:nvSpPr>
      <dsp:spPr>
        <a:xfrm>
          <a:off x="478645" y="2173006"/>
          <a:ext cx="9523873"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650" tIns="0" rIns="264650" bIns="0" numCol="1" spcCol="1270" anchor="ctr" anchorCtr="0">
          <a:noAutofit/>
        </a:bodyPr>
        <a:lstStyle/>
        <a:p>
          <a:pPr lvl="0" algn="l" defTabSz="1066800">
            <a:lnSpc>
              <a:spcPct val="90000"/>
            </a:lnSpc>
            <a:spcBef>
              <a:spcPct val="0"/>
            </a:spcBef>
            <a:spcAft>
              <a:spcPct val="35000"/>
            </a:spcAft>
          </a:pPr>
          <a:r>
            <a:rPr lang="ru-RU" sz="2400" b="1" kern="1200" dirty="0" smtClean="0">
              <a:solidFill>
                <a:schemeClr val="tx1"/>
              </a:solidFill>
              <a:effectLst/>
              <a:latin typeface="Times New Roman" panose="02020603050405020304" pitchFamily="18" charset="0"/>
              <a:cs typeface="Times New Roman" panose="02020603050405020304" pitchFamily="18" charset="0"/>
            </a:rPr>
            <a:t>Введение в действие нового Порядка аттестации педагогических работников</a:t>
          </a:r>
          <a:endParaRPr lang="ru-RU" sz="2400" b="1" kern="1200" dirty="0">
            <a:solidFill>
              <a:schemeClr val="tx1"/>
            </a:solidFill>
            <a:effectLst/>
            <a:latin typeface="Times New Roman" panose="02020603050405020304" pitchFamily="18" charset="0"/>
            <a:cs typeface="Times New Roman" panose="02020603050405020304" pitchFamily="18" charset="0"/>
          </a:endParaRPr>
        </a:p>
      </dsp:txBody>
      <dsp:txXfrm>
        <a:off x="514671" y="2209032"/>
        <a:ext cx="9451821" cy="665948"/>
      </dsp:txXfrm>
    </dsp:sp>
    <dsp:sp modelId="{E8339715-CC36-4980-8169-3E22BB8062EE}">
      <dsp:nvSpPr>
        <dsp:cNvPr id="0" name=""/>
        <dsp:cNvSpPr/>
      </dsp:nvSpPr>
      <dsp:spPr>
        <a:xfrm>
          <a:off x="0" y="3804920"/>
          <a:ext cx="10002519"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38250A-29A3-4070-8B60-6E2FA5F91D5E}">
      <dsp:nvSpPr>
        <dsp:cNvPr id="0" name=""/>
        <dsp:cNvSpPr/>
      </dsp:nvSpPr>
      <dsp:spPr>
        <a:xfrm>
          <a:off x="457198" y="3421219"/>
          <a:ext cx="9523873"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650" tIns="0" rIns="264650" bIns="0" numCol="1" spcCol="1270" anchor="ctr" anchorCtr="0">
          <a:noAutofit/>
        </a:bodyPr>
        <a:lstStyle/>
        <a:p>
          <a:pPr lvl="0" algn="l" defTabSz="800100">
            <a:lnSpc>
              <a:spcPct val="90000"/>
            </a:lnSpc>
            <a:spcBef>
              <a:spcPct val="0"/>
            </a:spcBef>
            <a:spcAft>
              <a:spcPct val="35000"/>
            </a:spcAft>
          </a:pPr>
          <a:r>
            <a:rPr lang="ru-RU" sz="1800" b="1" kern="1200" dirty="0" smtClean="0">
              <a:solidFill>
                <a:schemeClr val="tx1"/>
              </a:solidFill>
              <a:effectLst/>
              <a:latin typeface="Times New Roman" panose="02020603050405020304" pitchFamily="18" charset="0"/>
              <a:cs typeface="Times New Roman" panose="02020603050405020304" pitchFamily="18" charset="0"/>
            </a:rPr>
            <a:t> </a:t>
          </a:r>
          <a:r>
            <a:rPr lang="ru-RU" sz="2400" b="1" kern="1200" dirty="0" smtClean="0">
              <a:solidFill>
                <a:schemeClr val="tx1"/>
              </a:solidFill>
              <a:effectLst/>
              <a:latin typeface="Times New Roman" panose="02020603050405020304" pitchFamily="18" charset="0"/>
              <a:cs typeface="Times New Roman" panose="02020603050405020304" pitchFamily="18" charset="0"/>
            </a:rPr>
            <a:t>Возвращение серебряной медали «За успехи в обучении» </a:t>
          </a:r>
          <a:r>
            <a:rPr lang="en-US" sz="2400" b="1" kern="1200" dirty="0" smtClean="0">
              <a:solidFill>
                <a:schemeClr val="tx1"/>
              </a:solidFill>
              <a:effectLst/>
              <a:latin typeface="Times New Roman" panose="02020603050405020304" pitchFamily="18" charset="0"/>
              <a:cs typeface="Times New Roman" panose="02020603050405020304" pitchFamily="18" charset="0"/>
            </a:rPr>
            <a:t>II </a:t>
          </a:r>
          <a:r>
            <a:rPr lang="ru-RU" sz="2400" b="1" kern="1200" dirty="0" smtClean="0">
              <a:solidFill>
                <a:schemeClr val="tx1"/>
              </a:solidFill>
              <a:effectLst/>
              <a:latin typeface="Times New Roman" panose="02020603050405020304" pitchFamily="18" charset="0"/>
              <a:cs typeface="Times New Roman" panose="02020603050405020304" pitchFamily="18" charset="0"/>
            </a:rPr>
            <a:t>степени</a:t>
          </a:r>
          <a:endParaRPr lang="ru-RU" sz="2400" b="1" kern="1200" dirty="0">
            <a:solidFill>
              <a:schemeClr val="tx1"/>
            </a:solidFill>
            <a:effectLst/>
            <a:latin typeface="Times New Roman" panose="02020603050405020304" pitchFamily="18" charset="0"/>
            <a:cs typeface="Times New Roman" panose="02020603050405020304" pitchFamily="18" charset="0"/>
          </a:endParaRPr>
        </a:p>
      </dsp:txBody>
      <dsp:txXfrm>
        <a:off x="493224" y="3457245"/>
        <a:ext cx="9451821" cy="665948"/>
      </dsp:txXfrm>
    </dsp:sp>
    <dsp:sp modelId="{832F13A0-9B6B-4E26-AEBF-101F80443B0E}">
      <dsp:nvSpPr>
        <dsp:cNvPr id="0" name=""/>
        <dsp:cNvSpPr/>
      </dsp:nvSpPr>
      <dsp:spPr>
        <a:xfrm>
          <a:off x="0" y="4938920"/>
          <a:ext cx="10002519"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226E47-2A3A-4D0F-AB8C-E39A1ADBB553}">
      <dsp:nvSpPr>
        <dsp:cNvPr id="0" name=""/>
        <dsp:cNvSpPr/>
      </dsp:nvSpPr>
      <dsp:spPr>
        <a:xfrm>
          <a:off x="476194" y="4569920"/>
          <a:ext cx="9523873"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650" tIns="0" rIns="264650" bIns="0" numCol="1" spcCol="1270" anchor="ctr" anchorCtr="0">
          <a:noAutofit/>
        </a:bodyPr>
        <a:lstStyle/>
        <a:p>
          <a:pPr lvl="0" algn="l" defTabSz="1066800">
            <a:lnSpc>
              <a:spcPct val="90000"/>
            </a:lnSpc>
            <a:spcBef>
              <a:spcPct val="0"/>
            </a:spcBef>
            <a:spcAft>
              <a:spcPct val="35000"/>
            </a:spcAft>
          </a:pPr>
          <a:r>
            <a:rPr lang="ru-RU" sz="2400" b="1" kern="1200" dirty="0" smtClean="0">
              <a:solidFill>
                <a:schemeClr val="tx1"/>
              </a:solidFill>
              <a:effectLst/>
              <a:latin typeface="Times New Roman" panose="02020603050405020304" pitchFamily="18" charset="0"/>
              <a:cs typeface="Times New Roman" panose="02020603050405020304" pitchFamily="18" charset="0"/>
            </a:rPr>
            <a:t>Апробация учебного предмета «Основы безопасности и защиты Родины» с 1 января 2024 года</a:t>
          </a:r>
          <a:endParaRPr lang="ru-RU" sz="2400" b="1" kern="1200" dirty="0">
            <a:solidFill>
              <a:schemeClr val="tx1"/>
            </a:solidFill>
            <a:effectLst/>
            <a:latin typeface="Times New Roman" panose="02020603050405020304" pitchFamily="18" charset="0"/>
            <a:cs typeface="Times New Roman" panose="02020603050405020304" pitchFamily="18" charset="0"/>
          </a:endParaRPr>
        </a:p>
      </dsp:txBody>
      <dsp:txXfrm>
        <a:off x="512220" y="4605946"/>
        <a:ext cx="9451821" cy="665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B16AB4-F6EF-4D49-A9E8-742D1CD62A54}">
      <dsp:nvSpPr>
        <dsp:cNvPr id="0" name=""/>
        <dsp:cNvSpPr/>
      </dsp:nvSpPr>
      <dsp:spPr>
        <a:xfrm>
          <a:off x="0" y="74188"/>
          <a:ext cx="10002519"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BD6581-9A54-4F3B-8DA7-87930588D227}">
      <dsp:nvSpPr>
        <dsp:cNvPr id="0" name=""/>
        <dsp:cNvSpPr/>
      </dsp:nvSpPr>
      <dsp:spPr>
        <a:xfrm>
          <a:off x="457198" y="72318"/>
          <a:ext cx="9523873"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650" tIns="0" rIns="264650" bIns="0" numCol="1" spcCol="1270" anchor="ctr" anchorCtr="0">
          <a:noAutofit/>
        </a:bodyPr>
        <a:lstStyle/>
        <a:p>
          <a:pPr lvl="0" algn="l" defTabSz="1066800">
            <a:lnSpc>
              <a:spcPct val="90000"/>
            </a:lnSpc>
            <a:spcBef>
              <a:spcPct val="0"/>
            </a:spcBef>
            <a:spcAft>
              <a:spcPct val="35000"/>
            </a:spcAft>
          </a:pPr>
          <a:r>
            <a:rPr lang="ru-RU" sz="2400" b="1" kern="1200" dirty="0" smtClean="0">
              <a:solidFill>
                <a:schemeClr val="tx1"/>
              </a:solidFill>
              <a:effectLst/>
              <a:latin typeface="Times New Roman" panose="02020603050405020304" pitchFamily="18" charset="0"/>
              <a:cs typeface="Times New Roman" panose="02020603050405020304" pitchFamily="18" charset="0"/>
            </a:rPr>
            <a:t>Проведение мероприятий Года педагога и наставника</a:t>
          </a:r>
          <a:endParaRPr lang="ru-RU" sz="2400" b="1" kern="1200" dirty="0">
            <a:solidFill>
              <a:schemeClr val="tx1"/>
            </a:solidFill>
            <a:effectLst/>
            <a:latin typeface="Times New Roman" panose="02020603050405020304" pitchFamily="18" charset="0"/>
            <a:cs typeface="Times New Roman" panose="02020603050405020304" pitchFamily="18" charset="0"/>
          </a:endParaRPr>
        </a:p>
      </dsp:txBody>
      <dsp:txXfrm>
        <a:off x="493224" y="108344"/>
        <a:ext cx="9451821" cy="665948"/>
      </dsp:txXfrm>
    </dsp:sp>
    <dsp:sp modelId="{D55D5180-9823-4039-97B3-F7F4C35E4E6B}">
      <dsp:nvSpPr>
        <dsp:cNvPr id="0" name=""/>
        <dsp:cNvSpPr/>
      </dsp:nvSpPr>
      <dsp:spPr>
        <a:xfrm>
          <a:off x="0" y="1536920"/>
          <a:ext cx="10002519"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221ECC-FE49-461A-9992-04B156988F11}">
      <dsp:nvSpPr>
        <dsp:cNvPr id="0" name=""/>
        <dsp:cNvSpPr/>
      </dsp:nvSpPr>
      <dsp:spPr>
        <a:xfrm>
          <a:off x="457198" y="1102090"/>
          <a:ext cx="9523873"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650" tIns="0" rIns="264650" bIns="0" numCol="1" spcCol="1270" anchor="ctr" anchorCtr="0">
          <a:noAutofit/>
        </a:bodyPr>
        <a:lstStyle/>
        <a:p>
          <a:pPr lvl="0" algn="l" defTabSz="1066800">
            <a:lnSpc>
              <a:spcPct val="90000"/>
            </a:lnSpc>
            <a:spcBef>
              <a:spcPct val="0"/>
            </a:spcBef>
            <a:spcAft>
              <a:spcPct val="35000"/>
            </a:spcAft>
          </a:pPr>
          <a:r>
            <a:rPr lang="ru-RU" sz="2400" b="1" kern="1200" dirty="0" smtClean="0">
              <a:solidFill>
                <a:schemeClr val="tx1"/>
              </a:solidFill>
              <a:effectLst/>
              <a:latin typeface="Times New Roman" panose="02020603050405020304" pitchFamily="18" charset="0"/>
              <a:cs typeface="Times New Roman" panose="02020603050405020304" pitchFamily="18" charset="0"/>
            </a:rPr>
            <a:t>Введение Единых государственных учебников истории в 10-11 классах</a:t>
          </a:r>
          <a:endParaRPr lang="ru-RU" sz="2400" b="1" kern="1200" dirty="0">
            <a:solidFill>
              <a:schemeClr val="tx1"/>
            </a:solidFill>
            <a:effectLst/>
            <a:latin typeface="Times New Roman" panose="02020603050405020304" pitchFamily="18" charset="0"/>
            <a:cs typeface="Times New Roman" panose="02020603050405020304" pitchFamily="18" charset="0"/>
          </a:endParaRPr>
        </a:p>
      </dsp:txBody>
      <dsp:txXfrm>
        <a:off x="493224" y="1138116"/>
        <a:ext cx="9451821" cy="665948"/>
      </dsp:txXfrm>
    </dsp:sp>
    <dsp:sp modelId="{B1BCDDD4-63E4-41BC-B2C7-B2B28B979CF2}">
      <dsp:nvSpPr>
        <dsp:cNvPr id="0" name=""/>
        <dsp:cNvSpPr/>
      </dsp:nvSpPr>
      <dsp:spPr>
        <a:xfrm>
          <a:off x="0" y="2670920"/>
          <a:ext cx="10002519"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290626-AF62-4915-B99D-2F6351D18D45}">
      <dsp:nvSpPr>
        <dsp:cNvPr id="0" name=""/>
        <dsp:cNvSpPr/>
      </dsp:nvSpPr>
      <dsp:spPr>
        <a:xfrm>
          <a:off x="478645" y="2173006"/>
          <a:ext cx="9523873"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650" tIns="0" rIns="264650" bIns="0" numCol="1" spcCol="1270" anchor="ctr" anchorCtr="0">
          <a:noAutofit/>
        </a:bodyPr>
        <a:lstStyle/>
        <a:p>
          <a:pPr lvl="0" algn="l" defTabSz="1066800">
            <a:lnSpc>
              <a:spcPct val="90000"/>
            </a:lnSpc>
            <a:spcBef>
              <a:spcPct val="0"/>
            </a:spcBef>
            <a:spcAft>
              <a:spcPct val="35000"/>
            </a:spcAft>
          </a:pPr>
          <a:r>
            <a:rPr lang="ru-RU" sz="2400" b="1" kern="1200" dirty="0" smtClean="0">
              <a:solidFill>
                <a:schemeClr val="tx1"/>
              </a:solidFill>
              <a:effectLst/>
              <a:latin typeface="Times New Roman" panose="02020603050405020304" pitchFamily="18" charset="0"/>
              <a:cs typeface="Times New Roman" panose="02020603050405020304" pitchFamily="18" charset="0"/>
            </a:rPr>
            <a:t>Актуализация Планов воспитательной работы и календарного графика воспитательной работы</a:t>
          </a:r>
          <a:endParaRPr lang="ru-RU" sz="2400" b="1" kern="1200" dirty="0">
            <a:solidFill>
              <a:schemeClr val="tx1"/>
            </a:solidFill>
            <a:effectLst/>
            <a:latin typeface="Times New Roman" panose="02020603050405020304" pitchFamily="18" charset="0"/>
            <a:cs typeface="Times New Roman" panose="02020603050405020304" pitchFamily="18" charset="0"/>
          </a:endParaRPr>
        </a:p>
      </dsp:txBody>
      <dsp:txXfrm>
        <a:off x="514671" y="2209032"/>
        <a:ext cx="9451821" cy="665948"/>
      </dsp:txXfrm>
    </dsp:sp>
    <dsp:sp modelId="{E8339715-CC36-4980-8169-3E22BB8062EE}">
      <dsp:nvSpPr>
        <dsp:cNvPr id="0" name=""/>
        <dsp:cNvSpPr/>
      </dsp:nvSpPr>
      <dsp:spPr>
        <a:xfrm>
          <a:off x="0" y="3804920"/>
          <a:ext cx="10002519"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38250A-29A3-4070-8B60-6E2FA5F91D5E}">
      <dsp:nvSpPr>
        <dsp:cNvPr id="0" name=""/>
        <dsp:cNvSpPr/>
      </dsp:nvSpPr>
      <dsp:spPr>
        <a:xfrm>
          <a:off x="381002" y="3393042"/>
          <a:ext cx="9523873"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650" tIns="0" rIns="264650" bIns="0" numCol="1" spcCol="1270" anchor="ctr" anchorCtr="0">
          <a:noAutofit/>
        </a:bodyPr>
        <a:lstStyle/>
        <a:p>
          <a:pPr lvl="0" algn="l" defTabSz="800100">
            <a:lnSpc>
              <a:spcPct val="90000"/>
            </a:lnSpc>
            <a:spcBef>
              <a:spcPct val="0"/>
            </a:spcBef>
            <a:spcAft>
              <a:spcPct val="35000"/>
            </a:spcAft>
          </a:pPr>
          <a:r>
            <a:rPr lang="ru-RU" sz="1800" b="1" kern="1200" dirty="0" smtClean="0">
              <a:solidFill>
                <a:schemeClr val="tx1"/>
              </a:solidFill>
              <a:effectLst/>
              <a:latin typeface="Times New Roman" panose="02020603050405020304" pitchFamily="18" charset="0"/>
              <a:cs typeface="Times New Roman" panose="02020603050405020304" pitchFamily="18" charset="0"/>
            </a:rPr>
            <a:t> </a:t>
          </a:r>
          <a:r>
            <a:rPr lang="ru-RU" sz="2400" b="1" kern="1200" dirty="0" smtClean="0">
              <a:solidFill>
                <a:schemeClr val="tx1"/>
              </a:solidFill>
              <a:effectLst/>
              <a:latin typeface="Times New Roman" panose="02020603050405020304" pitchFamily="18" charset="0"/>
              <a:cs typeface="Times New Roman" panose="02020603050405020304" pitchFamily="18" charset="0"/>
            </a:rPr>
            <a:t>Создание в школах  отделений организации  «Орлята России</a:t>
          </a:r>
          <a:r>
            <a:rPr lang="ru-RU" sz="1800" b="1" kern="1200" dirty="0" smtClean="0">
              <a:solidFill>
                <a:schemeClr val="tx1"/>
              </a:solidFill>
              <a:effectLst/>
              <a:latin typeface="Times New Roman" panose="02020603050405020304" pitchFamily="18" charset="0"/>
              <a:cs typeface="Times New Roman" panose="02020603050405020304" pitchFamily="18" charset="0"/>
            </a:rPr>
            <a:t>»</a:t>
          </a:r>
          <a:endParaRPr lang="ru-RU" sz="2400" b="1" kern="1200" dirty="0">
            <a:solidFill>
              <a:schemeClr val="tx1"/>
            </a:solidFill>
            <a:effectLst/>
            <a:latin typeface="Times New Roman" panose="02020603050405020304" pitchFamily="18" charset="0"/>
            <a:cs typeface="Times New Roman" panose="02020603050405020304" pitchFamily="18" charset="0"/>
          </a:endParaRPr>
        </a:p>
      </dsp:txBody>
      <dsp:txXfrm>
        <a:off x="417028" y="3429068"/>
        <a:ext cx="9451821" cy="665948"/>
      </dsp:txXfrm>
    </dsp:sp>
    <dsp:sp modelId="{832F13A0-9B6B-4E26-AEBF-101F80443B0E}">
      <dsp:nvSpPr>
        <dsp:cNvPr id="0" name=""/>
        <dsp:cNvSpPr/>
      </dsp:nvSpPr>
      <dsp:spPr>
        <a:xfrm>
          <a:off x="0" y="4938920"/>
          <a:ext cx="10002519"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226E47-2A3A-4D0F-AB8C-E39A1ADBB553}">
      <dsp:nvSpPr>
        <dsp:cNvPr id="0" name=""/>
        <dsp:cNvSpPr/>
      </dsp:nvSpPr>
      <dsp:spPr>
        <a:xfrm>
          <a:off x="476194" y="4569920"/>
          <a:ext cx="9523873"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650" tIns="0" rIns="264650" bIns="0" numCol="1" spcCol="1270" anchor="ctr" anchorCtr="0">
          <a:noAutofit/>
        </a:bodyPr>
        <a:lstStyle/>
        <a:p>
          <a:pPr lvl="0" algn="l" defTabSz="1066800">
            <a:lnSpc>
              <a:spcPct val="90000"/>
            </a:lnSpc>
            <a:spcBef>
              <a:spcPct val="0"/>
            </a:spcBef>
            <a:spcAft>
              <a:spcPct val="35000"/>
            </a:spcAft>
          </a:pPr>
          <a:r>
            <a:rPr lang="ru-RU" sz="2400" b="1" kern="1200" dirty="0" smtClean="0">
              <a:solidFill>
                <a:schemeClr val="tx1"/>
              </a:solidFill>
              <a:effectLst/>
              <a:latin typeface="Times New Roman" panose="02020603050405020304" pitchFamily="18" charset="0"/>
              <a:cs typeface="Times New Roman" panose="02020603050405020304" pitchFamily="18" charset="0"/>
            </a:rPr>
            <a:t>Обязательное привлечение школьников  к общественно-полезному труду</a:t>
          </a:r>
          <a:endParaRPr lang="ru-RU" sz="2400" b="1" kern="1200" dirty="0">
            <a:solidFill>
              <a:schemeClr val="tx1"/>
            </a:solidFill>
            <a:effectLst/>
            <a:latin typeface="Times New Roman" panose="02020603050405020304" pitchFamily="18" charset="0"/>
            <a:cs typeface="Times New Roman" panose="02020603050405020304" pitchFamily="18" charset="0"/>
          </a:endParaRPr>
        </a:p>
      </dsp:txBody>
      <dsp:txXfrm>
        <a:off x="512220" y="4605946"/>
        <a:ext cx="9451821" cy="66594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9535AD74-3B30-4FDD-B8D9-DBB921CFB9B5}" type="datetimeFigureOut">
              <a:rPr lang="ru-RU" smtClean="0"/>
              <a:t>30.08.2023</a:t>
            </a:fld>
            <a:endParaRPr lang="ru-RU"/>
          </a:p>
        </p:txBody>
      </p:sp>
      <p:sp>
        <p:nvSpPr>
          <p:cNvPr id="4" name="Образ слайда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F76C337D-EA22-4990-935C-840D11354D81}" type="slidenum">
              <a:rPr lang="ru-RU" smtClean="0"/>
              <a:t>‹#›</a:t>
            </a:fld>
            <a:endParaRPr lang="ru-RU"/>
          </a:p>
        </p:txBody>
      </p:sp>
    </p:spTree>
    <p:extLst>
      <p:ext uri="{BB962C8B-B14F-4D97-AF65-F5344CB8AC3E}">
        <p14:creationId xmlns:p14="http://schemas.microsoft.com/office/powerpoint/2010/main" val="2854539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6C337D-EA22-4990-935C-840D11354D81}" type="slidenum">
              <a:rPr lang="ru-RU" smtClean="0"/>
              <a:t>3</a:t>
            </a:fld>
            <a:endParaRPr lang="ru-RU"/>
          </a:p>
        </p:txBody>
      </p:sp>
    </p:spTree>
    <p:extLst>
      <p:ext uri="{BB962C8B-B14F-4D97-AF65-F5344CB8AC3E}">
        <p14:creationId xmlns:p14="http://schemas.microsoft.com/office/powerpoint/2010/main" val="1056239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6C337D-EA22-4990-935C-840D11354D81}" type="slidenum">
              <a:rPr lang="ru-RU" smtClean="0"/>
              <a:t>43</a:t>
            </a:fld>
            <a:endParaRPr lang="ru-RU"/>
          </a:p>
        </p:txBody>
      </p:sp>
    </p:spTree>
    <p:extLst>
      <p:ext uri="{BB962C8B-B14F-4D97-AF65-F5344CB8AC3E}">
        <p14:creationId xmlns:p14="http://schemas.microsoft.com/office/powerpoint/2010/main" val="142772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6C337D-EA22-4990-935C-840D11354D81}" type="slidenum">
              <a:rPr lang="ru-RU" smtClean="0"/>
              <a:t>54</a:t>
            </a:fld>
            <a:endParaRPr lang="ru-RU"/>
          </a:p>
        </p:txBody>
      </p:sp>
    </p:spTree>
    <p:extLst>
      <p:ext uri="{BB962C8B-B14F-4D97-AF65-F5344CB8AC3E}">
        <p14:creationId xmlns:p14="http://schemas.microsoft.com/office/powerpoint/2010/main" val="4254771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6C337D-EA22-4990-935C-840D11354D81}" type="slidenum">
              <a:rPr lang="ru-RU" smtClean="0"/>
              <a:t>55</a:t>
            </a:fld>
            <a:endParaRPr lang="ru-RU"/>
          </a:p>
        </p:txBody>
      </p:sp>
    </p:spTree>
    <p:extLst>
      <p:ext uri="{BB962C8B-B14F-4D97-AF65-F5344CB8AC3E}">
        <p14:creationId xmlns:p14="http://schemas.microsoft.com/office/powerpoint/2010/main" val="2112657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6C337D-EA22-4990-935C-840D11354D81}" type="slidenum">
              <a:rPr lang="ru-RU" smtClean="0"/>
              <a:t>8</a:t>
            </a:fld>
            <a:endParaRPr lang="ru-RU"/>
          </a:p>
        </p:txBody>
      </p:sp>
    </p:spTree>
    <p:extLst>
      <p:ext uri="{BB962C8B-B14F-4D97-AF65-F5344CB8AC3E}">
        <p14:creationId xmlns:p14="http://schemas.microsoft.com/office/powerpoint/2010/main" val="3132351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6C337D-EA22-4990-935C-840D11354D81}" type="slidenum">
              <a:rPr lang="ru-RU" smtClean="0"/>
              <a:t>11</a:t>
            </a:fld>
            <a:endParaRPr lang="ru-RU"/>
          </a:p>
        </p:txBody>
      </p:sp>
    </p:spTree>
    <p:extLst>
      <p:ext uri="{BB962C8B-B14F-4D97-AF65-F5344CB8AC3E}">
        <p14:creationId xmlns:p14="http://schemas.microsoft.com/office/powerpoint/2010/main" val="1892942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6C337D-EA22-4990-935C-840D11354D81}" type="slidenum">
              <a:rPr lang="ru-RU" smtClean="0"/>
              <a:t>15</a:t>
            </a:fld>
            <a:endParaRPr lang="ru-RU"/>
          </a:p>
        </p:txBody>
      </p:sp>
    </p:spTree>
    <p:extLst>
      <p:ext uri="{BB962C8B-B14F-4D97-AF65-F5344CB8AC3E}">
        <p14:creationId xmlns:p14="http://schemas.microsoft.com/office/powerpoint/2010/main" val="554225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6C337D-EA22-4990-935C-840D11354D81}" type="slidenum">
              <a:rPr lang="ru-RU" smtClean="0"/>
              <a:t>17</a:t>
            </a:fld>
            <a:endParaRPr lang="ru-RU"/>
          </a:p>
        </p:txBody>
      </p:sp>
    </p:spTree>
    <p:extLst>
      <p:ext uri="{BB962C8B-B14F-4D97-AF65-F5344CB8AC3E}">
        <p14:creationId xmlns:p14="http://schemas.microsoft.com/office/powerpoint/2010/main" val="1629931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05F5F70E-4F38-4034-9430-0E4C59D68B6E}" type="slidenum">
              <a:rPr lang="en-US" smtClean="0"/>
              <a:t>19</a:t>
            </a:fld>
            <a:endParaRPr lang="en-US"/>
          </a:p>
        </p:txBody>
      </p:sp>
    </p:spTree>
    <p:extLst>
      <p:ext uri="{BB962C8B-B14F-4D97-AF65-F5344CB8AC3E}">
        <p14:creationId xmlns:p14="http://schemas.microsoft.com/office/powerpoint/2010/main" val="3965335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6C337D-EA22-4990-935C-840D11354D81}" type="slidenum">
              <a:rPr lang="ru-RU" smtClean="0"/>
              <a:t>20</a:t>
            </a:fld>
            <a:endParaRPr lang="ru-RU"/>
          </a:p>
        </p:txBody>
      </p:sp>
    </p:spTree>
    <p:extLst>
      <p:ext uri="{BB962C8B-B14F-4D97-AF65-F5344CB8AC3E}">
        <p14:creationId xmlns:p14="http://schemas.microsoft.com/office/powerpoint/2010/main" val="3849319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6C337D-EA22-4990-935C-840D11354D81}" type="slidenum">
              <a:rPr lang="ru-RU" smtClean="0"/>
              <a:t>22</a:t>
            </a:fld>
            <a:endParaRPr lang="ru-RU"/>
          </a:p>
        </p:txBody>
      </p:sp>
    </p:spTree>
    <p:extLst>
      <p:ext uri="{BB962C8B-B14F-4D97-AF65-F5344CB8AC3E}">
        <p14:creationId xmlns:p14="http://schemas.microsoft.com/office/powerpoint/2010/main" val="3496651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B8A322A7-233F-4660-863D-764159F47A94}" type="slidenum">
              <a:rPr lang="en-US" smtClean="0"/>
              <a:t>41</a:t>
            </a:fld>
            <a:endParaRPr lang="en-US"/>
          </a:p>
        </p:txBody>
      </p:sp>
    </p:spTree>
    <p:extLst>
      <p:ext uri="{BB962C8B-B14F-4D97-AF65-F5344CB8AC3E}">
        <p14:creationId xmlns:p14="http://schemas.microsoft.com/office/powerpoint/2010/main" val="3974771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4572"/>
            <a:ext cx="12191999" cy="1572767"/>
          </a:xfrm>
          <a:prstGeom prst="rect">
            <a:avLst/>
          </a:prstGeom>
        </p:spPr>
      </p:pic>
      <p:pic>
        <p:nvPicPr>
          <p:cNvPr id="17" name="bg object 17"/>
          <p:cNvPicPr/>
          <p:nvPr/>
        </p:nvPicPr>
        <p:blipFill>
          <a:blip r:embed="rId3" cstate="print"/>
          <a:stretch>
            <a:fillRect/>
          </a:stretch>
        </p:blipFill>
        <p:spPr>
          <a:xfrm>
            <a:off x="644651" y="1179575"/>
            <a:ext cx="2028444" cy="2758440"/>
          </a:xfrm>
          <a:prstGeom prst="rect">
            <a:avLst/>
          </a:prstGeom>
        </p:spPr>
      </p:pic>
      <p:pic>
        <p:nvPicPr>
          <p:cNvPr id="18" name="bg object 18"/>
          <p:cNvPicPr/>
          <p:nvPr/>
        </p:nvPicPr>
        <p:blipFill>
          <a:blip r:embed="rId4" cstate="print"/>
          <a:stretch>
            <a:fillRect/>
          </a:stretch>
        </p:blipFill>
        <p:spPr>
          <a:xfrm>
            <a:off x="839724" y="1374647"/>
            <a:ext cx="1440180" cy="2170176"/>
          </a:xfrm>
          <a:prstGeom prst="rect">
            <a:avLst/>
          </a:prstGeom>
        </p:spPr>
      </p:pic>
      <p:sp>
        <p:nvSpPr>
          <p:cNvPr id="2" name="Holder 2"/>
          <p:cNvSpPr>
            <a:spLocks noGrp="1"/>
          </p:cNvSpPr>
          <p:nvPr>
            <p:ph type="title"/>
          </p:nvPr>
        </p:nvSpPr>
        <p:spPr/>
        <p:txBody>
          <a:bodyPr lIns="0" tIns="0" rIns="0" bIns="0"/>
          <a:lstStyle>
            <a:lvl1pPr>
              <a:defRPr sz="3600" b="0" i="0">
                <a:solidFill>
                  <a:schemeClr val="bg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84B8551-8979-4566-8901-9688ECE8F89B}" type="datetimeFigureOut">
              <a:rPr lang="ru-RU" smtClean="0"/>
              <a:t>30.08.2023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D021F4-91FB-4380-ACA7-DE6B57CFC088}" type="slidenum">
              <a:rPr lang="ru-RU" smtClean="0"/>
              <a:t>‹#›</a:t>
            </a:fld>
            <a:endParaRPr lang="ru-RU"/>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51941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Holder 2"/>
          <p:cNvSpPr>
            <a:spLocks noGrp="1"/>
          </p:cNvSpPr>
          <p:nvPr>
            <p:ph type="title"/>
          </p:nvPr>
        </p:nvSpPr>
        <p:spPr>
          <a:xfrm>
            <a:off x="78739" y="61721"/>
            <a:ext cx="12034520" cy="1068070"/>
          </a:xfrm>
          <a:prstGeom prst="rect">
            <a:avLst/>
          </a:prstGeom>
        </p:spPr>
        <p:txBody>
          <a:bodyPr wrap="square" lIns="0" tIns="0" rIns="0" bIns="0">
            <a:spAutoFit/>
          </a:bodyPr>
          <a:lstStyle>
            <a:lvl1pPr>
              <a:defRPr sz="3600" b="0" i="0">
                <a:solidFill>
                  <a:schemeClr val="bg1"/>
                </a:solidFill>
                <a:latin typeface="Calibri Light"/>
                <a:cs typeface="Calibri Light"/>
              </a:defRPr>
            </a:lvl1pPr>
          </a:lstStyle>
          <a:p>
            <a:endParaRPr/>
          </a:p>
        </p:txBody>
      </p:sp>
      <p:sp>
        <p:nvSpPr>
          <p:cNvPr id="3" name="Holder 3"/>
          <p:cNvSpPr>
            <a:spLocks noGrp="1"/>
          </p:cNvSpPr>
          <p:nvPr>
            <p:ph type="body" idx="1"/>
          </p:nvPr>
        </p:nvSpPr>
        <p:spPr>
          <a:xfrm>
            <a:off x="2718561" y="1778038"/>
            <a:ext cx="7373620" cy="1530350"/>
          </a:xfrm>
          <a:prstGeom prst="rect">
            <a:avLst/>
          </a:prstGeom>
        </p:spPr>
        <p:txBody>
          <a:bodyPr wrap="square" lIns="0" tIns="0" rIns="0" bIns="0">
            <a:spAutoFit/>
          </a:bodyPr>
          <a:lstStyle>
            <a:lvl1pPr>
              <a:defRPr sz="18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8/30/2023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fg.resh.edu.ru/"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2nev.uralschool.ru/" TargetMode="External"/><Relationship Id="rId7" Type="http://schemas.openxmlformats.org/officeDocument/2006/relationships/hyperlink" Target="https://ajatskoe.uralschool.ru/" TargetMode="External"/><Relationship Id="rId2" Type="http://schemas.openxmlformats.org/officeDocument/2006/relationships/hyperlink" Target="http://soshbyngi.ru/" TargetMode="External"/><Relationship Id="rId1" Type="http://schemas.openxmlformats.org/officeDocument/2006/relationships/slideLayout" Target="../slideLayouts/slideLayout2.xml"/><Relationship Id="rId6" Type="http://schemas.openxmlformats.org/officeDocument/2006/relationships/hyperlink" Target="https://kalinovo.uralschool.ru/" TargetMode="External"/><Relationship Id="rId5" Type="http://schemas.openxmlformats.org/officeDocument/2006/relationships/hyperlink" Target="https://4nev.uralschool.ru/" TargetMode="External"/><Relationship Id="rId4" Type="http://schemas.openxmlformats.org/officeDocument/2006/relationships/hyperlink" Target="https://3-nev.uralschool.ru/" TargetMode="External"/><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286001" y="168655"/>
            <a:ext cx="6096000" cy="289823"/>
          </a:xfrm>
          <a:prstGeom prst="rect">
            <a:avLst/>
          </a:prstGeom>
        </p:spPr>
        <p:txBody>
          <a:bodyPr vert="horz" wrap="square" lIns="0" tIns="12700" rIns="0" bIns="0" rtlCol="0">
            <a:spAutoFit/>
          </a:bodyPr>
          <a:lstStyle/>
          <a:p>
            <a:pPr marL="2022475" marR="5080" indent="-2010410" algn="ctr">
              <a:lnSpc>
                <a:spcPct val="100000"/>
              </a:lnSpc>
              <a:spcBef>
                <a:spcPts val="100"/>
              </a:spcBef>
            </a:pPr>
            <a:r>
              <a:rPr lang="ru-RU" spc="-5" dirty="0" smtClean="0">
                <a:latin typeface="Times New Roman" panose="02020603050405020304" pitchFamily="18" charset="0"/>
                <a:cs typeface="Times New Roman" panose="02020603050405020304" pitchFamily="18" charset="0"/>
              </a:rPr>
              <a:t>         Управление образования Невьянского городского округа</a:t>
            </a:r>
            <a:endParaRPr dirty="0">
              <a:latin typeface="Times New Roman" panose="02020603050405020304" pitchFamily="18" charset="0"/>
              <a:cs typeface="Times New Roman" panose="02020603050405020304" pitchFamily="18" charset="0"/>
            </a:endParaRPr>
          </a:p>
        </p:txBody>
      </p:sp>
      <p:pic>
        <p:nvPicPr>
          <p:cNvPr id="3" name="object 3"/>
          <p:cNvPicPr/>
          <p:nvPr/>
        </p:nvPicPr>
        <p:blipFill>
          <a:blip r:embed="rId2" cstate="print">
            <a:duotone>
              <a:schemeClr val="accent5">
                <a:shade val="45000"/>
                <a:satMod val="135000"/>
              </a:schemeClr>
              <a:prstClr val="white"/>
            </a:duotone>
          </a:blip>
          <a:stretch>
            <a:fillRect/>
          </a:stretch>
        </p:blipFill>
        <p:spPr>
          <a:xfrm>
            <a:off x="-14705" y="2694830"/>
            <a:ext cx="12191999" cy="2864374"/>
          </a:xfrm>
          <a:prstGeom prst="rect">
            <a:avLst/>
          </a:prstGeom>
        </p:spPr>
      </p:pic>
      <p:sp>
        <p:nvSpPr>
          <p:cNvPr id="4" name="object 4"/>
          <p:cNvSpPr txBox="1"/>
          <p:nvPr/>
        </p:nvSpPr>
        <p:spPr>
          <a:xfrm>
            <a:off x="990088" y="2847701"/>
            <a:ext cx="9697976" cy="2205732"/>
          </a:xfrm>
          <a:prstGeom prst="rect">
            <a:avLst/>
          </a:prstGeom>
        </p:spPr>
        <p:txBody>
          <a:bodyPr vert="horz" wrap="square" lIns="0" tIns="12700" rIns="0" bIns="0" rtlCol="0">
            <a:spAutoFit/>
          </a:bodyPr>
          <a:lstStyle/>
          <a:p>
            <a:pPr marL="12700" marR="5080" algn="ctr">
              <a:lnSpc>
                <a:spcPct val="100000"/>
              </a:lnSpc>
              <a:spcBef>
                <a:spcPts val="100"/>
              </a:spcBef>
            </a:pPr>
            <a:r>
              <a:rPr lang="ru-RU" sz="2800" b="1" spc="-1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муниципальной системы образования в контексте основных стратегических ориентиров </a:t>
            </a:r>
          </a:p>
          <a:p>
            <a:pPr marL="12700" marR="5080" algn="ctr">
              <a:lnSpc>
                <a:spcPct val="100000"/>
              </a:lnSpc>
              <a:spcBef>
                <a:spcPts val="100"/>
              </a:spcBef>
            </a:pPr>
            <a:r>
              <a:rPr lang="ru-RU" sz="2800" b="1" spc="-1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Российского образования: </a:t>
            </a:r>
          </a:p>
          <a:p>
            <a:pPr marL="12700" marR="5080" algn="ctr">
              <a:lnSpc>
                <a:spcPct val="100000"/>
              </a:lnSpc>
              <a:spcBef>
                <a:spcPts val="100"/>
              </a:spcBef>
            </a:pPr>
            <a:r>
              <a:rPr lang="ru-RU" sz="2800" b="1" spc="-1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качество, наставничество, воспитание, </a:t>
            </a:r>
          </a:p>
          <a:p>
            <a:pPr marL="12700" marR="5080" algn="ctr">
              <a:lnSpc>
                <a:spcPct val="100000"/>
              </a:lnSpc>
              <a:spcBef>
                <a:spcPts val="100"/>
              </a:spcBef>
            </a:pPr>
            <a:r>
              <a:rPr lang="ru-RU" sz="2800" b="1" spc="-1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профессиональная ориентация</a:t>
            </a:r>
            <a:endParaRPr sz="28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5" name="object 5"/>
          <p:cNvGrpSpPr/>
          <p:nvPr/>
        </p:nvGrpSpPr>
        <p:grpSpPr>
          <a:xfrm>
            <a:off x="0" y="4978659"/>
            <a:ext cx="12209145" cy="655320"/>
            <a:chOff x="-16765" y="4639055"/>
            <a:chExt cx="12209145" cy="655320"/>
          </a:xfrm>
        </p:grpSpPr>
        <p:pic>
          <p:nvPicPr>
            <p:cNvPr id="6" name="object 6"/>
            <p:cNvPicPr/>
            <p:nvPr/>
          </p:nvPicPr>
          <p:blipFill>
            <a:blip r:embed="rId3" cstate="print">
              <a:duotone>
                <a:prstClr val="black"/>
                <a:schemeClr val="accent4">
                  <a:tint val="45000"/>
                  <a:satMod val="400000"/>
                </a:schemeClr>
              </a:duotone>
            </a:blip>
            <a:stretch>
              <a:fillRect/>
            </a:stretch>
          </p:blipFill>
          <p:spPr>
            <a:xfrm>
              <a:off x="0" y="4639055"/>
              <a:ext cx="12191999" cy="655319"/>
            </a:xfrm>
            <a:prstGeom prst="rect">
              <a:avLst/>
            </a:prstGeom>
          </p:spPr>
        </p:pic>
        <p:sp>
          <p:nvSpPr>
            <p:cNvPr id="7" name="object 7"/>
            <p:cNvSpPr/>
            <p:nvPr/>
          </p:nvSpPr>
          <p:spPr>
            <a:xfrm>
              <a:off x="21334" y="4858511"/>
              <a:ext cx="12123420" cy="216535"/>
            </a:xfrm>
            <a:custGeom>
              <a:avLst/>
              <a:gdLst/>
              <a:ahLst/>
              <a:cxnLst/>
              <a:rect l="l" t="t" r="r" b="b"/>
              <a:pathLst>
                <a:path w="12123420" h="216535">
                  <a:moveTo>
                    <a:pt x="12123420" y="0"/>
                  </a:moveTo>
                  <a:lnTo>
                    <a:pt x="0" y="0"/>
                  </a:lnTo>
                  <a:lnTo>
                    <a:pt x="0" y="216407"/>
                  </a:lnTo>
                  <a:lnTo>
                    <a:pt x="12123420" y="216407"/>
                  </a:lnTo>
                  <a:lnTo>
                    <a:pt x="12123420" y="0"/>
                  </a:lnTo>
                  <a:close/>
                </a:path>
              </a:pathLst>
            </a:custGeom>
            <a:solidFill>
              <a:schemeClr val="accent4">
                <a:lumMod val="75000"/>
              </a:schemeClr>
            </a:solidFill>
          </p:spPr>
          <p:txBody>
            <a:bodyPr wrap="square" lIns="0" tIns="0" rIns="0" bIns="0" rtlCol="0"/>
            <a:lstStyle/>
            <a:p>
              <a:endParaRPr dirty="0"/>
            </a:p>
          </p:txBody>
        </p:sp>
        <p:sp>
          <p:nvSpPr>
            <p:cNvPr id="8" name="object 8"/>
            <p:cNvSpPr/>
            <p:nvPr/>
          </p:nvSpPr>
          <p:spPr>
            <a:xfrm>
              <a:off x="21334" y="4858511"/>
              <a:ext cx="12123420" cy="216535"/>
            </a:xfrm>
            <a:custGeom>
              <a:avLst/>
              <a:gdLst/>
              <a:ahLst/>
              <a:cxnLst/>
              <a:rect l="l" t="t" r="r" b="b"/>
              <a:pathLst>
                <a:path w="12123420" h="216535">
                  <a:moveTo>
                    <a:pt x="0" y="216407"/>
                  </a:moveTo>
                  <a:lnTo>
                    <a:pt x="12123420" y="216407"/>
                  </a:lnTo>
                  <a:lnTo>
                    <a:pt x="12123420" y="0"/>
                  </a:lnTo>
                  <a:lnTo>
                    <a:pt x="0" y="0"/>
                  </a:lnTo>
                  <a:lnTo>
                    <a:pt x="0" y="216407"/>
                  </a:lnTo>
                  <a:close/>
                </a:path>
              </a:pathLst>
            </a:custGeom>
            <a:ln w="76200">
              <a:solidFill>
                <a:srgbClr val="00AF50"/>
              </a:solidFill>
            </a:ln>
          </p:spPr>
          <p:txBody>
            <a:bodyPr wrap="square" lIns="0" tIns="0" rIns="0" bIns="0" rtlCol="0"/>
            <a:lstStyle/>
            <a:p>
              <a:endParaRPr dirty="0"/>
            </a:p>
          </p:txBody>
        </p:sp>
      </p:grpSp>
      <p:sp>
        <p:nvSpPr>
          <p:cNvPr id="9" name="object 9"/>
          <p:cNvSpPr txBox="1"/>
          <p:nvPr/>
        </p:nvSpPr>
        <p:spPr>
          <a:xfrm>
            <a:off x="4267200" y="5930535"/>
            <a:ext cx="7406640" cy="505267"/>
          </a:xfrm>
          <a:prstGeom prst="rect">
            <a:avLst/>
          </a:prstGeom>
        </p:spPr>
        <p:txBody>
          <a:bodyPr vert="horz" wrap="square" lIns="0" tIns="12700" rIns="0" bIns="0" rtlCol="0">
            <a:spAutoFit/>
          </a:bodyPr>
          <a:lstStyle/>
          <a:p>
            <a:pPr marL="1599565" marR="5099050" indent="-347980">
              <a:lnSpc>
                <a:spcPct val="100000"/>
              </a:lnSpc>
              <a:spcBef>
                <a:spcPts val="1245"/>
              </a:spcBef>
            </a:pPr>
            <a:r>
              <a:rPr lang="ru-RU" sz="1600" b="1" dirty="0" smtClean="0">
                <a:latin typeface="Times New Roman" panose="02020603050405020304" pitchFamily="18" charset="0"/>
                <a:cs typeface="Times New Roman" panose="02020603050405020304" pitchFamily="18" charset="0"/>
              </a:rPr>
              <a:t>   Невьянск</a:t>
            </a:r>
            <a:r>
              <a:rPr sz="1600" b="1" dirty="0" smtClean="0">
                <a:latin typeface="Times New Roman" panose="02020603050405020304" pitchFamily="18" charset="0"/>
                <a:cs typeface="Times New Roman" panose="02020603050405020304" pitchFamily="18" charset="0"/>
              </a:rPr>
              <a:t>  </a:t>
            </a:r>
            <a:r>
              <a:rPr sz="1600" b="1" spc="-5" dirty="0" smtClean="0">
                <a:latin typeface="Times New Roman" panose="02020603050405020304" pitchFamily="18" charset="0"/>
                <a:cs typeface="Times New Roman" panose="02020603050405020304" pitchFamily="18" charset="0"/>
              </a:rPr>
              <a:t>202</a:t>
            </a:r>
            <a:r>
              <a:rPr lang="ru-RU" sz="1600" b="1" spc="-5" dirty="0" smtClean="0">
                <a:latin typeface="Times New Roman" panose="02020603050405020304" pitchFamily="18" charset="0"/>
                <a:cs typeface="Times New Roman" panose="02020603050405020304" pitchFamily="18" charset="0"/>
              </a:rPr>
              <a:t>3</a:t>
            </a:r>
            <a:endParaRPr sz="1600" dirty="0">
              <a:latin typeface="Times New Roman" panose="02020603050405020304" pitchFamily="18" charset="0"/>
              <a:cs typeface="Times New Roman" panose="02020603050405020304" pitchFamily="18" charset="0"/>
            </a:endParaRPr>
          </a:p>
        </p:txBody>
      </p:sp>
      <p:sp>
        <p:nvSpPr>
          <p:cNvPr id="13" name="object 13"/>
          <p:cNvSpPr txBox="1">
            <a:spLocks noGrp="1"/>
          </p:cNvSpPr>
          <p:nvPr>
            <p:ph type="title"/>
          </p:nvPr>
        </p:nvSpPr>
        <p:spPr>
          <a:xfrm>
            <a:off x="2189224" y="1251348"/>
            <a:ext cx="7617333" cy="1490152"/>
          </a:xfrm>
          <a:prstGeom prst="rect">
            <a:avLst/>
          </a:prstGeom>
        </p:spPr>
        <p:txBody>
          <a:bodyPr vert="horz" wrap="square" lIns="0" tIns="12700" rIns="0" bIns="0" rtlCol="0">
            <a:spAutoFit/>
          </a:bodyPr>
          <a:lstStyle/>
          <a:p>
            <a:pPr marL="347980" marR="5080" indent="-335280" algn="ctr">
              <a:lnSpc>
                <a:spcPct val="100000"/>
              </a:lnSpc>
              <a:spcBef>
                <a:spcPts val="100"/>
              </a:spcBef>
            </a:pPr>
            <a:r>
              <a:rPr lang="ru-RU" sz="3200" b="1" spc="-15" dirty="0" smtClean="0">
                <a:solidFill>
                  <a:srgbClr val="000000"/>
                </a:solidFill>
                <a:latin typeface="Times New Roman" panose="02020603050405020304" pitchFamily="18" charset="0"/>
                <a:cs typeface="Times New Roman" panose="02020603050405020304" pitchFamily="18" charset="0"/>
              </a:rPr>
              <a:t>А</a:t>
            </a:r>
            <a:r>
              <a:rPr sz="3200" b="1" spc="-10" dirty="0" err="1" smtClean="0">
                <a:solidFill>
                  <a:srgbClr val="000000"/>
                </a:solidFill>
                <a:latin typeface="Times New Roman" panose="02020603050405020304" pitchFamily="18" charset="0"/>
                <a:cs typeface="Times New Roman" panose="02020603050405020304" pitchFamily="18" charset="0"/>
              </a:rPr>
              <a:t>вгустовское</a:t>
            </a:r>
            <a:r>
              <a:rPr sz="3200" b="1" spc="-10" dirty="0" smtClean="0">
                <a:solidFill>
                  <a:srgbClr val="000000"/>
                </a:solidFill>
                <a:latin typeface="Times New Roman" panose="02020603050405020304" pitchFamily="18" charset="0"/>
                <a:cs typeface="Times New Roman" panose="02020603050405020304" pitchFamily="18" charset="0"/>
              </a:rPr>
              <a:t> </a:t>
            </a:r>
            <a:r>
              <a:rPr sz="3200" b="1" spc="-15" dirty="0">
                <a:solidFill>
                  <a:srgbClr val="000000"/>
                </a:solidFill>
                <a:latin typeface="Times New Roman" panose="02020603050405020304" pitchFamily="18" charset="0"/>
                <a:cs typeface="Times New Roman" panose="02020603050405020304" pitchFamily="18" charset="0"/>
              </a:rPr>
              <a:t>педагогическое </a:t>
            </a:r>
            <a:r>
              <a:rPr sz="3200" b="1" dirty="0">
                <a:solidFill>
                  <a:srgbClr val="000000"/>
                </a:solidFill>
                <a:latin typeface="Times New Roman" panose="02020603050405020304" pitchFamily="18" charset="0"/>
                <a:cs typeface="Times New Roman" panose="02020603050405020304" pitchFamily="18" charset="0"/>
              </a:rPr>
              <a:t>совещание </a:t>
            </a:r>
            <a:r>
              <a:rPr sz="3200" b="1" spc="-800" dirty="0">
                <a:solidFill>
                  <a:srgbClr val="000000"/>
                </a:solidFill>
                <a:latin typeface="Times New Roman" panose="02020603050405020304" pitchFamily="18" charset="0"/>
                <a:cs typeface="Times New Roman" panose="02020603050405020304" pitchFamily="18" charset="0"/>
              </a:rPr>
              <a:t> </a:t>
            </a:r>
            <a:r>
              <a:rPr sz="3200" b="1" spc="-15" dirty="0">
                <a:solidFill>
                  <a:srgbClr val="000000"/>
                </a:solidFill>
                <a:latin typeface="Times New Roman" panose="02020603050405020304" pitchFamily="18" charset="0"/>
                <a:cs typeface="Times New Roman" panose="02020603050405020304" pitchFamily="18" charset="0"/>
              </a:rPr>
              <a:t>работников</a:t>
            </a:r>
            <a:r>
              <a:rPr sz="3200" b="1" spc="20" dirty="0">
                <a:solidFill>
                  <a:srgbClr val="000000"/>
                </a:solidFill>
                <a:latin typeface="Times New Roman" panose="02020603050405020304" pitchFamily="18" charset="0"/>
                <a:cs typeface="Times New Roman" panose="02020603050405020304" pitchFamily="18" charset="0"/>
              </a:rPr>
              <a:t> </a:t>
            </a:r>
            <a:r>
              <a:rPr sz="3200" b="1" spc="-5" dirty="0" err="1">
                <a:solidFill>
                  <a:srgbClr val="000000"/>
                </a:solidFill>
                <a:latin typeface="Times New Roman" panose="02020603050405020304" pitchFamily="18" charset="0"/>
                <a:cs typeface="Times New Roman" panose="02020603050405020304" pitchFamily="18" charset="0"/>
              </a:rPr>
              <a:t>образования</a:t>
            </a:r>
            <a:r>
              <a:rPr sz="3200" b="1" spc="-5" dirty="0">
                <a:solidFill>
                  <a:srgbClr val="000000"/>
                </a:solidFill>
                <a:latin typeface="Times New Roman" panose="02020603050405020304" pitchFamily="18" charset="0"/>
                <a:cs typeface="Times New Roman" panose="02020603050405020304" pitchFamily="18" charset="0"/>
              </a:rPr>
              <a:t> </a:t>
            </a:r>
            <a:r>
              <a:rPr lang="ru-RU" sz="3200" b="1" spc="-5" dirty="0" smtClean="0">
                <a:solidFill>
                  <a:srgbClr val="000000"/>
                </a:solidFill>
                <a:latin typeface="Times New Roman" panose="02020603050405020304" pitchFamily="18" charset="0"/>
                <a:cs typeface="Times New Roman" panose="02020603050405020304" pitchFamily="18" charset="0"/>
              </a:rPr>
              <a:t/>
            </a:r>
            <a:br>
              <a:rPr lang="ru-RU" sz="3200" b="1" spc="-5" dirty="0" smtClean="0">
                <a:solidFill>
                  <a:srgbClr val="000000"/>
                </a:solidFill>
                <a:latin typeface="Times New Roman" panose="02020603050405020304" pitchFamily="18" charset="0"/>
                <a:cs typeface="Times New Roman" panose="02020603050405020304" pitchFamily="18" charset="0"/>
              </a:rPr>
            </a:br>
            <a:r>
              <a:rPr lang="ru-RU" sz="3200" b="1" spc="-20" dirty="0" smtClean="0">
                <a:solidFill>
                  <a:srgbClr val="000000"/>
                </a:solidFill>
                <a:latin typeface="Times New Roman" panose="02020603050405020304" pitchFamily="18" charset="0"/>
                <a:cs typeface="Times New Roman" panose="02020603050405020304" pitchFamily="18" charset="0"/>
              </a:rPr>
              <a:t>Невьянского городского округа</a:t>
            </a:r>
            <a:endParaRPr sz="3200" b="1" spc="-15" dirty="0">
              <a:solidFill>
                <a:srgbClr val="000000"/>
              </a:solidFill>
              <a:latin typeface="Times New Roman" panose="02020603050405020304" pitchFamily="18" charset="0"/>
              <a:cs typeface="Times New Roman" panose="02020603050405020304" pitchFamily="18" charset="0"/>
            </a:endParaRPr>
          </a:p>
        </p:txBody>
      </p:sp>
      <p:pic>
        <p:nvPicPr>
          <p:cNvPr id="14" name="Рисунок 13"/>
          <p:cNvPicPr>
            <a:picLocks noChangeAspect="1"/>
          </p:cNvPicPr>
          <p:nvPr/>
        </p:nvPicPr>
        <p:blipFill>
          <a:blip r:embed="rId4"/>
          <a:stretch>
            <a:fillRect/>
          </a:stretch>
        </p:blipFill>
        <p:spPr>
          <a:xfrm>
            <a:off x="91192" y="168655"/>
            <a:ext cx="1143000" cy="1436732"/>
          </a:xfrm>
          <a:prstGeom prst="rect">
            <a:avLst/>
          </a:prstGeom>
        </p:spPr>
      </p:pic>
      <p:sp>
        <p:nvSpPr>
          <p:cNvPr id="10" name="AutoShape 2" descr="Z:\%D0%A8%D0%B0%D0%B4%D1%80%D0%B8%D0%BD%D0%B0 %D0%92.%D0%A0\%D0%BB%D0%BE%D0%B3%D0%BE%D1%82%D0%B8%D0%BF %D0%B3%D0%BE%D0%B4 %D0%BF%D0%B5%D0%B4%D0%B0%D0%B3%D0%BE%D0%B3%D0%B0 %D0%B8 %D0%BD%D0%B0%D1%81%D1%82%D0%B0%D0%B2%D0%BD%D0%B8%D0%BA%D0%B0\%D0%BB%D0%BE%D0%B3%D0%BE%D1%82%D0%B8%D0%BF %D0%93%D0%BE%D0%B4%D0%B0 %D0%BF%D0%B5%D0%B4%D0%B0%D0%B3%D0%BE%D0%B3%D0%B0 %D0%B8 %D0%BD%D0%B0%D1%81%D1%82%D0%B0%D0%B2%D0%BD%D0%B8%D0%BA%D0%B0_%D0%BA%D1%80%D0%B0%D1%81%D0%BD%D1%8B%D0%B9.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400" y="-311019"/>
            <a:ext cx="2697735" cy="212177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p:nvPr>
        </p:nvSpPr>
        <p:spPr bwMode="auto">
          <a:xfrm>
            <a:off x="4572000" y="304800"/>
            <a:ext cx="7298961"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80975" marR="0" lvl="0" algn="just" defTabSz="914400" rtl="0" eaLnBrk="0" fontAlgn="base" latinLnBrk="0" hangingPunct="0">
              <a:lnSpc>
                <a:spcPct val="100000"/>
              </a:lnSpc>
              <a:spcBef>
                <a:spcPct val="0"/>
              </a:spcBef>
              <a:spcAft>
                <a:spcPct val="0"/>
              </a:spcAft>
              <a:buClrTx/>
              <a:buSzTx/>
              <a:buFontTx/>
              <a:buNone/>
              <a:tabLst/>
            </a:pPr>
            <a:r>
              <a:rPr kumimoji="0" lang="ru-RU" altLang="ru-RU" sz="1800" b="1" i="0" u="none" strike="noStrike" cap="none" normalizeH="0" baseline="0" dirty="0" smtClean="0">
                <a:ln>
                  <a:noFill/>
                </a:ln>
                <a:effectLst/>
                <a:latin typeface="Times New Roman" panose="02020603050405020304" pitchFamily="18" charset="0"/>
                <a:cs typeface="Times New Roman" panose="02020603050405020304" pitchFamily="18" charset="0"/>
              </a:rPr>
              <a:t>12–13 октября  2022 года  </a:t>
            </a:r>
            <a:r>
              <a:rPr kumimoji="0" lang="ru-RU" altLang="ru-RU" sz="1800" b="0" i="0" u="none" strike="noStrike" cap="none" normalizeH="0" baseline="0" dirty="0" smtClean="0">
                <a:ln>
                  <a:noFill/>
                </a:ln>
                <a:effectLst/>
                <a:latin typeface="Times New Roman" panose="02020603050405020304" pitchFamily="18" charset="0"/>
                <a:cs typeface="Times New Roman" panose="02020603050405020304" pitchFamily="18" charset="0"/>
              </a:rPr>
              <a:t>Федеральным государственным автономных учреждением</a:t>
            </a:r>
            <a:r>
              <a:rPr lang="ru-RU" altLang="ru-RU" sz="1800" dirty="0">
                <a:latin typeface="Times New Roman" panose="02020603050405020304" pitchFamily="18" charset="0"/>
                <a:cs typeface="Times New Roman" panose="02020603050405020304" pitchFamily="18" charset="0"/>
              </a:rPr>
              <a:t> </a:t>
            </a:r>
            <a:r>
              <a:rPr kumimoji="0" lang="ru-RU" altLang="ru-RU" sz="1800" b="0" i="0" u="none" strike="noStrike" cap="none" normalizeH="0" baseline="0" dirty="0" smtClean="0">
                <a:ln>
                  <a:noFill/>
                </a:ln>
                <a:effectLst/>
                <a:latin typeface="Times New Roman" panose="02020603050405020304" pitchFamily="18" charset="0"/>
                <a:cs typeface="Times New Roman" panose="02020603050405020304" pitchFamily="18" charset="0"/>
              </a:rPr>
              <a:t>«Центр просветительских инициатив Министерства просвещения Российской Федерации» </a:t>
            </a:r>
            <a:r>
              <a:rPr kumimoji="0" lang="ru-RU" altLang="ru-RU" sz="1800" b="0" i="0" u="none" strike="noStrike" cap="none" normalizeH="0" dirty="0" smtClean="0">
                <a:ln>
                  <a:noFill/>
                </a:ln>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0" dirty="0" smtClean="0">
                <a:ln>
                  <a:noFill/>
                </a:ln>
                <a:effectLst/>
                <a:latin typeface="Times New Roman" panose="02020603050405020304" pitchFamily="18" charset="0"/>
                <a:cs typeface="Times New Roman" panose="02020603050405020304" pitchFamily="18" charset="0"/>
              </a:rPr>
              <a:t>проведен мониторинг инфраструктуры объектов национального проекта «Образования», созданных в Свердловской области.</a:t>
            </a:r>
          </a:p>
          <a:p>
            <a:pPr marL="180975" lvl="0" algn="just" rtl="0"/>
            <a:r>
              <a:rPr kumimoji="0" lang="ru-RU" altLang="ru-RU" sz="1800" b="0" i="0" u="none" strike="noStrike" cap="none" normalizeH="0" baseline="0" dirty="0" smtClean="0">
                <a:ln>
                  <a:noFill/>
                </a:ln>
                <a:effectLst/>
                <a:latin typeface="Times New Roman" panose="02020603050405020304" pitchFamily="18" charset="0"/>
                <a:cs typeface="Times New Roman" panose="02020603050405020304" pitchFamily="18" charset="0"/>
              </a:rPr>
              <a:t>         В ходе визита сотрудники федерального ведомственного проектного офис</a:t>
            </a:r>
            <a:r>
              <a:rPr kumimoji="0" lang="ru-RU" altLang="ru-RU" sz="1800" b="0" i="0" u="none" strike="noStrike" cap="none" normalizeH="0" dirty="0" smtClean="0">
                <a:ln>
                  <a:noFill/>
                </a:ln>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0" dirty="0" smtClean="0">
                <a:ln>
                  <a:noFill/>
                </a:ln>
                <a:effectLst/>
                <a:latin typeface="Times New Roman" panose="02020603050405020304" pitchFamily="18" charset="0"/>
                <a:cs typeface="Times New Roman" panose="02020603050405020304" pitchFamily="18" charset="0"/>
              </a:rPr>
              <a:t>совместно с сотрудниками Министерства образования</a:t>
            </a:r>
            <a:r>
              <a:rPr lang="ru-RU" altLang="ru-RU" sz="1800" dirty="0">
                <a:latin typeface="Times New Roman" panose="02020603050405020304" pitchFamily="18" charset="0"/>
                <a:cs typeface="Times New Roman" panose="02020603050405020304" pitchFamily="18" charset="0"/>
              </a:rPr>
              <a:t> </a:t>
            </a:r>
            <a:r>
              <a:rPr kumimoji="0" lang="ru-RU" altLang="ru-RU" sz="1800" b="0" i="0" u="none" strike="noStrike" cap="none" normalizeH="0" baseline="0" dirty="0" smtClean="0">
                <a:ln>
                  <a:noFill/>
                </a:ln>
                <a:effectLst/>
                <a:latin typeface="Times New Roman" panose="02020603050405020304" pitchFamily="18" charset="0"/>
                <a:cs typeface="Times New Roman" panose="02020603050405020304" pitchFamily="18" charset="0"/>
              </a:rPr>
              <a:t>посетили</a:t>
            </a:r>
            <a:r>
              <a:rPr lang="ru-RU" altLang="ru-RU" sz="1800" dirty="0" smtClean="0">
                <a:latin typeface="Times New Roman" panose="02020603050405020304" pitchFamily="18" charset="0"/>
                <a:cs typeface="Times New Roman" panose="02020603050405020304" pitchFamily="18" charset="0"/>
              </a:rPr>
              <a:t> </a:t>
            </a:r>
            <a:r>
              <a:rPr kumimoji="0" lang="ru-RU" altLang="ru-RU" sz="1800" b="0" i="0" u="none" strike="noStrike" cap="none" normalizeH="0" baseline="0" dirty="0" smtClean="0">
                <a:ln>
                  <a:noFill/>
                </a:ln>
                <a:effectLst/>
                <a:latin typeface="Times New Roman" panose="02020603050405020304" pitchFamily="18" charset="0"/>
                <a:cs typeface="Times New Roman" panose="02020603050405020304" pitchFamily="18" charset="0"/>
              </a:rPr>
              <a:t>центры образования естественно-научной и технологической направленностей «Точка роста»,  в том числе   на базе </a:t>
            </a:r>
            <a:r>
              <a:rPr lang="ru-RU" altLang="ru-RU" sz="1800" dirty="0">
                <a:latin typeface="Times New Roman" panose="02020603050405020304" pitchFamily="18" charset="0"/>
                <a:cs typeface="Times New Roman" panose="02020603050405020304" pitchFamily="18" charset="0"/>
              </a:rPr>
              <a:t>МБОУ СОШ №3 </a:t>
            </a:r>
            <a:r>
              <a:rPr kumimoji="0" lang="ru-RU" altLang="ru-RU" sz="1800" b="0" i="0" u="none" strike="noStrike" cap="none" normalizeH="0" baseline="0" dirty="0" smtClean="0">
                <a:ln>
                  <a:noFill/>
                </a:ln>
                <a:effectLst/>
                <a:latin typeface="Times New Roman" panose="02020603050405020304" pitchFamily="18" charset="0"/>
                <a:cs typeface="Times New Roman" panose="02020603050405020304" pitchFamily="18" charset="0"/>
              </a:rPr>
              <a:t>Невьянского городского округа. </a:t>
            </a:r>
            <a:br>
              <a:rPr kumimoji="0" lang="ru-RU" altLang="ru-RU" sz="1800" b="0" i="0" u="none" strike="noStrike" cap="none" normalizeH="0" baseline="0" dirty="0" smtClean="0">
                <a:ln>
                  <a:noFill/>
                </a:ln>
                <a:effectLst/>
                <a:latin typeface="Times New Roman" panose="02020603050405020304" pitchFamily="18" charset="0"/>
                <a:cs typeface="Times New Roman" panose="02020603050405020304" pitchFamily="18" charset="0"/>
              </a:rPr>
            </a:br>
            <a:r>
              <a:rPr kumimoji="0" lang="ru-RU" altLang="ru-RU" sz="1800" b="0" i="0" u="none" strike="noStrike" cap="none" normalizeH="0" baseline="0" dirty="0" smtClean="0">
                <a:ln>
                  <a:noFill/>
                </a:ln>
                <a:effectLst/>
                <a:latin typeface="Times New Roman" panose="02020603050405020304" pitchFamily="18" charset="0"/>
                <a:cs typeface="Times New Roman" panose="02020603050405020304" pitchFamily="18" charset="0"/>
              </a:rPr>
              <a:t>         </a:t>
            </a:r>
            <a:br>
              <a:rPr kumimoji="0" lang="ru-RU" altLang="ru-RU" sz="1800" b="0" i="0" u="none" strike="noStrike" cap="none" normalizeH="0" baseline="0" dirty="0" smtClean="0">
                <a:ln>
                  <a:noFill/>
                </a:ln>
                <a:effectLst/>
                <a:latin typeface="Times New Roman" panose="02020603050405020304" pitchFamily="18" charset="0"/>
                <a:cs typeface="Times New Roman" panose="02020603050405020304" pitchFamily="18" charset="0"/>
              </a:rPr>
            </a:br>
            <a:r>
              <a:rPr kumimoji="0" lang="ru-RU" altLang="ru-RU" sz="1800" b="0" i="0" u="none" strike="noStrike" cap="none" normalizeH="0" baseline="0" dirty="0" smtClean="0">
                <a:ln>
                  <a:noFill/>
                </a:ln>
                <a:effectLst/>
                <a:latin typeface="Times New Roman" panose="02020603050405020304" pitchFamily="18" charset="0"/>
                <a:cs typeface="Times New Roman" panose="02020603050405020304" pitchFamily="18" charset="0"/>
              </a:rPr>
              <a:t>На встрече присутствовали</a:t>
            </a:r>
            <a:r>
              <a:rPr kumimoji="0" lang="ru-RU" altLang="ru-RU" sz="1800" b="0" i="0" u="none" strike="noStrike" cap="none" normalizeH="0" dirty="0" smtClean="0">
                <a:ln>
                  <a:noFill/>
                </a:ln>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0" dirty="0" smtClean="0">
                <a:ln>
                  <a:noFill/>
                </a:ln>
                <a:effectLst/>
                <a:latin typeface="Times New Roman" panose="02020603050405020304" pitchFamily="18" charset="0"/>
                <a:cs typeface="Times New Roman" panose="02020603050405020304" pitchFamily="18" charset="0"/>
              </a:rPr>
              <a:t>глава Невьянского городского округа </a:t>
            </a:r>
            <a:r>
              <a:rPr kumimoji="0" lang="ru-RU" altLang="ru-RU" sz="1800" b="1" i="0" u="none" strike="noStrike" cap="none" normalizeH="0" baseline="0" dirty="0" smtClean="0">
                <a:ln>
                  <a:noFill/>
                </a:ln>
                <a:effectLst/>
                <a:latin typeface="Times New Roman" panose="02020603050405020304" pitchFamily="18" charset="0"/>
                <a:cs typeface="Times New Roman" panose="02020603050405020304" pitchFamily="18" charset="0"/>
              </a:rPr>
              <a:t>Александр </a:t>
            </a:r>
            <a:r>
              <a:rPr kumimoji="0" lang="ru-RU" altLang="ru-RU" sz="1800" b="1" i="0" u="none" strike="noStrike" cap="none" normalizeH="0" baseline="0" dirty="0" err="1" smtClean="0">
                <a:ln>
                  <a:noFill/>
                </a:ln>
                <a:effectLst/>
                <a:latin typeface="Times New Roman" panose="02020603050405020304" pitchFamily="18" charset="0"/>
                <a:cs typeface="Times New Roman" panose="02020603050405020304" pitchFamily="18" charset="0"/>
              </a:rPr>
              <a:t>Берчук</a:t>
            </a:r>
            <a:r>
              <a:rPr kumimoji="0" lang="ru-RU" altLang="ru-RU" sz="1800" b="0" i="0" u="none" strike="noStrike" cap="none" normalizeH="0" baseline="0" dirty="0" smtClean="0">
                <a:ln>
                  <a:noFill/>
                </a:ln>
                <a:effectLst/>
                <a:latin typeface="Times New Roman" panose="02020603050405020304" pitchFamily="18" charset="0"/>
                <a:cs typeface="Times New Roman" panose="02020603050405020304" pitchFamily="18" charset="0"/>
              </a:rPr>
              <a:t>, заместитель главы Невьянского городского округа по</a:t>
            </a:r>
            <a:r>
              <a:rPr kumimoji="0" lang="ru-RU" altLang="ru-RU" sz="1800" b="0" i="0" u="none" strike="noStrike" cap="none" normalizeH="0" dirty="0" smtClean="0">
                <a:ln>
                  <a:noFill/>
                </a:ln>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0" dirty="0" smtClean="0">
                <a:ln>
                  <a:noFill/>
                </a:ln>
                <a:effectLst/>
                <a:latin typeface="Times New Roman" panose="02020603050405020304" pitchFamily="18" charset="0"/>
                <a:cs typeface="Times New Roman" panose="02020603050405020304" pitchFamily="18" charset="0"/>
              </a:rPr>
              <a:t>социальным вопросам </a:t>
            </a:r>
            <a:r>
              <a:rPr kumimoji="0" lang="ru-RU" altLang="ru-RU" sz="1800" b="1" i="0" u="none" strike="noStrike" cap="none" normalizeH="0" baseline="0" dirty="0" smtClean="0">
                <a:ln>
                  <a:noFill/>
                </a:ln>
                <a:effectLst/>
                <a:latin typeface="Times New Roman" panose="02020603050405020304" pitchFamily="18" charset="0"/>
                <a:cs typeface="Times New Roman" panose="02020603050405020304" pitchFamily="18" charset="0"/>
              </a:rPr>
              <a:t>Станислав </a:t>
            </a:r>
            <a:r>
              <a:rPr kumimoji="0" lang="ru-RU" altLang="ru-RU" sz="1800" b="1" i="0" u="none" strike="noStrike" cap="none" normalizeH="0" baseline="0" dirty="0" err="1" smtClean="0">
                <a:ln>
                  <a:noFill/>
                </a:ln>
                <a:effectLst/>
                <a:latin typeface="Times New Roman" panose="02020603050405020304" pitchFamily="18" charset="0"/>
                <a:cs typeface="Times New Roman" panose="02020603050405020304" pitchFamily="18" charset="0"/>
              </a:rPr>
              <a:t>Делидов</a:t>
            </a:r>
            <a:r>
              <a:rPr kumimoji="0" lang="ru-RU" altLang="ru-RU" sz="1800" b="1" i="0" u="none" strike="noStrike" cap="none" normalizeH="0" baseline="0" dirty="0" smtClean="0">
                <a:ln>
                  <a:noFill/>
                </a:ln>
                <a:effectLst/>
                <a:latin typeface="Times New Roman" panose="02020603050405020304" pitchFamily="18" charset="0"/>
                <a:cs typeface="Times New Roman" panose="02020603050405020304" pitchFamily="18" charset="0"/>
              </a:rPr>
              <a:t>,</a:t>
            </a:r>
            <a:r>
              <a:rPr kumimoji="0" lang="ru-RU" altLang="ru-RU" sz="1800" b="1" i="0" u="none" strike="noStrike" cap="none" normalizeH="0" dirty="0" smtClean="0">
                <a:ln>
                  <a:noFill/>
                </a:ln>
                <a:effectLst/>
                <a:latin typeface="Times New Roman" panose="02020603050405020304" pitchFamily="18" charset="0"/>
                <a:cs typeface="Times New Roman" panose="02020603050405020304" pitchFamily="18" charset="0"/>
              </a:rPr>
              <a:t>  </a:t>
            </a:r>
            <a:r>
              <a:rPr kumimoji="0" lang="ru-RU" altLang="ru-RU" sz="1800" i="0" u="none" strike="noStrike" cap="none" normalizeH="0" baseline="0" dirty="0" smtClean="0">
                <a:ln>
                  <a:noFill/>
                </a:ln>
                <a:effectLst/>
                <a:latin typeface="Times New Roman" panose="02020603050405020304" pitchFamily="18" charset="0"/>
                <a:cs typeface="Times New Roman" panose="02020603050405020304" pitchFamily="18" charset="0"/>
              </a:rPr>
              <a:t>начальник Управления образования</a:t>
            </a:r>
            <a:r>
              <a:rPr lang="ru-RU" altLang="ru-RU" sz="1800" dirty="0">
                <a:latin typeface="Times New Roman" panose="02020603050405020304" pitchFamily="18" charset="0"/>
                <a:cs typeface="Times New Roman" panose="02020603050405020304" pitchFamily="18" charset="0"/>
              </a:rPr>
              <a:t> </a:t>
            </a:r>
            <a:r>
              <a:rPr kumimoji="0" lang="ru-RU" altLang="ru-RU" sz="1800" b="1" i="0" u="none" strike="noStrike" cap="none" normalizeH="0" baseline="0" dirty="0" smtClean="0">
                <a:ln>
                  <a:noFill/>
                </a:ln>
                <a:effectLst/>
                <a:latin typeface="Times New Roman" panose="02020603050405020304" pitchFamily="18" charset="0"/>
                <a:cs typeface="Times New Roman" panose="02020603050405020304" pitchFamily="18" charset="0"/>
              </a:rPr>
              <a:t>Венера </a:t>
            </a:r>
            <a:r>
              <a:rPr lang="ru-RU" altLang="ru-RU" sz="1800" b="1" dirty="0" smtClean="0">
                <a:latin typeface="Times New Roman" panose="02020603050405020304" pitchFamily="18" charset="0"/>
                <a:cs typeface="Times New Roman" panose="02020603050405020304" pitchFamily="18" charset="0"/>
              </a:rPr>
              <a:t>Ш</a:t>
            </a:r>
            <a:r>
              <a:rPr kumimoji="0" lang="ru-RU" altLang="ru-RU" sz="1800" b="1" i="0" u="none" strike="noStrike" cap="none" normalizeH="0" baseline="0" dirty="0" smtClean="0">
                <a:ln>
                  <a:noFill/>
                </a:ln>
                <a:effectLst/>
                <a:latin typeface="Times New Roman" panose="02020603050405020304" pitchFamily="18" charset="0"/>
                <a:cs typeface="Times New Roman" panose="02020603050405020304" pitchFamily="18" charset="0"/>
              </a:rPr>
              <a:t>адрина. </a:t>
            </a:r>
            <a:br>
              <a:rPr kumimoji="0" lang="ru-RU" altLang="ru-RU" sz="1800" b="1" i="0" u="none" strike="noStrike" cap="none" normalizeH="0" baseline="0" dirty="0" smtClean="0">
                <a:ln>
                  <a:noFill/>
                </a:ln>
                <a:effectLst/>
                <a:latin typeface="Times New Roman" panose="02020603050405020304" pitchFamily="18" charset="0"/>
                <a:cs typeface="Times New Roman" panose="02020603050405020304" pitchFamily="18" charset="0"/>
              </a:rPr>
            </a:br>
            <a:r>
              <a:rPr kumimoji="0" lang="ru-RU" altLang="ru-RU" sz="1800" b="1"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ru-RU" altLang="ru-RU" sz="1800" i="0" u="none" strike="noStrike" cap="none" normalizeH="0" baseline="0" dirty="0" smtClean="0">
                <a:ln>
                  <a:noFill/>
                </a:ln>
                <a:effectLst/>
                <a:latin typeface="Times New Roman" panose="02020603050405020304" pitchFamily="18" charset="0"/>
                <a:cs typeface="Times New Roman" panose="02020603050405020304" pitchFamily="18" charset="0"/>
              </a:rPr>
              <a:t>Мониторинг продемонстрировал  соответствие «Точки роста» всем </a:t>
            </a:r>
            <a:r>
              <a:rPr lang="ru-RU" altLang="ru-RU" sz="1800" dirty="0" smtClean="0">
                <a:latin typeface="Times New Roman" panose="02020603050405020304" pitchFamily="18" charset="0"/>
                <a:cs typeface="Times New Roman" panose="02020603050405020304" pitchFamily="18" charset="0"/>
              </a:rPr>
              <a:t>требованиям, </a:t>
            </a:r>
            <a:r>
              <a:rPr kumimoji="0" lang="ru-RU" altLang="ru-RU" sz="1800" i="0" u="none" strike="noStrike" cap="none" normalizeH="0" baseline="0" dirty="0" smtClean="0">
                <a:ln>
                  <a:noFill/>
                </a:ln>
                <a:effectLst/>
                <a:latin typeface="Times New Roman" panose="02020603050405020304" pitchFamily="18" charset="0"/>
                <a:cs typeface="Times New Roman" panose="02020603050405020304" pitchFamily="18" charset="0"/>
              </a:rPr>
              <a:t>предъявленным Министерством просвещение </a:t>
            </a:r>
            <a:br>
              <a:rPr kumimoji="0" lang="ru-RU" altLang="ru-RU" sz="1800" i="0" u="none" strike="noStrike" cap="none" normalizeH="0" baseline="0" dirty="0" smtClean="0">
                <a:ln>
                  <a:noFill/>
                </a:ln>
                <a:effectLst/>
                <a:latin typeface="Times New Roman" panose="02020603050405020304" pitchFamily="18" charset="0"/>
                <a:cs typeface="Times New Roman" panose="02020603050405020304" pitchFamily="18" charset="0"/>
              </a:rPr>
            </a:br>
            <a:r>
              <a:rPr kumimoji="0" lang="ru-RU" altLang="ru-RU" sz="1800" i="0" u="none" strike="noStrike" cap="none" normalizeH="0" baseline="0" dirty="0" smtClean="0">
                <a:ln>
                  <a:noFill/>
                </a:ln>
                <a:effectLst/>
                <a:latin typeface="Times New Roman" panose="02020603050405020304" pitchFamily="18" charset="0"/>
                <a:cs typeface="Times New Roman" panose="02020603050405020304" pitchFamily="18" charset="0"/>
              </a:rPr>
              <a:t>Российской </a:t>
            </a:r>
            <a:r>
              <a:rPr lang="ru-RU" altLang="ru-RU" sz="1800" dirty="0" smtClean="0">
                <a:latin typeface="Times New Roman" panose="02020603050405020304" pitchFamily="18" charset="0"/>
                <a:cs typeface="Times New Roman" panose="02020603050405020304" pitchFamily="18" charset="0"/>
              </a:rPr>
              <a:t>Фе</a:t>
            </a:r>
            <a:r>
              <a:rPr kumimoji="0" lang="ru-RU" altLang="ru-RU" sz="1800" i="0" u="none" strike="noStrike" cap="none" normalizeH="0" baseline="0" dirty="0" smtClean="0">
                <a:ln>
                  <a:noFill/>
                </a:ln>
                <a:effectLst/>
                <a:latin typeface="Times New Roman" panose="02020603050405020304" pitchFamily="18" charset="0"/>
                <a:cs typeface="Times New Roman" panose="02020603050405020304" pitchFamily="18" charset="0"/>
              </a:rPr>
              <a:t>дерации.</a:t>
            </a:r>
            <a:endParaRPr kumimoji="0" lang="ru-RU" altLang="ru-RU" sz="2000" b="0" i="0" u="none" strike="noStrike" cap="none" normalizeH="0" baseline="0" dirty="0" smtClean="0">
              <a:ln>
                <a:noFill/>
              </a:ln>
              <a:effectLst/>
              <a:latin typeface="Times New Roman" panose="02020603050405020304" pitchFamily="18" charset="0"/>
              <a:cs typeface="Times New Roman" panose="02020603050405020304" pitchFamily="18" charset="0"/>
            </a:endParaRPr>
          </a:p>
        </p:txBody>
      </p:sp>
      <p:pic>
        <p:nvPicPr>
          <p:cNvPr id="3075" name="Picture 3" descr="77d33a85c4750d685515d8ce36c0e8f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4435839" cy="40386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4648200"/>
            <a:ext cx="4343400" cy="923330"/>
          </a:xfrm>
          <a:prstGeom prst="rect">
            <a:avLst/>
          </a:prstGeom>
          <a:noFill/>
        </p:spPr>
        <p:txBody>
          <a:bodyPr wrap="square" rtlCol="0">
            <a:spAutoFit/>
          </a:bodyPr>
          <a:lstStyle/>
          <a:p>
            <a:r>
              <a:rPr lang="ru-RU" altLang="ru-RU" b="1" dirty="0">
                <a:latin typeface="Times New Roman" panose="02020603050405020304" pitchFamily="18" charset="0"/>
                <a:cs typeface="Times New Roman" panose="02020603050405020304" pitchFamily="18" charset="0"/>
              </a:rPr>
              <a:t> (Материал с сайта Министерства образования и </a:t>
            </a:r>
            <a:r>
              <a:rPr lang="ru-RU" altLang="ru-RU" b="1" dirty="0" smtClean="0">
                <a:latin typeface="Times New Roman" panose="02020603050405020304" pitchFamily="18" charset="0"/>
                <a:cs typeface="Times New Roman" panose="02020603050405020304" pitchFamily="18" charset="0"/>
              </a:rPr>
              <a:t>молодёжной </a:t>
            </a:r>
            <a:r>
              <a:rPr lang="ru-RU" altLang="ru-RU" b="1" dirty="0">
                <a:latin typeface="Times New Roman" panose="02020603050405020304" pitchFamily="18" charset="0"/>
                <a:cs typeface="Times New Roman" panose="02020603050405020304" pitchFamily="18" charset="0"/>
              </a:rPr>
              <a:t>политики Свердловской области)</a:t>
            </a:r>
            <a:endParaRPr lang="ru-RU" dirty="0"/>
          </a:p>
        </p:txBody>
      </p:sp>
    </p:spTree>
    <p:extLst>
      <p:ext uri="{BB962C8B-B14F-4D97-AF65-F5344CB8AC3E}">
        <p14:creationId xmlns:p14="http://schemas.microsoft.com/office/powerpoint/2010/main" val="3094035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7338" y="296393"/>
            <a:ext cx="11221262" cy="2631490"/>
          </a:xfrm>
        </p:spPr>
        <p:txBody>
          <a:bodyPr/>
          <a:lstStyle/>
          <a:p>
            <a:pPr algn="l">
              <a:lnSpc>
                <a:spcPct val="150000"/>
              </a:lnSpc>
            </a:pPr>
            <a:r>
              <a:rPr lang="ru-RU" sz="2400" dirty="0" smtClean="0">
                <a:solidFill>
                  <a:schemeClr val="tx1"/>
                </a:solidFill>
                <a:latin typeface="Times New Roman" panose="02020603050405020304" pitchFamily="18" charset="0"/>
                <a:cs typeface="Times New Roman" panose="02020603050405020304" pitchFamily="18" charset="0"/>
              </a:rPr>
              <a:t>Опыт </a:t>
            </a:r>
            <a:r>
              <a:rPr lang="ru-RU" sz="2400" dirty="0">
                <a:solidFill>
                  <a:schemeClr val="tx1"/>
                </a:solidFill>
                <a:latin typeface="Times New Roman" panose="02020603050405020304" pitchFamily="18" charset="0"/>
                <a:cs typeface="Times New Roman" panose="02020603050405020304" pitchFamily="18" charset="0"/>
              </a:rPr>
              <a:t>сетевого сотрудничества на базе </a:t>
            </a:r>
            <a:r>
              <a:rPr lang="ru-RU" sz="2400" b="1" dirty="0">
                <a:solidFill>
                  <a:schemeClr val="tx1"/>
                </a:solidFill>
                <a:latin typeface="Times New Roman" panose="02020603050405020304" pitchFamily="18" charset="0"/>
                <a:cs typeface="Times New Roman" panose="02020603050405020304" pitchFamily="18" charset="0"/>
              </a:rPr>
              <a:t>«Точек роста» </a:t>
            </a:r>
            <a:r>
              <a:rPr lang="ru-RU" sz="2400" dirty="0">
                <a:solidFill>
                  <a:schemeClr val="tx1"/>
                </a:solidFill>
                <a:latin typeface="Times New Roman" panose="02020603050405020304" pitchFamily="18" charset="0"/>
                <a:cs typeface="Times New Roman" panose="02020603050405020304" pitchFamily="18" charset="0"/>
              </a:rPr>
              <a:t>представлял на коллегии Министерства образования и молодёжной политики Свердловской области Глава Невьянского городского округа </a:t>
            </a:r>
            <a:r>
              <a:rPr lang="ru-RU" sz="2400" b="1" dirty="0" err="1">
                <a:solidFill>
                  <a:schemeClr val="tx1"/>
                </a:solidFill>
                <a:latin typeface="Times New Roman" panose="02020603050405020304" pitchFamily="18" charset="0"/>
                <a:cs typeface="Times New Roman" panose="02020603050405020304" pitchFamily="18" charset="0"/>
              </a:rPr>
              <a:t>Берчук</a:t>
            </a:r>
            <a:r>
              <a:rPr lang="ru-RU" sz="2400" b="1" dirty="0">
                <a:solidFill>
                  <a:schemeClr val="tx1"/>
                </a:solidFill>
                <a:latin typeface="Times New Roman" panose="02020603050405020304" pitchFamily="18" charset="0"/>
                <a:cs typeface="Times New Roman" panose="02020603050405020304" pitchFamily="18" charset="0"/>
              </a:rPr>
              <a:t> </a:t>
            </a:r>
            <a:r>
              <a:rPr lang="ru-RU" sz="2400" b="1" dirty="0" smtClean="0">
                <a:solidFill>
                  <a:schemeClr val="tx1"/>
                </a:solidFill>
                <a:latin typeface="Times New Roman" panose="02020603050405020304" pitchFamily="18" charset="0"/>
                <a:cs typeface="Times New Roman" panose="02020603050405020304" pitchFamily="18" charset="0"/>
              </a:rPr>
              <a:t>А.А</a:t>
            </a:r>
            <a:r>
              <a:rPr lang="ru-RU" sz="2400" dirty="0" smtClean="0">
                <a:solidFill>
                  <a:schemeClr val="tx1"/>
                </a:solidFill>
                <a:latin typeface="Times New Roman" panose="02020603050405020304" pitchFamily="18" charset="0"/>
                <a:cs typeface="Times New Roman" panose="02020603050405020304" pitchFamily="18" charset="0"/>
              </a:rPr>
              <a:t>. Опыт </a:t>
            </a:r>
            <a:r>
              <a:rPr lang="ru-RU" sz="2400" dirty="0">
                <a:solidFill>
                  <a:schemeClr val="tx1"/>
                </a:solidFill>
                <a:latin typeface="Times New Roman" panose="02020603050405020304" pitchFamily="18" charset="0"/>
                <a:cs typeface="Times New Roman" panose="02020603050405020304" pitchFamily="18" charset="0"/>
              </a:rPr>
              <a:t>признан успешным и заслуживающим распространения в других муниципалитетах региона. </a:t>
            </a:r>
            <a:r>
              <a:rPr lang="ru-RU" sz="1800" b="1" dirty="0">
                <a:solidFill>
                  <a:schemeClr val="tx1"/>
                </a:solidFill>
                <a:latin typeface="Times New Roman" panose="02020603050405020304" pitchFamily="18" charset="0"/>
                <a:cs typeface="Times New Roman" panose="02020603050405020304" pitchFamily="18" charset="0"/>
              </a:rPr>
              <a:t/>
            </a:r>
            <a:br>
              <a:rPr lang="ru-RU" sz="1800" b="1" dirty="0">
                <a:solidFill>
                  <a:schemeClr val="tx1"/>
                </a:solidFill>
                <a:latin typeface="Times New Roman" panose="02020603050405020304" pitchFamily="18" charset="0"/>
                <a:cs typeface="Times New Roman" panose="02020603050405020304" pitchFamily="18" charset="0"/>
              </a:rPr>
            </a:br>
            <a:endParaRPr lang="ru-RU" sz="1800" b="1" dirty="0">
              <a:solidFill>
                <a:schemeClr val="tx1"/>
              </a:solidFill>
            </a:endParaRPr>
          </a:p>
        </p:txBody>
      </p:sp>
      <p:sp>
        <p:nvSpPr>
          <p:cNvPr id="4" name="AutoShape 2" descr="Z:\%D0%A8%D0%B0%D0%B4%D1%80%D0%B8%D0%BD%D0%B0 %D0%92.%D0%A0\%D0%BB%D0%BE%D0%B3%D0%BE%D1%82%D0%B8%D0%BF %D0%B3%D0%BE%D0%B4 %D0%BF%D0%B5%D0%B4%D0%B0%D0%B3%D0%BE%D0%B3%D0%B0 %D0%B8 %D0%BD%D0%B0%D1%81%D1%82%D0%B0%D0%B2%D0%BD%D0%B8%D0%BA%D0%B0\%D0%BB%D0%BE%D0%B3%D0%BE%D1%82%D0%B8%D0%BF %D0%93%D0%BE%D0%B4%D0%B0 %D0%BF%D0%B5%D0%B4%D0%B0%D0%B3%D0%BE%D0%B3%D0%B0 %D0%B8 %D0%BD%D0%B0%D1%81%D1%82%D0%B0%D0%B2%D0%BD%D0%B8%D0%BA%D0%B0_%D0%BA%D1%80%D0%B0%D1%81%D0%BD%D1%8B%D0%B9.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Рисунок 6"/>
          <p:cNvPicPr>
            <a:picLocks noChangeAspect="1"/>
          </p:cNvPicPr>
          <p:nvPr/>
        </p:nvPicPr>
        <p:blipFill>
          <a:blip r:embed="rId3"/>
          <a:stretch>
            <a:fillRect/>
          </a:stretch>
        </p:blipFill>
        <p:spPr>
          <a:xfrm>
            <a:off x="8620022" y="2761844"/>
            <a:ext cx="2581378" cy="2625690"/>
          </a:xfrm>
          <a:prstGeom prst="rect">
            <a:avLst/>
          </a:prstGeom>
          <a:effectLst>
            <a:outerShdw blurRad="50800" dist="38100" dir="5400000" algn="t" rotWithShape="0">
              <a:prstClr val="black">
                <a:alpha val="40000"/>
              </a:prstClr>
            </a:outerShdw>
          </a:effectLst>
        </p:spPr>
      </p:pic>
      <p:pic>
        <p:nvPicPr>
          <p:cNvPr id="8" name="Рисунок 7"/>
          <p:cNvPicPr>
            <a:picLocks noChangeAspect="1"/>
          </p:cNvPicPr>
          <p:nvPr/>
        </p:nvPicPr>
        <p:blipFill>
          <a:blip r:embed="rId4"/>
          <a:stretch>
            <a:fillRect/>
          </a:stretch>
        </p:blipFill>
        <p:spPr>
          <a:xfrm>
            <a:off x="4230307" y="2781300"/>
            <a:ext cx="3932515" cy="2990351"/>
          </a:xfrm>
          <a:prstGeom prst="rect">
            <a:avLst/>
          </a:prstGeom>
          <a:effectLst>
            <a:outerShdw blurRad="50800" dist="38100" dir="5400000" algn="t" rotWithShape="0">
              <a:prstClr val="black">
                <a:alpha val="40000"/>
              </a:prstClr>
            </a:outerShdw>
          </a:effectLst>
        </p:spPr>
      </p:pic>
      <p:pic>
        <p:nvPicPr>
          <p:cNvPr id="9" name="Рисунок 8"/>
          <p:cNvPicPr>
            <a:picLocks noChangeAspect="1"/>
          </p:cNvPicPr>
          <p:nvPr/>
        </p:nvPicPr>
        <p:blipFill>
          <a:blip r:embed="rId5"/>
          <a:stretch>
            <a:fillRect/>
          </a:stretch>
        </p:blipFill>
        <p:spPr>
          <a:xfrm>
            <a:off x="131544" y="2781300"/>
            <a:ext cx="3824304" cy="335392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355796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12034520" cy="1107996"/>
          </a:xfrm>
        </p:spPr>
        <p:txBody>
          <a:bodyPr/>
          <a:lstStyle/>
          <a:p>
            <a:r>
              <a:rPr lang="ru-RU" sz="2400" dirty="0">
                <a:solidFill>
                  <a:schemeClr val="tx1"/>
                </a:solidFill>
                <a:latin typeface="Times New Roman" panose="02020603050405020304" pitchFamily="18" charset="0"/>
                <a:cs typeface="Times New Roman" panose="02020603050405020304" pitchFamily="18" charset="0"/>
              </a:rPr>
              <a:t>Выбор экзаменов выпускниками </a:t>
            </a:r>
            <a:r>
              <a:rPr lang="ru-RU" sz="2400" b="1" dirty="0">
                <a:solidFill>
                  <a:schemeClr val="tx1"/>
                </a:solidFill>
                <a:latin typeface="Times New Roman" panose="02020603050405020304" pitchFamily="18" charset="0"/>
                <a:cs typeface="Times New Roman" panose="02020603050405020304" pitchFamily="18" charset="0"/>
              </a:rPr>
              <a:t>9 классов </a:t>
            </a:r>
            <a:r>
              <a:rPr lang="ru-RU" sz="2400" dirty="0">
                <a:solidFill>
                  <a:schemeClr val="tx1"/>
                </a:solidFill>
                <a:latin typeface="Times New Roman" panose="02020603050405020304" pitchFamily="18" charset="0"/>
                <a:cs typeface="Times New Roman" panose="02020603050405020304" pitchFamily="18" charset="0"/>
              </a:rPr>
              <a:t>по предметам, по которым осуществляется реализация образовательных программ на базе центра образования</a:t>
            </a:r>
            <a:r>
              <a:rPr lang="ru-RU" sz="2400" b="1" dirty="0">
                <a:solidFill>
                  <a:schemeClr val="tx1"/>
                </a:solidFill>
                <a:latin typeface="Times New Roman" panose="02020603050405020304" pitchFamily="18" charset="0"/>
                <a:cs typeface="Times New Roman" panose="02020603050405020304" pitchFamily="18" charset="0"/>
              </a:rPr>
              <a:t> «Точка роста</a:t>
            </a:r>
            <a:r>
              <a:rPr lang="ru-RU" sz="2400" b="1" dirty="0" smtClean="0">
                <a:solidFill>
                  <a:schemeClr val="tx1"/>
                </a:solidFill>
                <a:latin typeface="Times New Roman" panose="02020603050405020304" pitchFamily="18" charset="0"/>
                <a:cs typeface="Times New Roman" panose="02020603050405020304" pitchFamily="18" charset="0"/>
              </a:rPr>
              <a:t>»</a:t>
            </a:r>
            <a:r>
              <a:rPr lang="ru-RU" sz="2400" dirty="0" smtClean="0">
                <a:solidFill>
                  <a:schemeClr val="tx1"/>
                </a:solidFill>
                <a:latin typeface="Times New Roman" panose="02020603050405020304" pitchFamily="18" charset="0"/>
                <a:cs typeface="Times New Roman" panose="02020603050405020304" pitchFamily="18" charset="0"/>
              </a:rPr>
              <a:t>:</a:t>
            </a:r>
            <a:r>
              <a:rPr lang="ru-RU" sz="2400" dirty="0">
                <a:solidFill>
                  <a:schemeClr val="tx1"/>
                </a:solidFill>
                <a:latin typeface="Times New Roman" panose="02020603050405020304" pitchFamily="18" charset="0"/>
                <a:cs typeface="Times New Roman" panose="02020603050405020304" pitchFamily="18" charset="0"/>
              </a:rPr>
              <a:t/>
            </a:r>
            <a:br>
              <a:rPr lang="ru-RU" sz="2400" dirty="0">
                <a:solidFill>
                  <a:schemeClr val="tx1"/>
                </a:solidFill>
                <a:latin typeface="Times New Roman" panose="02020603050405020304" pitchFamily="18" charset="0"/>
                <a:cs typeface="Times New Roman" panose="02020603050405020304" pitchFamily="18" charset="0"/>
              </a:rPr>
            </a:b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914400" y="1371600"/>
            <a:ext cx="10668000" cy="4622762"/>
          </a:xfrm>
        </p:spPr>
        <p:txBody>
          <a:bodyPr/>
          <a:lstStyle/>
          <a:p>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1664851377"/>
              </p:ext>
            </p:extLst>
          </p:nvPr>
        </p:nvGraphicFramePr>
        <p:xfrm>
          <a:off x="609600" y="1371599"/>
          <a:ext cx="11430000" cy="4622762"/>
        </p:xfrm>
        <a:graphic>
          <a:graphicData uri="http://schemas.openxmlformats.org/drawingml/2006/table">
            <a:tbl>
              <a:tblPr firstRow="1" firstCol="1" bandRow="1">
                <a:tableStyleId>{5C22544A-7EE6-4342-B048-85BDC9FD1C3A}</a:tableStyleId>
              </a:tblPr>
              <a:tblGrid>
                <a:gridCol w="3596853">
                  <a:extLst>
                    <a:ext uri="{9D8B030D-6E8A-4147-A177-3AD203B41FA5}">
                      <a16:colId xmlns:a16="http://schemas.microsoft.com/office/drawing/2014/main" val="20000"/>
                    </a:ext>
                  </a:extLst>
                </a:gridCol>
                <a:gridCol w="1584747">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2057400">
                  <a:extLst>
                    <a:ext uri="{9D8B030D-6E8A-4147-A177-3AD203B41FA5}">
                      <a16:colId xmlns:a16="http://schemas.microsoft.com/office/drawing/2014/main" val="20005"/>
                    </a:ext>
                  </a:extLst>
                </a:gridCol>
              </a:tblGrid>
              <a:tr h="518323">
                <a:tc>
                  <a:txBody>
                    <a:bodyPr/>
                    <a:lstStyle/>
                    <a:p>
                      <a:pPr algn="just">
                        <a:lnSpc>
                          <a:spcPct val="115000"/>
                        </a:lnSpc>
                        <a:spcAft>
                          <a:spcPts val="0"/>
                        </a:spcAft>
                      </a:pPr>
                      <a:r>
                        <a:rPr lang="ru-RU" sz="2400" dirty="0">
                          <a:effectLst/>
                        </a:rPr>
                        <a:t>ОУ</a:t>
                      </a:r>
                      <a:endParaRPr lang="ru-RU"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a:effectLst/>
                          <a:latin typeface="Times New Roman" panose="02020603050405020304" pitchFamily="18" charset="0"/>
                          <a:cs typeface="Times New Roman" panose="02020603050405020304" pitchFamily="18" charset="0"/>
                        </a:rPr>
                        <a:t>биология</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a:effectLst/>
                          <a:latin typeface="Times New Roman" panose="02020603050405020304" pitchFamily="18" charset="0"/>
                          <a:cs typeface="Times New Roman" panose="02020603050405020304" pitchFamily="18" charset="0"/>
                        </a:rPr>
                        <a:t>физика</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dirty="0">
                          <a:effectLst/>
                          <a:latin typeface="Times New Roman" panose="02020603050405020304" pitchFamily="18" charset="0"/>
                          <a:cs typeface="Times New Roman" panose="02020603050405020304" pitchFamily="18" charset="0"/>
                        </a:rPr>
                        <a:t>география</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a:effectLst/>
                          <a:latin typeface="Times New Roman" panose="02020603050405020304" pitchFamily="18" charset="0"/>
                          <a:cs typeface="Times New Roman" panose="02020603050405020304" pitchFamily="18" charset="0"/>
                        </a:rPr>
                        <a:t>химия</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dirty="0">
                          <a:effectLst/>
                          <a:latin typeface="Times New Roman" panose="02020603050405020304" pitchFamily="18" charset="0"/>
                          <a:cs typeface="Times New Roman" panose="02020603050405020304" pitchFamily="18" charset="0"/>
                        </a:rPr>
                        <a:t>информатика</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extLst>
                  <a:ext uri="{0D108BD9-81ED-4DB2-BD59-A6C34878D82A}">
                    <a16:rowId xmlns:a16="http://schemas.microsoft.com/office/drawing/2014/main" val="10000"/>
                  </a:ext>
                </a:extLst>
              </a:tr>
              <a:tr h="734363">
                <a:tc>
                  <a:txBody>
                    <a:bodyPr/>
                    <a:lstStyle/>
                    <a:p>
                      <a:pPr algn="just">
                        <a:lnSpc>
                          <a:spcPct val="115000"/>
                        </a:lnSpc>
                        <a:spcAft>
                          <a:spcPts val="0"/>
                        </a:spcAft>
                      </a:pPr>
                      <a:r>
                        <a:rPr lang="ru-RU" sz="2400" b="1">
                          <a:effectLst/>
                          <a:latin typeface="Times New Roman" panose="02020603050405020304" pitchFamily="18" charset="0"/>
                          <a:cs typeface="Times New Roman" panose="02020603050405020304" pitchFamily="18" charset="0"/>
                        </a:rPr>
                        <a:t>МАОУ СОШ №2</a:t>
                      </a:r>
                      <a:endParaRPr lang="ru-RU"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b="1" dirty="0" smtClean="0">
                          <a:effectLst/>
                          <a:latin typeface="Times New Roman" panose="02020603050405020304" pitchFamily="18" charset="0"/>
                          <a:cs typeface="Times New Roman" panose="02020603050405020304" pitchFamily="18" charset="0"/>
                        </a:rPr>
                        <a:t>  44</a:t>
                      </a:r>
                      <a:r>
                        <a:rPr lang="ru-RU" sz="2400" b="1" dirty="0">
                          <a:effectLst/>
                          <a:latin typeface="Times New Roman" panose="02020603050405020304" pitchFamily="18" charset="0"/>
                          <a:cs typeface="Times New Roman" panose="02020603050405020304" pitchFamily="18" charset="0"/>
                        </a:rPr>
                        <a:t>%</a:t>
                      </a:r>
                      <a:endPar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a:effectLst/>
                          <a:latin typeface="Times New Roman" panose="02020603050405020304" pitchFamily="18" charset="0"/>
                          <a:cs typeface="Times New Roman" panose="02020603050405020304" pitchFamily="18" charset="0"/>
                        </a:rPr>
                        <a:t>6%</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a:effectLst/>
                          <a:latin typeface="Times New Roman" panose="02020603050405020304" pitchFamily="18" charset="0"/>
                          <a:cs typeface="Times New Roman" panose="02020603050405020304" pitchFamily="18" charset="0"/>
                        </a:rPr>
                        <a:t>94%</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a:effectLst/>
                          <a:latin typeface="Times New Roman" panose="02020603050405020304" pitchFamily="18" charset="0"/>
                          <a:cs typeface="Times New Roman" panose="02020603050405020304" pitchFamily="18" charset="0"/>
                        </a:rPr>
                        <a:t>0%</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a:effectLst/>
                          <a:latin typeface="Times New Roman" panose="02020603050405020304" pitchFamily="18" charset="0"/>
                          <a:cs typeface="Times New Roman" panose="02020603050405020304" pitchFamily="18" charset="0"/>
                        </a:rPr>
                        <a:t>0%</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extLst>
                  <a:ext uri="{0D108BD9-81ED-4DB2-BD59-A6C34878D82A}">
                    <a16:rowId xmlns:a16="http://schemas.microsoft.com/office/drawing/2014/main" val="10001"/>
                  </a:ext>
                </a:extLst>
              </a:tr>
              <a:tr h="734363">
                <a:tc>
                  <a:txBody>
                    <a:bodyPr/>
                    <a:lstStyle/>
                    <a:p>
                      <a:pPr algn="just">
                        <a:lnSpc>
                          <a:spcPct val="115000"/>
                        </a:lnSpc>
                        <a:spcAft>
                          <a:spcPts val="0"/>
                        </a:spcAft>
                      </a:pPr>
                      <a:r>
                        <a:rPr lang="ru-RU" sz="2400">
                          <a:effectLst/>
                          <a:latin typeface="Times New Roman" panose="02020603050405020304" pitchFamily="18" charset="0"/>
                          <a:cs typeface="Times New Roman" panose="02020603050405020304" pitchFamily="18" charset="0"/>
                        </a:rPr>
                        <a:t>МБОУ СОШ №3</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dirty="0" smtClean="0">
                          <a:effectLst/>
                          <a:latin typeface="Times New Roman" panose="02020603050405020304" pitchFamily="18" charset="0"/>
                          <a:cs typeface="Times New Roman" panose="02020603050405020304" pitchFamily="18" charset="0"/>
                        </a:rPr>
                        <a:t>  0</a:t>
                      </a:r>
                      <a:r>
                        <a:rPr lang="ru-RU" sz="2400" dirty="0">
                          <a:effectLst/>
                          <a:latin typeface="Times New Roman" panose="02020603050405020304" pitchFamily="18" charset="0"/>
                          <a:cs typeface="Times New Roman" panose="02020603050405020304" pitchFamily="18" charset="0"/>
                        </a:rPr>
                        <a:t>%</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a:effectLst/>
                          <a:latin typeface="Times New Roman" panose="02020603050405020304" pitchFamily="18" charset="0"/>
                          <a:cs typeface="Times New Roman" panose="02020603050405020304" pitchFamily="18" charset="0"/>
                        </a:rPr>
                        <a:t>0%</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dirty="0">
                          <a:effectLst/>
                          <a:latin typeface="Times New Roman" panose="02020603050405020304" pitchFamily="18" charset="0"/>
                          <a:cs typeface="Times New Roman" panose="02020603050405020304" pitchFamily="18" charset="0"/>
                        </a:rPr>
                        <a:t>-</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a:effectLst/>
                          <a:latin typeface="Times New Roman" panose="02020603050405020304" pitchFamily="18" charset="0"/>
                          <a:cs typeface="Times New Roman" panose="02020603050405020304" pitchFamily="18" charset="0"/>
                        </a:rPr>
                        <a:t>22%</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a:effectLst/>
                          <a:latin typeface="Times New Roman" panose="02020603050405020304" pitchFamily="18" charset="0"/>
                          <a:cs typeface="Times New Roman" panose="02020603050405020304" pitchFamily="18" charset="0"/>
                        </a:rPr>
                        <a:t>-</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extLst>
                  <a:ext uri="{0D108BD9-81ED-4DB2-BD59-A6C34878D82A}">
                    <a16:rowId xmlns:a16="http://schemas.microsoft.com/office/drawing/2014/main" val="10002"/>
                  </a:ext>
                </a:extLst>
              </a:tr>
              <a:tr h="734363">
                <a:tc>
                  <a:txBody>
                    <a:bodyPr/>
                    <a:lstStyle/>
                    <a:p>
                      <a:pPr algn="just">
                        <a:lnSpc>
                          <a:spcPct val="115000"/>
                        </a:lnSpc>
                        <a:spcAft>
                          <a:spcPts val="0"/>
                        </a:spcAft>
                      </a:pPr>
                      <a:r>
                        <a:rPr lang="ru-RU" sz="2400">
                          <a:effectLst/>
                          <a:latin typeface="Times New Roman" panose="02020603050405020304" pitchFamily="18" charset="0"/>
                          <a:cs typeface="Times New Roman" panose="02020603050405020304" pitchFamily="18" charset="0"/>
                        </a:rPr>
                        <a:t>МБОУ СОШ №4</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dirty="0" smtClean="0">
                          <a:effectLst/>
                          <a:latin typeface="Times New Roman" panose="02020603050405020304" pitchFamily="18" charset="0"/>
                          <a:cs typeface="Times New Roman" panose="02020603050405020304" pitchFamily="18" charset="0"/>
                        </a:rPr>
                        <a:t>   5</a:t>
                      </a:r>
                      <a:r>
                        <a:rPr lang="ru-RU" sz="2400" dirty="0">
                          <a:effectLst/>
                          <a:latin typeface="Times New Roman" panose="02020603050405020304" pitchFamily="18" charset="0"/>
                          <a:cs typeface="Times New Roman" panose="02020603050405020304" pitchFamily="18" charset="0"/>
                        </a:rPr>
                        <a:t>%</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a:effectLst/>
                          <a:latin typeface="Times New Roman" panose="02020603050405020304" pitchFamily="18" charset="0"/>
                          <a:cs typeface="Times New Roman" panose="02020603050405020304" pitchFamily="18" charset="0"/>
                        </a:rPr>
                        <a:t>0%</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a:effectLst/>
                          <a:latin typeface="Times New Roman" panose="02020603050405020304" pitchFamily="18" charset="0"/>
                          <a:cs typeface="Times New Roman" panose="02020603050405020304" pitchFamily="18" charset="0"/>
                        </a:rPr>
                        <a:t>-</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a:effectLst/>
                          <a:latin typeface="Times New Roman" panose="02020603050405020304" pitchFamily="18" charset="0"/>
                          <a:cs typeface="Times New Roman" panose="02020603050405020304" pitchFamily="18" charset="0"/>
                        </a:rPr>
                        <a:t>0%</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a:effectLst/>
                          <a:latin typeface="Times New Roman" panose="02020603050405020304" pitchFamily="18" charset="0"/>
                          <a:cs typeface="Times New Roman" panose="02020603050405020304" pitchFamily="18" charset="0"/>
                        </a:rPr>
                        <a:t>-</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extLst>
                  <a:ext uri="{0D108BD9-81ED-4DB2-BD59-A6C34878D82A}">
                    <a16:rowId xmlns:a16="http://schemas.microsoft.com/office/drawing/2014/main" val="10003"/>
                  </a:ext>
                </a:extLst>
              </a:tr>
              <a:tr h="799801">
                <a:tc>
                  <a:txBody>
                    <a:bodyPr/>
                    <a:lstStyle/>
                    <a:p>
                      <a:pPr algn="just">
                        <a:lnSpc>
                          <a:spcPct val="115000"/>
                        </a:lnSpc>
                        <a:spcAft>
                          <a:spcPts val="0"/>
                        </a:spcAft>
                      </a:pPr>
                      <a:r>
                        <a:rPr lang="ru-RU" sz="2400">
                          <a:effectLst/>
                          <a:latin typeface="Times New Roman" panose="02020603050405020304" pitchFamily="18" charset="0"/>
                          <a:cs typeface="Times New Roman" panose="02020603050405020304" pitchFamily="18" charset="0"/>
                        </a:rPr>
                        <a:t>МБОУ СОШ с.Аятское</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dirty="0" smtClean="0">
                          <a:effectLst/>
                          <a:latin typeface="Times New Roman" panose="02020603050405020304" pitchFamily="18" charset="0"/>
                          <a:cs typeface="Times New Roman" panose="02020603050405020304" pitchFamily="18" charset="0"/>
                        </a:rPr>
                        <a:t>  75</a:t>
                      </a:r>
                      <a:r>
                        <a:rPr lang="ru-RU" sz="2400" dirty="0">
                          <a:effectLst/>
                          <a:latin typeface="Times New Roman" panose="02020603050405020304" pitchFamily="18" charset="0"/>
                          <a:cs typeface="Times New Roman" panose="02020603050405020304" pitchFamily="18" charset="0"/>
                        </a:rPr>
                        <a:t>%</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dirty="0">
                          <a:effectLst/>
                          <a:latin typeface="Times New Roman" panose="02020603050405020304" pitchFamily="18" charset="0"/>
                          <a:cs typeface="Times New Roman" panose="02020603050405020304" pitchFamily="18" charset="0"/>
                        </a:rPr>
                        <a:t>0%</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a:effectLst/>
                          <a:latin typeface="Times New Roman" panose="02020603050405020304" pitchFamily="18" charset="0"/>
                          <a:cs typeface="Times New Roman" panose="02020603050405020304" pitchFamily="18" charset="0"/>
                        </a:rPr>
                        <a:t>-</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a:effectLst/>
                          <a:latin typeface="Times New Roman" panose="02020603050405020304" pitchFamily="18" charset="0"/>
                          <a:cs typeface="Times New Roman" panose="02020603050405020304" pitchFamily="18" charset="0"/>
                        </a:rPr>
                        <a:t>8%</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a:effectLst/>
                          <a:latin typeface="Times New Roman" panose="02020603050405020304" pitchFamily="18" charset="0"/>
                          <a:cs typeface="Times New Roman" panose="02020603050405020304" pitchFamily="18" charset="0"/>
                        </a:rPr>
                        <a:t>8%</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extLst>
                  <a:ext uri="{0D108BD9-81ED-4DB2-BD59-A6C34878D82A}">
                    <a16:rowId xmlns:a16="http://schemas.microsoft.com/office/drawing/2014/main" val="10004"/>
                  </a:ext>
                </a:extLst>
              </a:tr>
              <a:tr h="1101549">
                <a:tc>
                  <a:txBody>
                    <a:bodyPr/>
                    <a:lstStyle/>
                    <a:p>
                      <a:pPr algn="just">
                        <a:lnSpc>
                          <a:spcPct val="115000"/>
                        </a:lnSpc>
                        <a:spcAft>
                          <a:spcPts val="0"/>
                        </a:spcAft>
                      </a:pPr>
                      <a:r>
                        <a:rPr lang="ru-RU" sz="2400" dirty="0" smtClean="0">
                          <a:effectLst/>
                          <a:latin typeface="Times New Roman" panose="02020603050405020304" pitchFamily="18" charset="0"/>
                          <a:cs typeface="Times New Roman" panose="02020603050405020304" pitchFamily="18" charset="0"/>
                        </a:rPr>
                        <a:t>МБОУ</a:t>
                      </a:r>
                      <a:r>
                        <a:rPr lang="ru-RU" sz="2400" baseline="0" dirty="0" smtClean="0">
                          <a:effectLst/>
                          <a:latin typeface="Times New Roman" panose="02020603050405020304" pitchFamily="18" charset="0"/>
                          <a:cs typeface="Times New Roman" panose="02020603050405020304" pitchFamily="18" charset="0"/>
                        </a:rPr>
                        <a:t> </a:t>
                      </a:r>
                      <a:r>
                        <a:rPr lang="ru-RU" sz="2400" dirty="0" smtClean="0">
                          <a:effectLst/>
                          <a:latin typeface="Times New Roman" panose="02020603050405020304" pitchFamily="18" charset="0"/>
                          <a:cs typeface="Times New Roman" panose="02020603050405020304" pitchFamily="18" charset="0"/>
                        </a:rPr>
                        <a:t>СОШ </a:t>
                      </a:r>
                    </a:p>
                    <a:p>
                      <a:pPr algn="just">
                        <a:lnSpc>
                          <a:spcPct val="115000"/>
                        </a:lnSpc>
                        <a:spcAft>
                          <a:spcPts val="0"/>
                        </a:spcAft>
                      </a:pPr>
                      <a:r>
                        <a:rPr lang="ru-RU" sz="2400" dirty="0" smtClean="0">
                          <a:effectLst/>
                          <a:latin typeface="Times New Roman" panose="02020603050405020304" pitchFamily="18" charset="0"/>
                          <a:cs typeface="Times New Roman" panose="02020603050405020304" pitchFamily="18" charset="0"/>
                        </a:rPr>
                        <a:t>п. Калиново</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b="1" dirty="0" smtClean="0">
                          <a:effectLst/>
                          <a:latin typeface="Times New Roman" panose="02020603050405020304" pitchFamily="18" charset="0"/>
                          <a:cs typeface="Times New Roman" panose="02020603050405020304" pitchFamily="18" charset="0"/>
                        </a:rPr>
                        <a:t>  64</a:t>
                      </a:r>
                      <a:r>
                        <a:rPr lang="ru-RU" sz="2400" b="1" dirty="0">
                          <a:effectLst/>
                          <a:latin typeface="Times New Roman" panose="02020603050405020304" pitchFamily="18" charset="0"/>
                          <a:cs typeface="Times New Roman" panose="02020603050405020304" pitchFamily="18" charset="0"/>
                        </a:rPr>
                        <a:t>%</a:t>
                      </a:r>
                      <a:endPar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b="1" dirty="0">
                          <a:effectLst/>
                          <a:latin typeface="Times New Roman" panose="02020603050405020304" pitchFamily="18" charset="0"/>
                          <a:cs typeface="Times New Roman" panose="02020603050405020304" pitchFamily="18" charset="0"/>
                        </a:rPr>
                        <a:t>0%</a:t>
                      </a:r>
                      <a:endPar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b="1" dirty="0">
                          <a:effectLst/>
                          <a:latin typeface="Times New Roman" panose="02020603050405020304" pitchFamily="18" charset="0"/>
                          <a:cs typeface="Times New Roman" panose="02020603050405020304" pitchFamily="18" charset="0"/>
                        </a:rPr>
                        <a:t>-</a:t>
                      </a:r>
                      <a:endPar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b="1">
                          <a:effectLst/>
                          <a:latin typeface="Times New Roman" panose="02020603050405020304" pitchFamily="18" charset="0"/>
                          <a:cs typeface="Times New Roman" panose="02020603050405020304" pitchFamily="18" charset="0"/>
                        </a:rPr>
                        <a:t>21%</a:t>
                      </a:r>
                      <a:endParaRPr lang="ru-RU"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tc>
                  <a:txBody>
                    <a:bodyPr/>
                    <a:lstStyle/>
                    <a:p>
                      <a:pPr algn="just">
                        <a:lnSpc>
                          <a:spcPct val="115000"/>
                        </a:lnSpc>
                        <a:spcAft>
                          <a:spcPts val="0"/>
                        </a:spcAft>
                      </a:pPr>
                      <a:r>
                        <a:rPr lang="ru-RU" sz="2400" b="1" dirty="0">
                          <a:effectLst/>
                          <a:latin typeface="Times New Roman" panose="02020603050405020304" pitchFamily="18" charset="0"/>
                          <a:cs typeface="Times New Roman" panose="02020603050405020304" pitchFamily="18" charset="0"/>
                        </a:rPr>
                        <a:t>36%</a:t>
                      </a:r>
                      <a:endPar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87" marR="38387"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668606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39" y="61721"/>
            <a:ext cx="12034520" cy="1354217"/>
          </a:xfrm>
        </p:spPr>
        <p:txBody>
          <a:bodyPr/>
          <a:lstStyle/>
          <a:p>
            <a:r>
              <a:rPr lang="ru-RU" sz="32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a:t>
            </a: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едеральная Государственная Информационная Система</a:t>
            </a:r>
            <a:b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Моя школа» с региональным </a:t>
            </a: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компонентом «АИС – образование</a:t>
            </a:r>
            <a:r>
              <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 </a:t>
            </a:r>
            <a:r>
              <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использованием возможностей платформы «</a:t>
            </a:r>
            <a:r>
              <a:rPr lang="ru-RU" sz="2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Сферум</a:t>
            </a:r>
            <a:r>
              <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3" name="Текст 2"/>
          <p:cNvSpPr>
            <a:spLocks noGrp="1"/>
          </p:cNvSpPr>
          <p:nvPr>
            <p:ph type="body" idx="1"/>
          </p:nvPr>
        </p:nvSpPr>
        <p:spPr>
          <a:xfrm>
            <a:off x="533400" y="1752600"/>
            <a:ext cx="10245193" cy="4801314"/>
          </a:xfrm>
        </p:spPr>
        <p:txBody>
          <a:bodyPr/>
          <a:lstStyle/>
          <a:p>
            <a:r>
              <a:rPr lang="ru-RU" sz="24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Что должно работать на базе этой Информационной системы?</a:t>
            </a:r>
            <a:endParaRPr lang="ru-RU"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ü"/>
            </a:pPr>
            <a:r>
              <a:rPr lang="ru-RU" sz="2400" b="1" dirty="0" smtClean="0">
                <a:latin typeface="Times New Roman" panose="02020603050405020304" pitchFamily="18" charset="0"/>
                <a:cs typeface="Times New Roman" panose="02020603050405020304" pitchFamily="18" charset="0"/>
              </a:rPr>
              <a:t>Очередь </a:t>
            </a:r>
            <a:r>
              <a:rPr lang="ru-RU" sz="2400" b="1" dirty="0">
                <a:latin typeface="Times New Roman" panose="02020603050405020304" pitchFamily="18" charset="0"/>
                <a:cs typeface="Times New Roman" panose="02020603050405020304" pitchFamily="18" charset="0"/>
              </a:rPr>
              <a:t>и зачисление в </a:t>
            </a:r>
            <a:r>
              <a:rPr lang="ru-RU" sz="2400" b="1" dirty="0" smtClean="0">
                <a:latin typeface="Times New Roman" panose="02020603050405020304" pitchFamily="18" charset="0"/>
                <a:cs typeface="Times New Roman" panose="02020603050405020304" pitchFamily="18" charset="0"/>
              </a:rPr>
              <a:t>детские сады </a:t>
            </a:r>
            <a:endParaRPr lang="ru-RU" sz="2400" b="1" dirty="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ü"/>
            </a:pPr>
            <a:r>
              <a:rPr lang="ru-RU" sz="2400" b="1" dirty="0">
                <a:latin typeface="Times New Roman" panose="02020603050405020304" pitchFamily="18" charset="0"/>
                <a:cs typeface="Times New Roman" panose="02020603050405020304" pitchFamily="18" charset="0"/>
              </a:rPr>
              <a:t>Очередь и зачисление в школу</a:t>
            </a:r>
          </a:p>
          <a:p>
            <a:pPr marL="285750" indent="-285750">
              <a:lnSpc>
                <a:spcPct val="150000"/>
              </a:lnSpc>
              <a:buFont typeface="Wingdings" panose="05000000000000000000" pitchFamily="2" charset="2"/>
              <a:buChar char="ü"/>
            </a:pPr>
            <a:r>
              <a:rPr lang="ru-RU" sz="2400" b="1" dirty="0">
                <a:latin typeface="Times New Roman" panose="02020603050405020304" pitchFamily="18" charset="0"/>
                <a:cs typeface="Times New Roman" panose="02020603050405020304" pitchFamily="18" charset="0"/>
              </a:rPr>
              <a:t>Предоставление услуг по оздоровление  (на нашей территории это затрагивает лагеря дневного пребывания) </a:t>
            </a:r>
          </a:p>
          <a:p>
            <a:pPr marL="285750" indent="-285750">
              <a:lnSpc>
                <a:spcPct val="150000"/>
              </a:lnSpc>
              <a:buFont typeface="Wingdings" panose="05000000000000000000" pitchFamily="2" charset="2"/>
              <a:buChar char="ü"/>
            </a:pPr>
            <a:r>
              <a:rPr lang="ru-RU" sz="2400" b="1" dirty="0">
                <a:latin typeface="Times New Roman" panose="02020603050405020304" pitchFamily="18" charset="0"/>
                <a:cs typeface="Times New Roman" panose="02020603050405020304" pitchFamily="18" charset="0"/>
              </a:rPr>
              <a:t>Ведение </a:t>
            </a:r>
            <a:r>
              <a:rPr lang="ru-RU" sz="2400" b="1" dirty="0" smtClean="0">
                <a:latin typeface="Times New Roman" panose="02020603050405020304" pitchFamily="18" charset="0"/>
                <a:cs typeface="Times New Roman" panose="02020603050405020304" pitchFamily="18" charset="0"/>
              </a:rPr>
              <a:t>электронных журналов </a:t>
            </a:r>
            <a:r>
              <a:rPr lang="ru-RU" sz="2400" b="1" dirty="0">
                <a:latin typeface="Times New Roman" panose="02020603050405020304" pitchFamily="18" charset="0"/>
                <a:cs typeface="Times New Roman" panose="02020603050405020304" pitchFamily="18" charset="0"/>
              </a:rPr>
              <a:t>и дневников </a:t>
            </a:r>
          </a:p>
          <a:p>
            <a:pPr marL="285750" indent="-285750">
              <a:lnSpc>
                <a:spcPct val="150000"/>
              </a:lnSpc>
              <a:buFont typeface="Wingdings" panose="05000000000000000000" pitchFamily="2" charset="2"/>
              <a:buChar char="ü"/>
            </a:pPr>
            <a:r>
              <a:rPr lang="ru-RU" sz="2400" b="1" dirty="0">
                <a:latin typeface="Times New Roman" panose="02020603050405020304" pitchFamily="18" charset="0"/>
                <a:cs typeface="Times New Roman" panose="02020603050405020304" pitchFamily="18" charset="0"/>
              </a:rPr>
              <a:t>Проведение дистанционных занятий</a:t>
            </a:r>
          </a:p>
          <a:p>
            <a:pPr marL="285750" indent="-285750">
              <a:lnSpc>
                <a:spcPct val="150000"/>
              </a:lnSpc>
              <a:buFont typeface="Wingdings" panose="05000000000000000000" pitchFamily="2" charset="2"/>
              <a:buChar char="ü"/>
            </a:pPr>
            <a:r>
              <a:rPr lang="ru-RU" sz="2400" b="1" dirty="0">
                <a:latin typeface="Times New Roman" panose="02020603050405020304" pitchFamily="18" charset="0"/>
                <a:cs typeface="Times New Roman" panose="02020603050405020304" pitchFamily="18" charset="0"/>
              </a:rPr>
              <a:t>Использование образовательных  ресурсов </a:t>
            </a:r>
            <a:r>
              <a:rPr lang="ru-RU" sz="2400" b="1" dirty="0" smtClean="0">
                <a:latin typeface="Times New Roman" panose="02020603050405020304" pitchFamily="18" charset="0"/>
                <a:cs typeface="Times New Roman" panose="02020603050405020304" pitchFamily="18" charset="0"/>
              </a:rPr>
              <a:t>и </a:t>
            </a:r>
            <a:r>
              <a:rPr lang="ru-RU" sz="2400" b="1" dirty="0">
                <a:latin typeface="Times New Roman" panose="02020603050405020304" pitchFamily="18" charset="0"/>
                <a:cs typeface="Times New Roman" panose="02020603050405020304" pitchFamily="18" charset="0"/>
              </a:rPr>
              <a:t>верифицированного  контента для проведения занятий </a:t>
            </a:r>
            <a:r>
              <a:rPr lang="ru-RU" sz="2400" b="1" dirty="0" smtClean="0">
                <a:latin typeface="Times New Roman" panose="02020603050405020304" pitchFamily="18" charset="0"/>
                <a:cs typeface="Times New Roman" panose="02020603050405020304" pitchFamily="18" charset="0"/>
              </a:rPr>
              <a:t>и </a:t>
            </a:r>
            <a:r>
              <a:rPr lang="ru-RU" sz="2400" b="1" dirty="0">
                <a:latin typeface="Times New Roman" panose="02020603050405020304" pitchFamily="18" charset="0"/>
                <a:cs typeface="Times New Roman" panose="02020603050405020304" pitchFamily="18" charset="0"/>
              </a:rPr>
              <a:t>самообразования</a:t>
            </a:r>
            <a:r>
              <a:rPr lang="ru-RU" sz="2400" b="1" dirty="0" smtClean="0">
                <a:latin typeface="Times New Roman" panose="02020603050405020304" pitchFamily="18" charset="0"/>
                <a:cs typeface="Times New Roman" panose="02020603050405020304" pitchFamily="18" charset="0"/>
              </a:rPr>
              <a:t>.</a:t>
            </a:r>
          </a:p>
        </p:txBody>
      </p:sp>
      <p:pic>
        <p:nvPicPr>
          <p:cNvPr id="1026" name="Picture 2" descr="Электронные услуги в сфере образования :: Информационные систем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0" y="266700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Скачать Сферум APK для Andro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0" y="4267200"/>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Деятельность / Муниципальное общеобразовательное учреждение &quot;Центр  образования&quot;"/>
          <p:cNvPicPr>
            <a:picLocks noChangeAspect="1" noChangeArrowheads="1"/>
          </p:cNvPicPr>
          <p:nvPr/>
        </p:nvPicPr>
        <p:blipFill rotWithShape="1">
          <a:blip r:embed="rId4">
            <a:extLst>
              <a:ext uri="{28A0092B-C50C-407E-A947-70E740481C1C}">
                <a14:useLocalDpi xmlns:a14="http://schemas.microsoft.com/office/drawing/2010/main" val="0"/>
              </a:ext>
            </a:extLst>
          </a:blip>
          <a:srcRect l="4106" t="5137" r="3093" b="17248"/>
          <a:stretch/>
        </p:blipFill>
        <p:spPr bwMode="auto">
          <a:xfrm>
            <a:off x="9753600" y="1981200"/>
            <a:ext cx="2209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81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39" y="61721"/>
            <a:ext cx="12034520" cy="553998"/>
          </a:xfrm>
        </p:spPr>
        <p:txBody>
          <a:bodyPr/>
          <a:lstStyle/>
          <a:p>
            <a: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Цифровая трансформация в образовании</a:t>
            </a:r>
            <a:endParaRPr lang="ru-RU"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308343" y="767568"/>
            <a:ext cx="5940057" cy="6093976"/>
          </a:xfrm>
        </p:spPr>
        <p:txBody>
          <a:bodyPr/>
          <a:lstStyle/>
          <a:p>
            <a:pPr>
              <a:lnSpc>
                <a:spcPct val="150000"/>
              </a:lnSpc>
            </a:pPr>
            <a:r>
              <a:rPr lang="ru-RU" b="1" u="sng" dirty="0" smtClean="0">
                <a:solidFill>
                  <a:srgbClr val="FF0000"/>
                </a:solidFill>
                <a:latin typeface="Times New Roman" panose="02020603050405020304" pitchFamily="18" charset="0"/>
                <a:cs typeface="Times New Roman" panose="02020603050405020304" pitchFamily="18" charset="0"/>
              </a:rPr>
              <a:t>Недостатки:</a:t>
            </a:r>
          </a:p>
          <a:p>
            <a:pPr marL="285750" indent="-285750" algn="just">
              <a:lnSpc>
                <a:spcPct val="150000"/>
              </a:lnSpc>
              <a:buFont typeface="Arial" panose="020B0604020202020204" pitchFamily="34" charset="0"/>
              <a:buChar char="•"/>
            </a:pPr>
            <a:r>
              <a:rPr lang="ru-RU" dirty="0" smtClean="0">
                <a:latin typeface="Times New Roman" panose="02020603050405020304" pitchFamily="18" charset="0"/>
                <a:cs typeface="Times New Roman" panose="02020603050405020304" pitchFamily="18" charset="0"/>
              </a:rPr>
              <a:t>отсутствие  </a:t>
            </a:r>
            <a:r>
              <a:rPr lang="ru-RU" dirty="0">
                <a:latin typeface="Times New Roman" panose="02020603050405020304" pitchFamily="18" charset="0"/>
                <a:cs typeface="Times New Roman" panose="02020603050405020304" pitchFamily="18" charset="0"/>
              </a:rPr>
              <a:t>оснащения беспроводными сетями </a:t>
            </a:r>
            <a:r>
              <a:rPr lang="en-US" dirty="0" smtClean="0">
                <a:latin typeface="Times New Roman" panose="02020603050405020304" pitchFamily="18" charset="0"/>
                <a:cs typeface="Times New Roman" panose="02020603050405020304" pitchFamily="18" charset="0"/>
              </a:rPr>
              <a:t>Wi-Fi</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ru-RU" dirty="0" smtClean="0">
                <a:latin typeface="Times New Roman" panose="02020603050405020304" pitchFamily="18" charset="0"/>
                <a:cs typeface="Times New Roman" panose="02020603050405020304" pitchFamily="18" charset="0"/>
              </a:rPr>
              <a:t>малое </a:t>
            </a:r>
            <a:r>
              <a:rPr lang="ru-RU" dirty="0">
                <a:latin typeface="Times New Roman" panose="02020603050405020304" pitchFamily="18" charset="0"/>
                <a:cs typeface="Times New Roman" panose="02020603050405020304" pitchFamily="18" charset="0"/>
              </a:rPr>
              <a:t>количество кабинетов, оснащённых средствами для видео-конференц-связи </a:t>
            </a:r>
            <a:r>
              <a:rPr lang="ru-RU" dirty="0" smtClean="0">
                <a:latin typeface="Times New Roman" panose="02020603050405020304" pitchFamily="18" charset="0"/>
                <a:cs typeface="Times New Roman" panose="02020603050405020304" pitchFamily="18" charset="0"/>
              </a:rPr>
              <a:t>(должно </a:t>
            </a:r>
            <a:r>
              <a:rPr lang="ru-RU" dirty="0">
                <a:latin typeface="Times New Roman" panose="02020603050405020304" pitchFamily="18" charset="0"/>
                <a:cs typeface="Times New Roman" panose="02020603050405020304" pitchFamily="18" charset="0"/>
              </a:rPr>
              <a:t>быть не менее 25% от общего количества кабинетов</a:t>
            </a:r>
            <a:r>
              <a:rPr lang="ru-RU" dirty="0" smtClean="0">
                <a:latin typeface="Times New Roman" panose="02020603050405020304" pitchFamily="18" charset="0"/>
                <a:cs typeface="Times New Roman" panose="02020603050405020304" pitchFamily="18" charset="0"/>
              </a:rPr>
              <a:t>).</a:t>
            </a:r>
          </a:p>
          <a:p>
            <a:pPr algn="just">
              <a:lnSpc>
                <a:spcPct val="150000"/>
              </a:lnSpc>
            </a:pPr>
            <a:r>
              <a:rPr lang="ru-RU" b="1" u="sng" dirty="0" smtClean="0">
                <a:solidFill>
                  <a:srgbClr val="0070C0"/>
                </a:solidFill>
                <a:latin typeface="Times New Roman" panose="02020603050405020304" pitchFamily="18" charset="0"/>
                <a:cs typeface="Times New Roman" panose="02020603050405020304" pitchFamily="18" charset="0"/>
              </a:rPr>
              <a:t>Обязательно </a:t>
            </a:r>
            <a:r>
              <a:rPr lang="ru-RU" b="1" u="sng" dirty="0">
                <a:solidFill>
                  <a:srgbClr val="0070C0"/>
                </a:solidFill>
                <a:latin typeface="Times New Roman" panose="02020603050405020304" pitchFamily="18" charset="0"/>
                <a:cs typeface="Times New Roman" panose="02020603050405020304" pitchFamily="18" charset="0"/>
              </a:rPr>
              <a:t>должно внедряться:</a:t>
            </a:r>
          </a:p>
          <a:p>
            <a:pPr marL="285750" indent="-285750" algn="just">
              <a:lnSpc>
                <a:spcPct val="150000"/>
              </a:lnSpc>
              <a:buFont typeface="Arial" panose="020B0604020202020204" pitchFamily="34" charset="0"/>
              <a:buChar char="•"/>
            </a:pPr>
            <a:r>
              <a:rPr lang="ru-RU" dirty="0" smtClean="0">
                <a:latin typeface="Times New Roman" panose="02020603050405020304" pitchFamily="18" charset="0"/>
                <a:cs typeface="Times New Roman" panose="02020603050405020304" pitchFamily="18" charset="0"/>
              </a:rPr>
              <a:t>проведение </a:t>
            </a:r>
            <a:r>
              <a:rPr lang="ru-RU" dirty="0">
                <a:latin typeface="Times New Roman" panose="02020603050405020304" pitchFamily="18" charset="0"/>
                <a:cs typeface="Times New Roman" panose="02020603050405020304" pitchFamily="18" charset="0"/>
              </a:rPr>
              <a:t>не менее 30 % проверочных или контрольных работ с использованием цифрового образовательного контента;</a:t>
            </a:r>
          </a:p>
          <a:p>
            <a:pPr marL="285750" indent="-285750" algn="just">
              <a:lnSpc>
                <a:spcPct val="150000"/>
              </a:lnSpc>
              <a:buFont typeface="Arial" panose="020B0604020202020204" pitchFamily="34" charset="0"/>
              <a:buChar char="•"/>
            </a:pPr>
            <a:r>
              <a:rPr lang="ru-RU" dirty="0" smtClean="0">
                <a:latin typeface="Times New Roman" panose="02020603050405020304" pitchFamily="18" charset="0"/>
                <a:cs typeface="Times New Roman" panose="02020603050405020304" pitchFamily="18" charset="0"/>
              </a:rPr>
              <a:t>проведение </a:t>
            </a:r>
            <a:r>
              <a:rPr lang="ru-RU" dirty="0">
                <a:latin typeface="Times New Roman" panose="02020603050405020304" pitchFamily="18" charset="0"/>
                <a:cs typeface="Times New Roman" panose="02020603050405020304" pitchFamily="18" charset="0"/>
              </a:rPr>
              <a:t>не менее 10% лабораторных и практических работ с  использованием цифрового образовательного контента;</a:t>
            </a:r>
          </a:p>
          <a:p>
            <a:pPr marL="285750" indent="-285750" algn="just">
              <a:lnSpc>
                <a:spcPct val="150000"/>
              </a:lnSpc>
              <a:buFont typeface="Arial" panose="020B0604020202020204" pitchFamily="34" charset="0"/>
              <a:buChar char="•"/>
            </a:pPr>
            <a:r>
              <a:rPr lang="ru-RU" dirty="0" smtClean="0">
                <a:latin typeface="Times New Roman" panose="02020603050405020304" pitchFamily="18" charset="0"/>
                <a:cs typeface="Times New Roman" panose="02020603050405020304" pitchFamily="18" charset="0"/>
              </a:rPr>
              <a:t>систематическое </a:t>
            </a:r>
            <a:r>
              <a:rPr lang="ru-RU" dirty="0">
                <a:latin typeface="Times New Roman" panose="02020603050405020304" pitchFamily="18" charset="0"/>
                <a:cs typeface="Times New Roman" panose="02020603050405020304" pitchFamily="18" charset="0"/>
              </a:rPr>
              <a:t>обучением кадрового состава в части использования цифровой среды. </a:t>
            </a:r>
            <a:r>
              <a:rPr lang="ru-RU" sz="1600" dirty="0"/>
              <a:t> </a:t>
            </a:r>
          </a:p>
          <a:p>
            <a:endParaRPr lang="ru-RU" dirty="0"/>
          </a:p>
        </p:txBody>
      </p:sp>
      <p:pic>
        <p:nvPicPr>
          <p:cNvPr id="4" name="Рисунок 3"/>
          <p:cNvPicPr>
            <a:picLocks noChangeAspect="1"/>
          </p:cNvPicPr>
          <p:nvPr/>
        </p:nvPicPr>
        <p:blipFill>
          <a:blip r:embed="rId2"/>
          <a:stretch>
            <a:fillRect/>
          </a:stretch>
        </p:blipFill>
        <p:spPr>
          <a:xfrm>
            <a:off x="6477000" y="1066800"/>
            <a:ext cx="5545413" cy="374748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785442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p:nvPr/>
        </p:nvSpPr>
        <p:spPr>
          <a:xfrm>
            <a:off x="914400" y="4390096"/>
            <a:ext cx="7543800" cy="2261127"/>
          </a:xfrm>
          <a:custGeom>
            <a:avLst/>
            <a:gdLst/>
            <a:ahLst/>
            <a:cxnLst/>
            <a:rect l="l" t="t" r="r" b="b"/>
            <a:pathLst>
              <a:path w="6774180" h="3392804">
                <a:moveTo>
                  <a:pt x="6774180" y="0"/>
                </a:moveTo>
                <a:lnTo>
                  <a:pt x="0" y="0"/>
                </a:lnTo>
                <a:lnTo>
                  <a:pt x="0" y="3392424"/>
                </a:lnTo>
                <a:lnTo>
                  <a:pt x="6774180" y="3392424"/>
                </a:lnTo>
                <a:lnTo>
                  <a:pt x="6774180" y="0"/>
                </a:lnTo>
                <a:close/>
              </a:path>
            </a:pathLst>
          </a:custGeom>
          <a:solidFill>
            <a:srgbClr val="FFFFFF"/>
          </a:solidFill>
          <a:effectLst>
            <a:outerShdw blurRad="50800" dist="38100" dir="5400000" algn="t" rotWithShape="0">
              <a:prstClr val="black">
                <a:alpha val="40000"/>
              </a:prstClr>
            </a:outerShdw>
          </a:effectLst>
        </p:spPr>
        <p:txBody>
          <a:bodyPr wrap="square" lIns="0" tIns="0" rIns="0" bIns="0" rtlCol="0"/>
          <a:lstStyle/>
          <a:p>
            <a:endParaRPr>
              <a:ln w="0"/>
              <a:effectLst>
                <a:outerShdw blurRad="38100" dist="19050" dir="2700000" algn="tl" rotWithShape="0">
                  <a:schemeClr val="dk1">
                    <a:alpha val="40000"/>
                  </a:schemeClr>
                </a:outerShdw>
              </a:effectLst>
            </a:endParaRPr>
          </a:p>
        </p:txBody>
      </p:sp>
      <p:pic>
        <p:nvPicPr>
          <p:cNvPr id="13" name="object 13"/>
          <p:cNvPicPr/>
          <p:nvPr/>
        </p:nvPicPr>
        <p:blipFill>
          <a:blip r:embed="rId3" cstate="print">
            <a:duotone>
              <a:schemeClr val="accent3">
                <a:shade val="45000"/>
                <a:satMod val="135000"/>
              </a:schemeClr>
              <a:prstClr val="white"/>
            </a:duotone>
          </a:blip>
          <a:stretch>
            <a:fillRect/>
          </a:stretch>
        </p:blipFill>
        <p:spPr>
          <a:xfrm>
            <a:off x="0" y="0"/>
            <a:ext cx="12191999" cy="1638300"/>
          </a:xfrm>
          <a:prstGeom prst="rect">
            <a:avLst/>
          </a:prstGeom>
        </p:spPr>
      </p:pic>
      <p:sp>
        <p:nvSpPr>
          <p:cNvPr id="14" name="object 14"/>
          <p:cNvSpPr txBox="1">
            <a:spLocks noGrp="1"/>
          </p:cNvSpPr>
          <p:nvPr>
            <p:ph type="title"/>
          </p:nvPr>
        </p:nvSpPr>
        <p:spPr>
          <a:xfrm>
            <a:off x="69900" y="116281"/>
            <a:ext cx="11969700" cy="953769"/>
          </a:xfrm>
          <a:prstGeom prst="rect">
            <a:avLst/>
          </a:prstGeom>
        </p:spPr>
        <p:txBody>
          <a:bodyPr vert="horz" wrap="square" lIns="0" tIns="13335" rIns="0" bIns="0" rtlCol="0">
            <a:spAutoFit/>
          </a:bodyPr>
          <a:lstStyle/>
          <a:p>
            <a:pPr marL="12700" algn="ctr">
              <a:lnSpc>
                <a:spcPts val="3650"/>
              </a:lnSpc>
              <a:spcBef>
                <a:spcPts val="105"/>
              </a:spcBef>
            </a:pPr>
            <a:r>
              <a:rPr lang="ru-RU" b="1" spc="-3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Реализация </a:t>
            </a:r>
            <a:r>
              <a:rPr b="1" spc="-30"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обновленных</a:t>
            </a:r>
            <a:r>
              <a:rPr b="1" spc="-8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b="1" spc="-2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ФГОС</a:t>
            </a:r>
            <a:r>
              <a:rPr b="1" spc="-7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b="1" spc="-2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начального</a:t>
            </a:r>
            <a:r>
              <a:rPr lang="ru-RU" b="1" spc="-2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b="1" spc="-2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b="1" spc="-8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a:t>
            </a:r>
            <a:r>
              <a:rPr b="1" spc="-4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b="1" spc="-2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основного</a:t>
            </a:r>
            <a:r>
              <a:rPr b="1" spc="-8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b="1" spc="-2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общего</a:t>
            </a:r>
            <a:r>
              <a:rPr b="1" spc="-8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b="1" spc="-2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образования</a:t>
            </a:r>
            <a:endParaRPr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5" name="Рисунок 14"/>
          <p:cNvPicPr>
            <a:picLocks noChangeAspect="1"/>
          </p:cNvPicPr>
          <p:nvPr/>
        </p:nvPicPr>
        <p:blipFill>
          <a:blip r:embed="rId4"/>
          <a:stretch>
            <a:fillRect/>
          </a:stretch>
        </p:blipFill>
        <p:spPr>
          <a:xfrm>
            <a:off x="8686800" y="1620579"/>
            <a:ext cx="3352800" cy="2055419"/>
          </a:xfrm>
          <a:prstGeom prst="rect">
            <a:avLst/>
          </a:prstGeom>
          <a:effectLst>
            <a:outerShdw blurRad="50800" dist="38100" dir="5400000" algn="t" rotWithShape="0">
              <a:prstClr val="black">
                <a:alpha val="40000"/>
              </a:prstClr>
            </a:outerShdw>
          </a:effectLst>
        </p:spPr>
      </p:pic>
      <p:sp>
        <p:nvSpPr>
          <p:cNvPr id="16" name="Прямоугольник 15"/>
          <p:cNvSpPr/>
          <p:nvPr/>
        </p:nvSpPr>
        <p:spPr>
          <a:xfrm>
            <a:off x="46921" y="1187977"/>
            <a:ext cx="8529899" cy="1754326"/>
          </a:xfrm>
          <a:prstGeom prst="rect">
            <a:avLst/>
          </a:prstGeom>
          <a:noFill/>
        </p:spPr>
        <p:txBody>
          <a:bodyPr wrap="none" lIns="91440" tIns="45720" rIns="91440" bIns="45720">
            <a:spAutoFit/>
          </a:bodyPr>
          <a:lstStyle/>
          <a:p>
            <a:pPr algn="ctr"/>
            <a:r>
              <a:rPr lang="ru-RU" sz="54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С 01.09.2022</a:t>
            </a:r>
          </a:p>
          <a:p>
            <a:pPr algn="ctr"/>
            <a:r>
              <a:rPr lang="ru-RU" sz="54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1 класс                      5 класс</a:t>
            </a:r>
            <a:endParaRPr lang="ru-RU"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17" name="Выгнутая влево стрелка 16"/>
          <p:cNvSpPr/>
          <p:nvPr/>
        </p:nvSpPr>
        <p:spPr>
          <a:xfrm>
            <a:off x="1638118" y="2804825"/>
            <a:ext cx="1447800" cy="15240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8" name="Выгнутая вправо стрелка 17"/>
          <p:cNvSpPr/>
          <p:nvPr/>
        </p:nvSpPr>
        <p:spPr>
          <a:xfrm>
            <a:off x="6019800" y="2819400"/>
            <a:ext cx="1524000" cy="15240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9" name="Прямоугольник 18"/>
          <p:cNvSpPr/>
          <p:nvPr/>
        </p:nvSpPr>
        <p:spPr>
          <a:xfrm>
            <a:off x="914401" y="4531408"/>
            <a:ext cx="7467600" cy="1754326"/>
          </a:xfrm>
          <a:prstGeom prst="rect">
            <a:avLst/>
          </a:prstGeom>
          <a:noFill/>
        </p:spPr>
        <p:txBody>
          <a:bodyPr wrap="square" lIns="91440" tIns="45720" rIns="91440" bIns="45720">
            <a:spAutoFit/>
          </a:bodyPr>
          <a:lstStyle/>
          <a:p>
            <a:pPr algn="ctr"/>
            <a:r>
              <a:rPr lang="ru-RU" sz="3600" b="1" dirty="0" smtClean="0">
                <a:ln w="9525">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Конструктором рабочих программ воспользовались 158 педагогов, </a:t>
            </a:r>
          </a:p>
          <a:p>
            <a:pPr algn="ctr"/>
            <a:r>
              <a:rPr lang="ru-RU" sz="3600" b="1" dirty="0" smtClean="0">
                <a:ln w="9525">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создали 242 рабочие программы</a:t>
            </a:r>
            <a:endParaRPr lang="ru-RU" sz="3600" b="1" dirty="0">
              <a:ln w="9525">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47800" y="14177"/>
            <a:ext cx="9372600" cy="1231106"/>
          </a:xfrm>
        </p:spPr>
        <p:txBody>
          <a:bodyPr/>
          <a:lstStyle/>
          <a:p>
            <a:pPr algn="ctr"/>
            <a:r>
              <a:rPr lang="ru-RU"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Реализация муниципальных программ в</a:t>
            </a:r>
            <a:r>
              <a:rPr 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2022 -2023 учебном году</a:t>
            </a:r>
            <a:endParaRPr lang="ru-RU" sz="4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381000" y="1261232"/>
            <a:ext cx="7239000" cy="5232202"/>
          </a:xfrm>
        </p:spPr>
        <p:txBody>
          <a:bodyPr/>
          <a:lstStyle/>
          <a:p>
            <a:pPr marL="342900" indent="-342900">
              <a:buFont typeface="Wingdings" panose="05000000000000000000" pitchFamily="2" charset="2"/>
              <a:buChar char="q"/>
            </a:pPr>
            <a:r>
              <a:rPr lang="ru-RU" sz="2000" b="1" dirty="0">
                <a:latin typeface="Times New Roman" panose="02020603050405020304" pitchFamily="18" charset="0"/>
                <a:cs typeface="Times New Roman" panose="02020603050405020304" pitchFamily="18" charset="0"/>
              </a:rPr>
              <a:t>Муниципальная программа « Повышение объективности  оценивания образовательных результатов учащихся»</a:t>
            </a:r>
            <a:endParaRPr lang="ru-RU" sz="2000" dirty="0">
              <a:latin typeface="Times New Roman" panose="02020603050405020304" pitchFamily="18" charset="0"/>
              <a:cs typeface="Times New Roman" panose="02020603050405020304" pitchFamily="18" charset="0"/>
            </a:endParaRPr>
          </a:p>
          <a:p>
            <a:r>
              <a:rPr lang="ru-RU" sz="2000" b="1" dirty="0">
                <a:latin typeface="Times New Roman" panose="02020603050405020304" pitchFamily="18" charset="0"/>
                <a:cs typeface="Times New Roman" panose="02020603050405020304" pitchFamily="18" charset="0"/>
              </a:rPr>
              <a:t>Цель:</a:t>
            </a:r>
            <a:r>
              <a:rPr lang="ru-RU" sz="2000" dirty="0">
                <a:latin typeface="Times New Roman" panose="02020603050405020304" pitchFamily="18" charset="0"/>
                <a:cs typeface="Times New Roman" panose="02020603050405020304" pitchFamily="18" charset="0"/>
              </a:rPr>
              <a:t>  повышение эффективности системы образования путем формирования устойчивых ориентиров на методы и инструменты объективной оценки образовательных </a:t>
            </a:r>
            <a:r>
              <a:rPr lang="ru-RU" sz="2000" dirty="0" smtClean="0">
                <a:latin typeface="Times New Roman" panose="02020603050405020304" pitchFamily="18" charset="0"/>
                <a:cs typeface="Times New Roman" panose="02020603050405020304" pitchFamily="18" charset="0"/>
              </a:rPr>
              <a:t>результатов</a:t>
            </a:r>
            <a:endParaRPr lang="ru-RU"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q"/>
            </a:pPr>
            <a:r>
              <a:rPr lang="ru-RU" sz="2000" b="1" dirty="0">
                <a:latin typeface="Times New Roman" panose="02020603050405020304" pitchFamily="18" charset="0"/>
                <a:cs typeface="Times New Roman" panose="02020603050405020304" pitchFamily="18" charset="0"/>
              </a:rPr>
              <a:t>Муниципальная программа по подготовке к Государственной итоговой аттестации обучающихся 9, 11 (12)-ых классов в 2023 году</a:t>
            </a:r>
          </a:p>
          <a:p>
            <a:pPr algn="just"/>
            <a:r>
              <a:rPr lang="ru-RU" sz="2000" dirty="0" smtClean="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indent="446088" algn="just"/>
            <a:r>
              <a:rPr lang="ru-RU" sz="2000" dirty="0" smtClean="0">
                <a:latin typeface="Times New Roman" panose="02020603050405020304" pitchFamily="18" charset="0"/>
                <a:cs typeface="Times New Roman" panose="02020603050405020304" pitchFamily="18" charset="0"/>
              </a:rPr>
              <a:t>На </a:t>
            </a:r>
            <a:r>
              <a:rPr lang="ru-RU" sz="2000" dirty="0">
                <a:latin typeface="Times New Roman" panose="02020603050405020304" pitchFamily="18" charset="0"/>
                <a:cs typeface="Times New Roman" panose="02020603050405020304" pitchFamily="18" charset="0"/>
              </a:rPr>
              <a:t>уровне муниципалитета было </a:t>
            </a:r>
            <a:r>
              <a:rPr lang="ru-RU" sz="2000" dirty="0" smtClean="0">
                <a:latin typeface="Times New Roman" panose="02020603050405020304" pitchFamily="18" charset="0"/>
                <a:cs typeface="Times New Roman" panose="02020603050405020304" pitchFamily="18" charset="0"/>
              </a:rPr>
              <a:t>организовано</a:t>
            </a:r>
            <a:r>
              <a:rPr lang="en-US" sz="2000" dirty="0" smtClean="0">
                <a:latin typeface="Times New Roman" panose="02020603050405020304" pitchFamily="18" charset="0"/>
                <a:cs typeface="Times New Roman" panose="02020603050405020304" pitchFamily="18" charset="0"/>
              </a:rPr>
              <a:t> </a:t>
            </a:r>
            <a:r>
              <a:rPr lang="ru-RU" sz="2000" b="1" dirty="0" smtClean="0">
                <a:latin typeface="Times New Roman" panose="02020603050405020304" pitchFamily="18" charset="0"/>
                <a:cs typeface="Times New Roman" panose="02020603050405020304" pitchFamily="18" charset="0"/>
              </a:rPr>
              <a:t>13</a:t>
            </a:r>
            <a:r>
              <a:rPr lang="en-US" sz="2000" b="1" dirty="0" smtClean="0">
                <a:latin typeface="Times New Roman" panose="02020603050405020304" pitchFamily="18" charset="0"/>
                <a:cs typeface="Times New Roman" panose="02020603050405020304" pitchFamily="18" charset="0"/>
              </a:rPr>
              <a:t> </a:t>
            </a:r>
            <a:r>
              <a:rPr lang="ru-RU" sz="2000" b="1" dirty="0" smtClean="0">
                <a:latin typeface="Times New Roman" panose="02020603050405020304" pitchFamily="18" charset="0"/>
                <a:cs typeface="Times New Roman" panose="02020603050405020304" pitchFamily="18" charset="0"/>
              </a:rPr>
              <a:t>наставнических</a:t>
            </a:r>
            <a:r>
              <a:rPr lang="en-US" sz="2000" b="1" dirty="0" smtClean="0">
                <a:latin typeface="Times New Roman" panose="02020603050405020304" pitchFamily="18" charset="0"/>
                <a:cs typeface="Times New Roman" panose="02020603050405020304" pitchFamily="18" charset="0"/>
              </a:rPr>
              <a:t> </a:t>
            </a:r>
            <a:r>
              <a:rPr lang="ru-RU" sz="2000" b="1" dirty="0" smtClean="0">
                <a:latin typeface="Times New Roman" panose="02020603050405020304" pitchFamily="18" charset="0"/>
                <a:cs typeface="Times New Roman" panose="02020603050405020304" pitchFamily="18" charset="0"/>
              </a:rPr>
              <a:t>пар</a:t>
            </a:r>
            <a:r>
              <a:rPr lang="ru-RU" sz="2000" dirty="0">
                <a:latin typeface="Times New Roman" panose="02020603050405020304" pitchFamily="18" charset="0"/>
                <a:cs typeface="Times New Roman" panose="02020603050405020304" pitchFamily="18" charset="0"/>
              </a:rPr>
              <a:t>. Педагоги-наставники совместно с наставляемыми разработали персонализированный план совместной деятельности. </a:t>
            </a:r>
            <a:endParaRPr lang="en-US" sz="2000" dirty="0" smtClean="0">
              <a:latin typeface="Times New Roman" panose="02020603050405020304" pitchFamily="18" charset="0"/>
              <a:cs typeface="Times New Roman" panose="02020603050405020304" pitchFamily="18" charset="0"/>
            </a:endParaRPr>
          </a:p>
          <a:p>
            <a:pPr indent="446088" algn="just"/>
            <a:r>
              <a:rPr lang="ru-RU" sz="2000" dirty="0" smtClean="0">
                <a:latin typeface="Times New Roman" panose="02020603050405020304" pitchFamily="18" charset="0"/>
                <a:cs typeface="Times New Roman" panose="02020603050405020304" pitchFamily="18" charset="0"/>
              </a:rPr>
              <a:t>Для </a:t>
            </a:r>
            <a:r>
              <a:rPr lang="ru-RU" sz="2000" dirty="0">
                <a:latin typeface="Times New Roman" panose="02020603050405020304" pitchFamily="18" charset="0"/>
                <a:cs typeface="Times New Roman" panose="02020603050405020304" pitchFamily="18" charset="0"/>
              </a:rPr>
              <a:t>каждой наставнической пары этот план является индивидуальным, т.к. дефициты, выявленные путем посещения уроков, собеседования, различных мониторинговых процедур, у каждого педагога </a:t>
            </a:r>
            <a:r>
              <a:rPr lang="ru-RU" sz="2000" dirty="0" smtClean="0">
                <a:latin typeface="Times New Roman" panose="02020603050405020304" pitchFamily="18" charset="0"/>
                <a:cs typeface="Times New Roman" panose="02020603050405020304" pitchFamily="18" charset="0"/>
              </a:rPr>
              <a:t>индивидуальны.</a:t>
            </a:r>
          </a:p>
        </p:txBody>
      </p:sp>
      <p:pic>
        <p:nvPicPr>
          <p:cNvPr id="4" name="Рисунок 3"/>
          <p:cNvPicPr>
            <a:picLocks noChangeAspect="1"/>
          </p:cNvPicPr>
          <p:nvPr/>
        </p:nvPicPr>
        <p:blipFill>
          <a:blip r:embed="rId2"/>
          <a:stretch>
            <a:fillRect/>
          </a:stretch>
        </p:blipFill>
        <p:spPr>
          <a:xfrm>
            <a:off x="7848600" y="1447800"/>
            <a:ext cx="4114800" cy="38862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539679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39" y="61721"/>
            <a:ext cx="12034520" cy="1600438"/>
          </a:xfrm>
        </p:spPr>
        <p:txBody>
          <a:bodyPr/>
          <a:lstStyle/>
          <a:p>
            <a:r>
              <a:rPr lang="ru-RU" b="1" dirty="0">
                <a:solidFill>
                  <a:srgbClr val="002060"/>
                </a:solidFill>
                <a:latin typeface="Times New Roman" panose="02020603050405020304" pitchFamily="18" charset="0"/>
                <a:cs typeface="Times New Roman" panose="02020603050405020304" pitchFamily="18" charset="0"/>
              </a:rPr>
              <a:t> </a:t>
            </a:r>
            <a:r>
              <a:rPr lang="ru-RU" b="1" dirty="0" smtClean="0">
                <a:solidFill>
                  <a:srgbClr val="002060"/>
                </a:solidFill>
                <a:latin typeface="Times New Roman" panose="02020603050405020304" pitchFamily="18" charset="0"/>
                <a:cs typeface="Times New Roman" panose="02020603050405020304" pitchFamily="18" charset="0"/>
              </a:rPr>
              <a:t>     </a:t>
            </a:r>
            <a: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Из программы </a:t>
            </a:r>
            <a:r>
              <a:rPr lang="ru-RU" sz="3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Повышение объективности  оценивания </a:t>
            </a:r>
            <a:r>
              <a:rPr lang="ru-RU" sz="3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3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образовательных </a:t>
            </a:r>
            <a:r>
              <a:rPr lang="ru-RU"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результатов учащихся»</a:t>
            </a:r>
            <a:r>
              <a:rPr lang="ru-RU" dirty="0">
                <a:solidFill>
                  <a:srgbClr val="002060"/>
                </a:solidFill>
                <a:latin typeface="Times New Roman" panose="02020603050405020304" pitchFamily="18" charset="0"/>
                <a:cs typeface="Times New Roman" panose="02020603050405020304" pitchFamily="18" charset="0"/>
              </a:rPr>
              <a:t/>
            </a:r>
            <a:br>
              <a:rPr lang="ru-RU" dirty="0">
                <a:solidFill>
                  <a:srgbClr val="002060"/>
                </a:solidFill>
                <a:latin typeface="Times New Roman" panose="02020603050405020304" pitchFamily="18" charset="0"/>
                <a:cs typeface="Times New Roman" panose="02020603050405020304" pitchFamily="18" charset="0"/>
              </a:rPr>
            </a:br>
            <a:endParaRPr lang="ru-RU" dirty="0">
              <a:solidFill>
                <a:srgbClr val="002060"/>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533400" y="1219200"/>
            <a:ext cx="11277600" cy="5262979"/>
          </a:xfrm>
        </p:spPr>
        <p:txBody>
          <a:bodyPr/>
          <a:lstStyle/>
          <a:p>
            <a:pPr marL="285750" indent="-285750">
              <a:buFont typeface="Wingdings" panose="05000000000000000000" pitchFamily="2" charset="2"/>
              <a:buChar char="§"/>
            </a:pPr>
            <a:r>
              <a:rPr lang="ru-RU" dirty="0" smtClean="0">
                <a:latin typeface="Times New Roman" panose="02020603050405020304" pitchFamily="18" charset="0"/>
                <a:cs typeface="Times New Roman" panose="02020603050405020304" pitchFamily="18" charset="0"/>
              </a:rPr>
              <a:t>Выявление  </a:t>
            </a:r>
            <a:r>
              <a:rPr lang="ru-RU" dirty="0">
                <a:latin typeface="Times New Roman" panose="02020603050405020304" pitchFamily="18" charset="0"/>
                <a:cs typeface="Times New Roman" panose="02020603050405020304" pitchFamily="18" charset="0"/>
              </a:rPr>
              <a:t>необъективности в результате сопоставления результатов промежуточной аттестации и оценочных </a:t>
            </a:r>
            <a:r>
              <a:rPr lang="ru-RU" dirty="0" smtClean="0">
                <a:latin typeface="Times New Roman" panose="02020603050405020304" pitchFamily="18" charset="0"/>
                <a:cs typeface="Times New Roman" panose="02020603050405020304" pitchFamily="18" charset="0"/>
              </a:rPr>
              <a:t>процедур</a:t>
            </a:r>
          </a:p>
          <a:p>
            <a:pPr marL="285750" indent="-285750">
              <a:buFontTx/>
              <a:buChar char="-"/>
            </a:pPr>
            <a:endParaRPr lang="ru-RU" dirty="0">
              <a:latin typeface="Times New Roman" panose="02020603050405020304" pitchFamily="18" charset="0"/>
              <a:cs typeface="Times New Roman" panose="02020603050405020304" pitchFamily="18" charset="0"/>
            </a:endParaRPr>
          </a:p>
          <a:p>
            <a:pPr marL="1339850" indent="-285750">
              <a:buFont typeface="Wingdings" panose="05000000000000000000" pitchFamily="2" charset="2"/>
              <a:buChar char="§"/>
            </a:pPr>
            <a:r>
              <a:rPr lang="ru-RU" dirty="0" smtClean="0">
                <a:latin typeface="Times New Roman" panose="02020603050405020304" pitchFamily="18" charset="0"/>
                <a:cs typeface="Times New Roman" panose="02020603050405020304" pitchFamily="18" charset="0"/>
              </a:rPr>
              <a:t>Проведение </a:t>
            </a:r>
            <a:r>
              <a:rPr lang="ru-RU" dirty="0">
                <a:latin typeface="Times New Roman" panose="02020603050405020304" pitchFamily="18" charset="0"/>
                <a:cs typeface="Times New Roman" panose="02020603050405020304" pitchFamily="18" charset="0"/>
              </a:rPr>
              <a:t>собеседования с управленческими командами школ с низким уровнем </a:t>
            </a:r>
            <a:r>
              <a:rPr lang="ru-RU" dirty="0" smtClean="0">
                <a:latin typeface="Times New Roman" panose="02020603050405020304" pitchFamily="18" charset="0"/>
                <a:cs typeface="Times New Roman" panose="02020603050405020304" pitchFamily="18" charset="0"/>
              </a:rPr>
              <a:t>оценивания</a:t>
            </a:r>
          </a:p>
          <a:p>
            <a:pPr marL="285750" indent="-285750">
              <a:buFontTx/>
              <a:buChar char="-"/>
            </a:pPr>
            <a:endParaRPr lang="ru-RU"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u-RU" dirty="0" smtClean="0">
                <a:latin typeface="Times New Roman" panose="02020603050405020304" pitchFamily="18" charset="0"/>
                <a:cs typeface="Times New Roman" panose="02020603050405020304" pitchFamily="18" charset="0"/>
              </a:rPr>
              <a:t>Обеспечение </a:t>
            </a:r>
            <a:r>
              <a:rPr lang="ru-RU" dirty="0">
                <a:latin typeface="Times New Roman" panose="02020603050405020304" pitchFamily="18" charset="0"/>
                <a:cs typeface="Times New Roman" panose="02020603050405020304" pitchFamily="18" charset="0"/>
              </a:rPr>
              <a:t>участия учителей-экспертов в работе муниципальных предметных комиссий, в выборочной перепроверке работ участников оценочных процедур </a:t>
            </a:r>
            <a:endParaRPr lang="ru-RU" dirty="0" smtClean="0">
              <a:latin typeface="Times New Roman" panose="02020603050405020304" pitchFamily="18" charset="0"/>
              <a:cs typeface="Times New Roman" panose="02020603050405020304" pitchFamily="18" charset="0"/>
            </a:endParaRPr>
          </a:p>
          <a:p>
            <a:pPr marL="285750" indent="-285750">
              <a:buFontTx/>
              <a:buChar char="-"/>
            </a:pPr>
            <a:endParaRPr lang="ru-RU" dirty="0">
              <a:latin typeface="Times New Roman" panose="02020603050405020304" pitchFamily="18" charset="0"/>
              <a:cs typeface="Times New Roman" panose="02020603050405020304" pitchFamily="18" charset="0"/>
            </a:endParaRPr>
          </a:p>
          <a:p>
            <a:pPr marL="1339850" indent="-285750">
              <a:buFont typeface="Wingdings" panose="05000000000000000000" pitchFamily="2" charset="2"/>
              <a:buChar char="§"/>
            </a:pPr>
            <a:r>
              <a:rPr lang="ru-RU" dirty="0" smtClean="0">
                <a:latin typeface="Times New Roman" panose="02020603050405020304" pitchFamily="18" charset="0"/>
                <a:cs typeface="Times New Roman" panose="02020603050405020304" pitchFamily="18" charset="0"/>
              </a:rPr>
              <a:t>Реализация </a:t>
            </a:r>
            <a:r>
              <a:rPr lang="ru-RU" dirty="0">
                <a:latin typeface="Times New Roman" panose="02020603050405020304" pitchFamily="18" charset="0"/>
                <a:cs typeface="Times New Roman" panose="02020603050405020304" pitchFamily="18" charset="0"/>
              </a:rPr>
              <a:t>программ помощи ОО  с низкими результатами в виде  наставничества на уровне Школьных методических объединений </a:t>
            </a:r>
            <a:endParaRPr lang="ru-RU"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u-RU" dirty="0" smtClean="0">
                <a:latin typeface="Times New Roman" panose="02020603050405020304" pitchFamily="18" charset="0"/>
                <a:cs typeface="Times New Roman" panose="02020603050405020304" pitchFamily="18" charset="0"/>
              </a:rPr>
              <a:t>Приведение </a:t>
            </a:r>
            <a:r>
              <a:rPr lang="ru-RU" dirty="0">
                <a:latin typeface="Times New Roman" panose="02020603050405020304" pitchFamily="18" charset="0"/>
                <a:cs typeface="Times New Roman" panose="02020603050405020304" pitchFamily="18" charset="0"/>
              </a:rPr>
              <a:t>положений о ВСОКО в соответствие федеральным трекам развития системы качества подготовки обучающихся в    вопросах сбалансирования оценки, а также в отношении оценки функциональной грамотности </a:t>
            </a:r>
            <a:r>
              <a:rPr lang="ru-RU" dirty="0" smtClean="0">
                <a:latin typeface="Times New Roman" panose="02020603050405020304" pitchFamily="18" charset="0"/>
                <a:cs typeface="Times New Roman" panose="02020603050405020304" pitchFamily="18" charset="0"/>
              </a:rPr>
              <a:t>обучающихся</a:t>
            </a:r>
          </a:p>
          <a:p>
            <a:endParaRPr lang="ru-RU" dirty="0">
              <a:latin typeface="Times New Roman" panose="02020603050405020304" pitchFamily="18" charset="0"/>
              <a:cs typeface="Times New Roman" panose="02020603050405020304" pitchFamily="18" charset="0"/>
            </a:endParaRPr>
          </a:p>
          <a:p>
            <a:pPr marL="1339850" indent="-285750">
              <a:buFont typeface="Wingdings" panose="05000000000000000000" pitchFamily="2" charset="2"/>
              <a:buChar char="§"/>
            </a:pPr>
            <a:r>
              <a:rPr lang="ru-RU" dirty="0" smtClean="0">
                <a:latin typeface="Times New Roman" panose="02020603050405020304" pitchFamily="18" charset="0"/>
                <a:cs typeface="Times New Roman" panose="02020603050405020304" pitchFamily="18" charset="0"/>
              </a:rPr>
              <a:t>Реализация </a:t>
            </a:r>
            <a:r>
              <a:rPr lang="ru-RU" dirty="0">
                <a:latin typeface="Times New Roman" panose="02020603050405020304" pitchFamily="18" charset="0"/>
                <a:cs typeface="Times New Roman" panose="02020603050405020304" pitchFamily="18" charset="0"/>
              </a:rPr>
              <a:t>программы помощи ОО с низкими результатами, программы помощи учителям, имеющим профессиональные проблемы и дефициты, руководителям ОО, в которых есть проблемы с организацией образовательного процесса</a:t>
            </a:r>
          </a:p>
          <a:p>
            <a:endParaRPr lang="ru-RU" dirty="0"/>
          </a:p>
        </p:txBody>
      </p:sp>
    </p:spTree>
    <p:extLst>
      <p:ext uri="{BB962C8B-B14F-4D97-AF65-F5344CB8AC3E}">
        <p14:creationId xmlns:p14="http://schemas.microsoft.com/office/powerpoint/2010/main" val="10930723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943144" y="183375"/>
            <a:ext cx="8534400" cy="1134291"/>
          </a:xfrm>
          <a:prstGeom prst="rect">
            <a:avLst/>
          </a:prstGeom>
        </p:spPr>
        <p:txBody>
          <a:bodyPr>
            <a:normAutofit/>
          </a:bodyPr>
          <a:lstStyle/>
          <a:p>
            <a:pPr algn="ctr"/>
            <a:r>
              <a:rPr lang="ru-RU" sz="3200" dirty="0" smtClean="0">
                <a:solidFill>
                  <a:srgbClr val="002060"/>
                </a:solidFill>
                <a:latin typeface="Times New Roman" panose="02020603050405020304" pitchFamily="18" charset="0"/>
                <a:cs typeface="Times New Roman" panose="02020603050405020304" pitchFamily="18" charset="0"/>
              </a:rPr>
              <a:t> </a:t>
            </a:r>
            <a:r>
              <a:rPr lang="ru-RU" sz="3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Муниципальный  «Клуб знатоков»</a:t>
            </a:r>
            <a:endParaRPr lang="ru-RU"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411" y="1291085"/>
            <a:ext cx="5074508" cy="4576315"/>
          </a:xfrm>
          <a:prstGeom prst="rect">
            <a:avLst/>
          </a:prstGeom>
          <a:effectLst>
            <a:outerShdw blurRad="50800" dist="38100" dir="5400000" algn="t" rotWithShape="0">
              <a:prstClr val="black">
                <a:alpha val="40000"/>
              </a:prstClr>
            </a:outerShdw>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1291085"/>
            <a:ext cx="5029200" cy="457631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764377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3505200"/>
            <a:ext cx="12192000" cy="335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noEditPoints="1"/>
          </p:cNvSpPr>
          <p:nvPr>
            <p:ph type="title"/>
          </p:nvPr>
        </p:nvSpPr>
        <p:spPr>
          <a:xfrm>
            <a:off x="285448" y="141041"/>
            <a:ext cx="11449352" cy="1661993"/>
          </a:xfrm>
        </p:spPr>
        <p:txBody>
          <a:bodyPr/>
          <a:lstStyle/>
          <a:p>
            <a:pPr algn="ctr"/>
            <a:r>
              <a:rPr lang="ru-RU"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ВПР сентябрь-октябрь </a:t>
            </a:r>
            <a: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2022, март-апрель 2023</a:t>
            </a:r>
            <a:b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b="1" u="sng"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b="1" u="sng"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b="1" u="sng"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p:cNvSpPr>
            <a:spLocks noGrp="1" noEditPoints="1"/>
          </p:cNvSpPr>
          <p:nvPr>
            <p:ph idx="4294967295"/>
          </p:nvPr>
        </p:nvSpPr>
        <p:spPr>
          <a:xfrm>
            <a:off x="285448" y="976413"/>
            <a:ext cx="10687352" cy="3880773"/>
          </a:xfrm>
          <a:prstGeom prst="rect">
            <a:avLst/>
          </a:prstGeom>
        </p:spPr>
        <p:txBody>
          <a:bodyPr>
            <a:normAutofit/>
          </a:bodyPr>
          <a:lstStyle/>
          <a:p>
            <a:endParaRPr lang="ru-RU" sz="3600" dirty="0" smtClean="0">
              <a:latin typeface="Times New Roman" panose="02020603050405020304" pitchFamily="18" charset="0"/>
              <a:cs typeface="Times New Roman" panose="02020603050405020304" pitchFamily="18" charset="0"/>
            </a:endParaRPr>
          </a:p>
          <a:p>
            <a:pPr marL="571500" indent="-571500">
              <a:buFont typeface="Wingdings" panose="05000000000000000000" pitchFamily="2" charset="2"/>
              <a:buChar char="q"/>
            </a:pPr>
            <a:r>
              <a:rPr lang="ru-RU" sz="3600" dirty="0" smtClean="0">
                <a:latin typeface="Times New Roman" panose="02020603050405020304" pitchFamily="18" charset="0"/>
                <a:cs typeface="Times New Roman" panose="02020603050405020304" pitchFamily="18" charset="0"/>
              </a:rPr>
              <a:t>Создание </a:t>
            </a:r>
            <a:r>
              <a:rPr lang="ru-RU" sz="3600" dirty="0">
                <a:latin typeface="Times New Roman" panose="02020603050405020304" pitchFamily="18" charset="0"/>
                <a:cs typeface="Times New Roman" panose="02020603050405020304" pitchFamily="18" charset="0"/>
              </a:rPr>
              <a:t>муниципальных комиссий для проверки </a:t>
            </a:r>
          </a:p>
          <a:p>
            <a:pPr marL="571500" indent="-571500">
              <a:buFont typeface="Wingdings" panose="05000000000000000000" pitchFamily="2" charset="2"/>
              <a:buChar char="q"/>
            </a:pPr>
            <a:endParaRPr lang="ru-RU" sz="3600" dirty="0" smtClean="0">
              <a:latin typeface="Times New Roman" panose="02020603050405020304" pitchFamily="18" charset="0"/>
              <a:cs typeface="Times New Roman" panose="02020603050405020304" pitchFamily="18" charset="0"/>
            </a:endParaRPr>
          </a:p>
          <a:p>
            <a:pPr marL="571500" indent="-571500">
              <a:buFont typeface="Wingdings" panose="05000000000000000000" pitchFamily="2" charset="2"/>
              <a:buChar char="q"/>
            </a:pPr>
            <a:r>
              <a:rPr lang="ru-RU" sz="3600" dirty="0" smtClean="0">
                <a:latin typeface="Times New Roman" panose="02020603050405020304" pitchFamily="18" charset="0"/>
                <a:cs typeface="Times New Roman" panose="02020603050405020304" pitchFamily="18" charset="0"/>
              </a:rPr>
              <a:t>Соблюдение </a:t>
            </a:r>
            <a:r>
              <a:rPr lang="ru-RU" sz="3600" dirty="0">
                <a:latin typeface="Times New Roman" panose="02020603050405020304" pitchFamily="18" charset="0"/>
                <a:cs typeface="Times New Roman" panose="02020603050405020304" pitchFamily="18" charset="0"/>
              </a:rPr>
              <a:t>Регламента</a:t>
            </a:r>
          </a:p>
        </p:txBody>
      </p:sp>
      <p:pic>
        <p:nvPicPr>
          <p:cNvPr id="4" name="Изображение 3"/>
          <p:cNvPicPr>
            <a:picLocks noChangeAspect="1"/>
          </p:cNvPicPr>
          <p:nvPr/>
        </p:nvPicPr>
        <p:blipFill>
          <a:blip r:embed="rId3"/>
          <a:srcRect/>
          <a:stretch>
            <a:fillRect/>
          </a:stretch>
        </p:blipFill>
        <p:spPr>
          <a:xfrm>
            <a:off x="2895600" y="3505200"/>
            <a:ext cx="6172200" cy="3025589"/>
          </a:xfrm>
          <a:prstGeom prst="rect">
            <a:avLst/>
          </a:prstGeom>
          <a:effectLst/>
        </p:spPr>
      </p:pic>
    </p:spTree>
    <p:extLst>
      <p:ext uri="{BB962C8B-B14F-4D97-AF65-F5344CB8AC3E}">
        <p14:creationId xmlns:p14="http://schemas.microsoft.com/office/powerpoint/2010/main" val="14481221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5931408"/>
            <a:ext cx="12192000" cy="926591"/>
          </a:xfrm>
          <a:prstGeom prst="rect">
            <a:avLst/>
          </a:prstGeom>
          <a:solidFill>
            <a:srgbClr val="92D050"/>
          </a:solidFill>
          <a:ln>
            <a:solidFill>
              <a:srgbClr val="FFFF00"/>
            </a:solidFill>
          </a:ln>
          <a:effectLst>
            <a:outerShdw blurRad="50800" dist="50800" dir="5400000" algn="ctr" rotWithShape="0">
              <a:srgbClr val="00B050"/>
            </a:outerShdw>
          </a:effectLst>
          <a:scene3d>
            <a:camera prst="orthographicFront"/>
            <a:lightRig rig="threePt" dir="t"/>
          </a:scene3d>
          <a:sp3d extrusionH="76200">
            <a:extrusionClr>
              <a:srgbClr val="00B050"/>
            </a:extrusionClr>
          </a:sp3d>
        </p:spPr>
      </p:pic>
      <p:pic>
        <p:nvPicPr>
          <p:cNvPr id="4" name="object 4"/>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4573"/>
            <a:ext cx="12191999" cy="1138428"/>
          </a:xfrm>
          <a:prstGeom prst="rect">
            <a:avLst/>
          </a:prstGeom>
          <a:solidFill>
            <a:srgbClr val="92D050"/>
          </a:solidFill>
          <a:effectLst>
            <a:outerShdw blurRad="50800" dist="50800" dir="5400000" algn="ctr" rotWithShape="0">
              <a:srgbClr val="FFFF00"/>
            </a:outerShdw>
          </a:effectLst>
        </p:spPr>
      </p:pic>
      <p:sp>
        <p:nvSpPr>
          <p:cNvPr id="5" name="object 5"/>
          <p:cNvSpPr txBox="1">
            <a:spLocks noGrp="1"/>
          </p:cNvSpPr>
          <p:nvPr>
            <p:ph type="title"/>
          </p:nvPr>
        </p:nvSpPr>
        <p:spPr>
          <a:xfrm>
            <a:off x="191592" y="197584"/>
            <a:ext cx="11096753" cy="566822"/>
          </a:xfrm>
          <a:prstGeom prst="rect">
            <a:avLst/>
          </a:prstGeom>
        </p:spPr>
        <p:txBody>
          <a:bodyPr vert="horz" wrap="square" lIns="0" tIns="12700" rIns="0" bIns="0" rtlCol="0">
            <a:spAutoFit/>
          </a:bodyPr>
          <a:lstStyle/>
          <a:p>
            <a:pPr marL="12700" algn="ctr">
              <a:lnSpc>
                <a:spcPct val="100000"/>
              </a:lnSpc>
              <a:spcBef>
                <a:spcPts val="100"/>
              </a:spcBef>
            </a:pPr>
            <a:r>
              <a:rPr lang="ru-RU" b="1" spc="-2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Доступность дошкольного образования</a:t>
            </a:r>
            <a:endParaRPr b="1" spc="-2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object 12"/>
          <p:cNvSpPr txBox="1"/>
          <p:nvPr/>
        </p:nvSpPr>
        <p:spPr>
          <a:xfrm>
            <a:off x="191592" y="1577339"/>
            <a:ext cx="9181008" cy="6078587"/>
          </a:xfrm>
          <a:prstGeom prst="rect">
            <a:avLst/>
          </a:prstGeom>
        </p:spPr>
        <p:txBody>
          <a:bodyPr vert="horz" wrap="square" lIns="0" tIns="12700" rIns="0" bIns="0" rtlCol="0">
            <a:spAutoFit/>
          </a:bodyPr>
          <a:lstStyle/>
          <a:p>
            <a:pPr marL="281940">
              <a:lnSpc>
                <a:spcPct val="100000"/>
              </a:lnSpc>
              <a:spcBef>
                <a:spcPts val="105"/>
              </a:spcBef>
            </a:pPr>
            <a:r>
              <a:rPr lang="ru-RU" b="1" u="sng" spc="-5" dirty="0">
                <a:latin typeface="Times New Roman" panose="02020603050405020304" pitchFamily="18" charset="0"/>
                <a:cs typeface="Times New Roman" panose="02020603050405020304" pitchFamily="18" charset="0"/>
              </a:rPr>
              <a:t>Всего детей в возрасте от 0 до 7 лет в Невьянском ГО </a:t>
            </a:r>
            <a:r>
              <a:rPr lang="ru-RU" b="1" u="sng" spc="-5" dirty="0" smtClean="0">
                <a:latin typeface="Times New Roman" panose="02020603050405020304" pitchFamily="18" charset="0"/>
                <a:cs typeface="Times New Roman" panose="02020603050405020304" pitchFamily="18" charset="0"/>
              </a:rPr>
              <a:t>- </a:t>
            </a:r>
            <a:r>
              <a:rPr lang="ru-RU" b="1" u="sng" spc="-5" dirty="0" smtClean="0">
                <a:solidFill>
                  <a:srgbClr val="0070C0"/>
                </a:solidFill>
                <a:latin typeface="Times New Roman" panose="02020603050405020304" pitchFamily="18" charset="0"/>
                <a:cs typeface="Times New Roman" panose="02020603050405020304" pitchFamily="18" charset="0"/>
              </a:rPr>
              <a:t>2496</a:t>
            </a:r>
          </a:p>
          <a:p>
            <a:pPr marL="281940">
              <a:lnSpc>
                <a:spcPct val="100000"/>
              </a:lnSpc>
              <a:spcBef>
                <a:spcPts val="105"/>
              </a:spcBef>
            </a:pPr>
            <a:endParaRPr lang="ru-RU" b="1" spc="-5" dirty="0">
              <a:latin typeface="Times New Roman" panose="02020603050405020304" pitchFamily="18" charset="0"/>
              <a:cs typeface="Times New Roman" panose="02020603050405020304" pitchFamily="18" charset="0"/>
            </a:endParaRPr>
          </a:p>
          <a:p>
            <a:pPr marL="1435100">
              <a:lnSpc>
                <a:spcPct val="100000"/>
              </a:lnSpc>
              <a:spcBef>
                <a:spcPts val="105"/>
              </a:spcBef>
            </a:pPr>
            <a:r>
              <a:rPr lang="ru-RU" b="1" spc="-5" dirty="0">
                <a:latin typeface="Times New Roman" panose="02020603050405020304" pitchFamily="18" charset="0"/>
                <a:cs typeface="Times New Roman" panose="02020603050405020304" pitchFamily="18" charset="0"/>
              </a:rPr>
              <a:t>Из них организовано в ДОУ </a:t>
            </a:r>
            <a:r>
              <a:rPr lang="ru-RU" b="1" spc="-5" dirty="0" smtClean="0">
                <a:latin typeface="Times New Roman" panose="02020603050405020304" pitchFamily="18" charset="0"/>
                <a:cs typeface="Times New Roman" panose="02020603050405020304" pitchFamily="18" charset="0"/>
              </a:rPr>
              <a:t>- </a:t>
            </a:r>
            <a:r>
              <a:rPr lang="ru-RU" b="1" spc="-5" dirty="0" smtClean="0">
                <a:solidFill>
                  <a:srgbClr val="0070C0"/>
                </a:solidFill>
                <a:latin typeface="Times New Roman" panose="02020603050405020304" pitchFamily="18" charset="0"/>
                <a:cs typeface="Times New Roman" panose="02020603050405020304" pitchFamily="18" charset="0"/>
              </a:rPr>
              <a:t>2143</a:t>
            </a:r>
            <a:r>
              <a:rPr lang="ru-RU" b="1" spc="-5" dirty="0" smtClean="0">
                <a:latin typeface="Times New Roman" panose="02020603050405020304" pitchFamily="18" charset="0"/>
                <a:cs typeface="Times New Roman" panose="02020603050405020304" pitchFamily="18" charset="0"/>
              </a:rPr>
              <a:t>:</a:t>
            </a:r>
          </a:p>
          <a:p>
            <a:pPr marL="1435100">
              <a:lnSpc>
                <a:spcPct val="100000"/>
              </a:lnSpc>
              <a:spcBef>
                <a:spcPts val="105"/>
              </a:spcBef>
              <a:buFont typeface="Wingdings" panose="05000000000000000000" pitchFamily="2" charset="2"/>
              <a:buChar char="ü"/>
            </a:pPr>
            <a:r>
              <a:rPr lang="ru-RU" b="1" spc="-5" dirty="0">
                <a:latin typeface="Times New Roman" panose="02020603050405020304" pitchFamily="18" charset="0"/>
                <a:cs typeface="Times New Roman" panose="02020603050405020304" pitchFamily="18" charset="0"/>
              </a:rPr>
              <a:t>о</a:t>
            </a:r>
            <a:r>
              <a:rPr lang="ru-RU" b="1" spc="-5" dirty="0" smtClean="0">
                <a:latin typeface="Times New Roman" panose="02020603050405020304" pitchFamily="18" charset="0"/>
                <a:cs typeface="Times New Roman" panose="02020603050405020304" pitchFamily="18" charset="0"/>
              </a:rPr>
              <a:t>т 3 до 7 лет - </a:t>
            </a:r>
            <a:r>
              <a:rPr lang="ru-RU" b="1" spc="-5" dirty="0" smtClean="0">
                <a:solidFill>
                  <a:srgbClr val="0070C0"/>
                </a:solidFill>
                <a:latin typeface="Times New Roman" panose="02020603050405020304" pitchFamily="18" charset="0"/>
                <a:cs typeface="Times New Roman" panose="02020603050405020304" pitchFamily="18" charset="0"/>
              </a:rPr>
              <a:t>1641</a:t>
            </a:r>
            <a:r>
              <a:rPr lang="ru-RU" b="1" spc="-5" dirty="0" smtClean="0">
                <a:latin typeface="Times New Roman" panose="02020603050405020304" pitchFamily="18" charset="0"/>
                <a:cs typeface="Times New Roman" panose="02020603050405020304" pitchFamily="18" charset="0"/>
              </a:rPr>
              <a:t> человек</a:t>
            </a:r>
            <a:endParaRPr lang="ru-RU" b="1" spc="-5" dirty="0">
              <a:latin typeface="Times New Roman" panose="02020603050405020304" pitchFamily="18" charset="0"/>
              <a:cs typeface="Times New Roman" panose="02020603050405020304" pitchFamily="18" charset="0"/>
            </a:endParaRPr>
          </a:p>
          <a:p>
            <a:pPr marL="1435100">
              <a:spcBef>
                <a:spcPts val="105"/>
              </a:spcBef>
            </a:pPr>
            <a:r>
              <a:rPr lang="ru-RU" b="1" spc="-5" dirty="0" smtClean="0">
                <a:latin typeface="Times New Roman" panose="02020603050405020304" pitchFamily="18" charset="0"/>
                <a:cs typeface="Times New Roman" panose="02020603050405020304" pitchFamily="18" charset="0"/>
              </a:rPr>
              <a:t>(доступность дошкольного образования для детей с 3 до 7 лет – </a:t>
            </a:r>
            <a:r>
              <a:rPr lang="ru-RU" b="1" spc="-5" dirty="0">
                <a:latin typeface="Times New Roman" panose="02020603050405020304" pitchFamily="18" charset="0"/>
                <a:cs typeface="Times New Roman" panose="02020603050405020304" pitchFamily="18" charset="0"/>
              </a:rPr>
              <a:t>100</a:t>
            </a:r>
            <a:r>
              <a:rPr lang="ru-RU" b="1" spc="-5" dirty="0" smtClean="0">
                <a:latin typeface="Times New Roman" panose="02020603050405020304" pitchFamily="18" charset="0"/>
                <a:cs typeface="Times New Roman" panose="02020603050405020304" pitchFamily="18" charset="0"/>
              </a:rPr>
              <a:t>%);</a:t>
            </a:r>
          </a:p>
          <a:p>
            <a:pPr marL="1435100">
              <a:spcBef>
                <a:spcPts val="105"/>
              </a:spcBef>
              <a:buFont typeface="Wingdings" panose="05000000000000000000" pitchFamily="2" charset="2"/>
              <a:buChar char="ü"/>
            </a:pPr>
            <a:r>
              <a:rPr lang="ru-RU" b="1" spc="-5" dirty="0">
                <a:latin typeface="Times New Roman" panose="02020603050405020304" pitchFamily="18" charset="0"/>
                <a:cs typeface="Times New Roman" panose="02020603050405020304" pitchFamily="18" charset="0"/>
              </a:rPr>
              <a:t>о</a:t>
            </a:r>
            <a:r>
              <a:rPr lang="ru-RU" b="1" spc="-5" dirty="0" smtClean="0">
                <a:latin typeface="Times New Roman" panose="02020603050405020304" pitchFamily="18" charset="0"/>
                <a:cs typeface="Times New Roman" panose="02020603050405020304" pitchFamily="18" charset="0"/>
              </a:rPr>
              <a:t>т 1 до 3 лет - </a:t>
            </a:r>
            <a:r>
              <a:rPr lang="ru-RU" b="1" spc="-5" dirty="0" smtClean="0">
                <a:solidFill>
                  <a:srgbClr val="0070C0"/>
                </a:solidFill>
                <a:latin typeface="Times New Roman" panose="02020603050405020304" pitchFamily="18" charset="0"/>
                <a:cs typeface="Times New Roman" panose="02020603050405020304" pitchFamily="18" charset="0"/>
              </a:rPr>
              <a:t>493</a:t>
            </a:r>
            <a:r>
              <a:rPr lang="ru-RU" b="1" spc="-5" dirty="0" smtClean="0">
                <a:latin typeface="Times New Roman" panose="02020603050405020304" pitchFamily="18" charset="0"/>
                <a:cs typeface="Times New Roman" panose="02020603050405020304" pitchFamily="18" charset="0"/>
              </a:rPr>
              <a:t> человека </a:t>
            </a:r>
          </a:p>
          <a:p>
            <a:pPr marL="1435100" algn="just">
              <a:spcBef>
                <a:spcPts val="105"/>
              </a:spcBef>
            </a:pPr>
            <a:r>
              <a:rPr lang="ru-RU" b="1" spc="-5" dirty="0" smtClean="0">
                <a:latin typeface="Times New Roman" panose="02020603050405020304" pitchFamily="18" charset="0"/>
                <a:cs typeface="Times New Roman" panose="02020603050405020304" pitchFamily="18" charset="0"/>
              </a:rPr>
              <a:t>(доля </a:t>
            </a:r>
            <a:r>
              <a:rPr lang="ru-RU" b="1" spc="-5" dirty="0">
                <a:latin typeface="Times New Roman" panose="02020603050405020304" pitchFamily="18" charset="0"/>
                <a:cs typeface="Times New Roman" panose="02020603050405020304" pitchFamily="18" charset="0"/>
              </a:rPr>
              <a:t>детей от 1 года до 3 лет, получающих </a:t>
            </a:r>
            <a:r>
              <a:rPr lang="ru-RU" b="1" spc="-5" dirty="0" smtClean="0">
                <a:latin typeface="Times New Roman" panose="02020603050405020304" pitchFamily="18" charset="0"/>
                <a:cs typeface="Times New Roman" panose="02020603050405020304" pitchFamily="18" charset="0"/>
              </a:rPr>
              <a:t>дошкольное образование от общего количества, проживающих на территории муниципалитета </a:t>
            </a:r>
            <a:r>
              <a:rPr lang="ru-RU" b="1" spc="-5" dirty="0">
                <a:latin typeface="Times New Roman" panose="02020603050405020304" pitchFamily="18" charset="0"/>
                <a:cs typeface="Times New Roman" panose="02020603050405020304" pitchFamily="18" charset="0"/>
              </a:rPr>
              <a:t>– </a:t>
            </a:r>
            <a:r>
              <a:rPr lang="ru-RU" b="1" spc="-5" dirty="0" smtClean="0">
                <a:latin typeface="Times New Roman" panose="02020603050405020304" pitchFamily="18" charset="0"/>
                <a:cs typeface="Times New Roman" panose="02020603050405020304" pitchFamily="18" charset="0"/>
              </a:rPr>
              <a:t>61%).</a:t>
            </a:r>
          </a:p>
          <a:p>
            <a:pPr marL="281940" algn="just">
              <a:spcBef>
                <a:spcPts val="105"/>
              </a:spcBef>
            </a:pPr>
            <a:endParaRPr lang="ru-RU" sz="1600" b="1" spc="-5" dirty="0" smtClean="0">
              <a:latin typeface="Times New Roman" panose="02020603050405020304" pitchFamily="18" charset="0"/>
              <a:cs typeface="Times New Roman" panose="02020603050405020304" pitchFamily="18" charset="0"/>
            </a:endParaRPr>
          </a:p>
          <a:p>
            <a:pPr marL="281940" algn="just">
              <a:spcBef>
                <a:spcPts val="105"/>
              </a:spcBef>
            </a:pPr>
            <a:r>
              <a:rPr lang="ru-RU" b="1" u="sng" spc="-5" dirty="0" smtClean="0">
                <a:latin typeface="Times New Roman" panose="02020603050405020304" pitchFamily="18" charset="0"/>
                <a:cs typeface="Times New Roman" panose="02020603050405020304" pitchFamily="18" charset="0"/>
              </a:rPr>
              <a:t>Открыты группы для маленьких детей:</a:t>
            </a:r>
          </a:p>
          <a:p>
            <a:pPr marL="567690" indent="-285750" algn="just">
              <a:spcBef>
                <a:spcPts val="105"/>
              </a:spcBef>
              <a:buFont typeface="Arial" panose="020B0604020202020204" pitchFamily="34" charset="0"/>
              <a:buChar char="•"/>
            </a:pPr>
            <a:r>
              <a:rPr lang="ru-RU" sz="1600" b="1" spc="-5" dirty="0" smtClean="0">
                <a:latin typeface="Times New Roman" panose="02020603050405020304" pitchFamily="18" charset="0"/>
                <a:cs typeface="Times New Roman" panose="02020603050405020304" pitchFamily="18" charset="0"/>
              </a:rPr>
              <a:t>С 1 года 3 </a:t>
            </a:r>
            <a:r>
              <a:rPr lang="ru-RU" sz="1600" b="1" spc="-5" dirty="0" err="1" smtClean="0">
                <a:latin typeface="Times New Roman" panose="02020603050405020304" pitchFamily="18" charset="0"/>
                <a:cs typeface="Times New Roman" panose="02020603050405020304" pitchFamily="18" charset="0"/>
              </a:rPr>
              <a:t>мес</a:t>
            </a:r>
            <a:r>
              <a:rPr lang="ru-RU" sz="1600" b="1" spc="-5" dirty="0" smtClean="0">
                <a:latin typeface="Times New Roman" panose="02020603050405020304" pitchFamily="18" charset="0"/>
                <a:cs typeface="Times New Roman" panose="02020603050405020304" pitchFamily="18" charset="0"/>
              </a:rPr>
              <a:t> . – д/с. с. </a:t>
            </a:r>
            <a:r>
              <a:rPr lang="ru-RU" sz="1600" b="1" spc="-5" dirty="0" err="1" smtClean="0">
                <a:latin typeface="Times New Roman" panose="02020603050405020304" pitchFamily="18" charset="0"/>
                <a:cs typeface="Times New Roman" panose="02020603050405020304" pitchFamily="18" charset="0"/>
              </a:rPr>
              <a:t>Аятское</a:t>
            </a:r>
            <a:endParaRPr lang="ru-RU" sz="1600" b="1" spc="-5" dirty="0" smtClean="0">
              <a:latin typeface="Times New Roman" panose="02020603050405020304" pitchFamily="18" charset="0"/>
              <a:cs typeface="Times New Roman" panose="02020603050405020304" pitchFamily="18" charset="0"/>
            </a:endParaRPr>
          </a:p>
          <a:p>
            <a:pPr marL="567690" indent="-285750" algn="just">
              <a:spcBef>
                <a:spcPts val="105"/>
              </a:spcBef>
              <a:buFont typeface="Arial" panose="020B0604020202020204" pitchFamily="34" charset="0"/>
              <a:buChar char="•"/>
            </a:pPr>
            <a:r>
              <a:rPr lang="ru-RU" sz="1600" b="1" spc="-5" dirty="0" smtClean="0">
                <a:latin typeface="Times New Roman" panose="02020603050405020304" pitchFamily="18" charset="0"/>
                <a:cs typeface="Times New Roman" panose="02020603050405020304" pitchFamily="18" charset="0"/>
              </a:rPr>
              <a:t>С 1 года 2 мес. - д/с№ 22 «Калинка» и №28 «Ягодка»</a:t>
            </a:r>
          </a:p>
          <a:p>
            <a:pPr marL="567690" indent="-285750" algn="just">
              <a:spcBef>
                <a:spcPts val="105"/>
              </a:spcBef>
              <a:buFont typeface="Arial" panose="020B0604020202020204" pitchFamily="34" charset="0"/>
              <a:buChar char="•"/>
            </a:pPr>
            <a:r>
              <a:rPr lang="ru-RU" sz="1600" b="1" spc="-5" dirty="0" smtClean="0">
                <a:latin typeface="Times New Roman" panose="02020603050405020304" pitchFamily="18" charset="0"/>
                <a:cs typeface="Times New Roman" panose="02020603050405020304" pitchFamily="18" charset="0"/>
              </a:rPr>
              <a:t>С 1 года - д/с № 12 «Белочка», №16 «Рябинка», №36 «Радуга» , №39 «Родничок»</a:t>
            </a:r>
          </a:p>
          <a:p>
            <a:pPr marL="567690" indent="-285750" algn="just">
              <a:spcBef>
                <a:spcPts val="105"/>
              </a:spcBef>
              <a:buFont typeface="Arial" panose="020B0604020202020204" pitchFamily="34" charset="0"/>
              <a:buChar char="•"/>
            </a:pPr>
            <a:r>
              <a:rPr lang="ru-RU" sz="1600" b="1" spc="-5" dirty="0" smtClean="0">
                <a:latin typeface="Times New Roman" panose="02020603050405020304" pitchFamily="18" charset="0"/>
                <a:cs typeface="Times New Roman" panose="02020603050405020304" pitchFamily="18" charset="0"/>
              </a:rPr>
              <a:t>С 9 месяцев  -д/с 1 «Карусель»</a:t>
            </a:r>
            <a:endParaRPr lang="ru-RU" sz="1600" dirty="0">
              <a:latin typeface="Times New Roman" panose="02020603050405020304" pitchFamily="18" charset="0"/>
              <a:cs typeface="Times New Roman" panose="02020603050405020304" pitchFamily="18" charset="0"/>
            </a:endParaRPr>
          </a:p>
          <a:p>
            <a:pPr marL="281940">
              <a:lnSpc>
                <a:spcPct val="100000"/>
              </a:lnSpc>
              <a:spcBef>
                <a:spcPts val="105"/>
              </a:spcBef>
            </a:pPr>
            <a:endParaRPr lang="ru-RU" sz="2400" b="1" spc="-5" dirty="0" smtClean="0">
              <a:latin typeface="Times New Roman" panose="02020603050405020304" pitchFamily="18" charset="0"/>
              <a:cs typeface="Times New Roman" panose="02020603050405020304" pitchFamily="18" charset="0"/>
            </a:endParaRPr>
          </a:p>
          <a:p>
            <a:pPr marL="281940">
              <a:lnSpc>
                <a:spcPct val="100000"/>
              </a:lnSpc>
              <a:spcBef>
                <a:spcPts val="105"/>
              </a:spcBef>
            </a:pPr>
            <a:endParaRPr lang="ru-RU" sz="2400" b="1" dirty="0">
              <a:latin typeface="Times New Roman" panose="02020603050405020304" pitchFamily="18" charset="0"/>
              <a:cs typeface="Times New Roman" panose="02020603050405020304" pitchFamily="18" charset="0"/>
            </a:endParaRPr>
          </a:p>
          <a:p>
            <a:pPr marL="281940">
              <a:lnSpc>
                <a:spcPct val="100000"/>
              </a:lnSpc>
              <a:spcBef>
                <a:spcPts val="105"/>
              </a:spcBef>
            </a:pPr>
            <a:endParaRPr lang="ru-RU" sz="2400" b="1" spc="-5" dirty="0">
              <a:latin typeface="Times New Roman" panose="02020603050405020304" pitchFamily="18" charset="0"/>
              <a:cs typeface="Times New Roman" panose="02020603050405020304" pitchFamily="18" charset="0"/>
            </a:endParaRPr>
          </a:p>
          <a:p>
            <a:pPr marL="281940">
              <a:lnSpc>
                <a:spcPct val="100000"/>
              </a:lnSpc>
              <a:spcBef>
                <a:spcPts val="105"/>
              </a:spcBef>
            </a:pPr>
            <a:endParaRPr lang="ru-RU" sz="2400" b="1" spc="-5" dirty="0" smtClean="0">
              <a:latin typeface="Times New Roman" panose="02020603050405020304" pitchFamily="18" charset="0"/>
              <a:cs typeface="Times New Roman" panose="02020603050405020304" pitchFamily="18" charset="0"/>
            </a:endParaRPr>
          </a:p>
          <a:p>
            <a:pPr marL="281940">
              <a:lnSpc>
                <a:spcPct val="100000"/>
              </a:lnSpc>
              <a:spcBef>
                <a:spcPts val="105"/>
              </a:spcBef>
            </a:pPr>
            <a:endParaRPr lang="ru-RU" sz="2400" b="1" spc="-5" dirty="0">
              <a:latin typeface="Times New Roman" panose="02020603050405020304" pitchFamily="18" charset="0"/>
              <a:cs typeface="Times New Roman" panose="02020603050405020304" pitchFamily="18" charset="0"/>
            </a:endParaRPr>
          </a:p>
        </p:txBody>
      </p:sp>
      <p:sp>
        <p:nvSpPr>
          <p:cNvPr id="13" name="object 13"/>
          <p:cNvSpPr txBox="1"/>
          <p:nvPr/>
        </p:nvSpPr>
        <p:spPr>
          <a:xfrm>
            <a:off x="1600200" y="3988859"/>
            <a:ext cx="4693920" cy="913070"/>
          </a:xfrm>
          <a:prstGeom prst="rect">
            <a:avLst/>
          </a:prstGeom>
        </p:spPr>
        <p:txBody>
          <a:bodyPr vert="horz" wrap="square" lIns="0" tIns="12700" rIns="0" bIns="0" rtlCol="0">
            <a:spAutoFit/>
          </a:bodyPr>
          <a:lstStyle/>
          <a:p>
            <a:pPr marL="12700">
              <a:lnSpc>
                <a:spcPct val="100000"/>
              </a:lnSpc>
              <a:spcBef>
                <a:spcPts val="100"/>
              </a:spcBef>
            </a:pPr>
            <a:endParaRPr lang="ru-RU" sz="1400" b="1" spc="-5" dirty="0" smtClean="0">
              <a:latin typeface="Calibri"/>
              <a:cs typeface="Calibri"/>
            </a:endParaRPr>
          </a:p>
          <a:p>
            <a:pPr marL="12700">
              <a:lnSpc>
                <a:spcPct val="100000"/>
              </a:lnSpc>
              <a:spcBef>
                <a:spcPts val="100"/>
              </a:spcBef>
            </a:pPr>
            <a:endParaRPr lang="ru-RU" sz="1400" b="1" spc="-5" dirty="0">
              <a:latin typeface="Calibri"/>
              <a:cs typeface="Calibri"/>
            </a:endParaRPr>
          </a:p>
          <a:p>
            <a:pPr marL="12700">
              <a:lnSpc>
                <a:spcPct val="100000"/>
              </a:lnSpc>
              <a:spcBef>
                <a:spcPts val="100"/>
              </a:spcBef>
            </a:pPr>
            <a:endParaRPr lang="ru-RU" sz="1400" b="1" spc="-5" dirty="0" smtClean="0">
              <a:latin typeface="Calibri"/>
              <a:cs typeface="Calibri"/>
            </a:endParaRPr>
          </a:p>
          <a:p>
            <a:pPr marL="12700">
              <a:lnSpc>
                <a:spcPct val="100000"/>
              </a:lnSpc>
              <a:spcBef>
                <a:spcPts val="100"/>
              </a:spcBef>
            </a:pPr>
            <a:endParaRPr lang="ru-RU" sz="1400" b="1" spc="-5" dirty="0">
              <a:latin typeface="Calibri"/>
              <a:cs typeface="Calibri"/>
            </a:endParaRPr>
          </a:p>
        </p:txBody>
      </p:sp>
      <p:pic>
        <p:nvPicPr>
          <p:cNvPr id="16" name="object 16"/>
          <p:cNvPicPr/>
          <p:nvPr/>
        </p:nvPicPr>
        <p:blipFill>
          <a:blip r:embed="rId5" cstate="print"/>
          <a:stretch>
            <a:fillRect/>
          </a:stretch>
        </p:blipFill>
        <p:spPr>
          <a:xfrm>
            <a:off x="26936" y="2167164"/>
            <a:ext cx="1578865" cy="1392272"/>
          </a:xfrm>
          <a:prstGeom prst="rect">
            <a:avLst/>
          </a:prstGeom>
        </p:spPr>
      </p:pic>
      <p:pic>
        <p:nvPicPr>
          <p:cNvPr id="1026" name="Picture 2" descr="Национальный проект &quot;Демография&quot; — УКЦСОН"/>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10923" y="2296969"/>
            <a:ext cx="2001833" cy="171681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39" y="61721"/>
            <a:ext cx="12034520" cy="984885"/>
          </a:xfrm>
        </p:spPr>
        <p:txBody>
          <a:bodyPr/>
          <a:lstStyle/>
          <a:p>
            <a:r>
              <a:rPr lang="ru-RU"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Результаты </a:t>
            </a:r>
            <a:r>
              <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ВПР по математике </a:t>
            </a:r>
            <a:r>
              <a:rPr lang="ru-RU"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 4 классах(объективность </a:t>
            </a:r>
            <a:r>
              <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оценивания)</a:t>
            </a:r>
            <a:r>
              <a:rPr lang="ru-RU" sz="2800" dirty="0">
                <a:solidFill>
                  <a:srgbClr val="002060"/>
                </a:solidFill>
                <a:effectLst>
                  <a:outerShdw blurRad="38100" dist="38100" dir="2700000" algn="tl">
                    <a:srgbClr val="000000">
                      <a:alpha val="43137"/>
                    </a:srgbClr>
                  </a:outerShdw>
                </a:effectLst>
              </a:rPr>
              <a:t/>
            </a:r>
            <a:br>
              <a:rPr lang="ru-RU" sz="2800" dirty="0">
                <a:solidFill>
                  <a:srgbClr val="002060"/>
                </a:solidFill>
                <a:effectLst>
                  <a:outerShdw blurRad="38100" dist="38100" dir="2700000" algn="tl">
                    <a:srgbClr val="000000">
                      <a:alpha val="43137"/>
                    </a:srgbClr>
                  </a:outerShdw>
                </a:effectLst>
              </a:rPr>
            </a:br>
            <a:endParaRPr lang="ru-RU" sz="2800" dirty="0">
              <a:solidFill>
                <a:srgbClr val="002060"/>
              </a:solidFill>
              <a:effectLst>
                <a:outerShdw blurRad="38100" dist="38100" dir="2700000" algn="tl">
                  <a:srgbClr val="000000">
                    <a:alpha val="43137"/>
                  </a:srgbClr>
                </a:outerShdw>
              </a:effectLst>
            </a:endParaRPr>
          </a:p>
        </p:txBody>
      </p:sp>
      <p:sp>
        <p:nvSpPr>
          <p:cNvPr id="3" name="Текст 2"/>
          <p:cNvSpPr>
            <a:spLocks noGrp="1"/>
          </p:cNvSpPr>
          <p:nvPr>
            <p:ph type="body" idx="1"/>
          </p:nvPr>
        </p:nvSpPr>
        <p:spPr>
          <a:xfrm>
            <a:off x="990600" y="1169717"/>
            <a:ext cx="9829800" cy="4697683"/>
          </a:xfrm>
        </p:spPr>
        <p:txBody>
          <a:bodyPr/>
          <a:lstStyle/>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2446065215"/>
              </p:ext>
            </p:extLst>
          </p:nvPr>
        </p:nvGraphicFramePr>
        <p:xfrm>
          <a:off x="685799" y="762001"/>
          <a:ext cx="10820401" cy="5943606"/>
        </p:xfrm>
        <a:graphic>
          <a:graphicData uri="http://schemas.openxmlformats.org/drawingml/2006/table">
            <a:tbl>
              <a:tblPr firstRow="1" firstCol="1" bandRow="1">
                <a:tableStyleId>{5C22544A-7EE6-4342-B048-85BDC9FD1C3A}</a:tableStyleId>
              </a:tblPr>
              <a:tblGrid>
                <a:gridCol w="3016160">
                  <a:extLst>
                    <a:ext uri="{9D8B030D-6E8A-4147-A177-3AD203B41FA5}">
                      <a16:colId xmlns:a16="http://schemas.microsoft.com/office/drawing/2014/main" val="20000"/>
                    </a:ext>
                  </a:extLst>
                </a:gridCol>
                <a:gridCol w="1645279">
                  <a:extLst>
                    <a:ext uri="{9D8B030D-6E8A-4147-A177-3AD203B41FA5}">
                      <a16:colId xmlns:a16="http://schemas.microsoft.com/office/drawing/2014/main" val="20001"/>
                    </a:ext>
                  </a:extLst>
                </a:gridCol>
                <a:gridCol w="773205">
                  <a:extLst>
                    <a:ext uri="{9D8B030D-6E8A-4147-A177-3AD203B41FA5}">
                      <a16:colId xmlns:a16="http://schemas.microsoft.com/office/drawing/2014/main" val="20002"/>
                    </a:ext>
                  </a:extLst>
                </a:gridCol>
                <a:gridCol w="1136474">
                  <a:extLst>
                    <a:ext uri="{9D8B030D-6E8A-4147-A177-3AD203B41FA5}">
                      <a16:colId xmlns:a16="http://schemas.microsoft.com/office/drawing/2014/main" val="20003"/>
                    </a:ext>
                  </a:extLst>
                </a:gridCol>
                <a:gridCol w="983169">
                  <a:extLst>
                    <a:ext uri="{9D8B030D-6E8A-4147-A177-3AD203B41FA5}">
                      <a16:colId xmlns:a16="http://schemas.microsoft.com/office/drawing/2014/main" val="20004"/>
                    </a:ext>
                  </a:extLst>
                </a:gridCol>
                <a:gridCol w="1199798">
                  <a:extLst>
                    <a:ext uri="{9D8B030D-6E8A-4147-A177-3AD203B41FA5}">
                      <a16:colId xmlns:a16="http://schemas.microsoft.com/office/drawing/2014/main" val="20005"/>
                    </a:ext>
                  </a:extLst>
                </a:gridCol>
                <a:gridCol w="929842">
                  <a:extLst>
                    <a:ext uri="{9D8B030D-6E8A-4147-A177-3AD203B41FA5}">
                      <a16:colId xmlns:a16="http://schemas.microsoft.com/office/drawing/2014/main" val="20006"/>
                    </a:ext>
                  </a:extLst>
                </a:gridCol>
                <a:gridCol w="1136474">
                  <a:extLst>
                    <a:ext uri="{9D8B030D-6E8A-4147-A177-3AD203B41FA5}">
                      <a16:colId xmlns:a16="http://schemas.microsoft.com/office/drawing/2014/main" val="20007"/>
                    </a:ext>
                  </a:extLst>
                </a:gridCol>
              </a:tblGrid>
              <a:tr h="339189">
                <a:tc rowSpan="3">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ОУ</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rowSpan="2">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Кол-во участников</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gridSpan="6">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Сравнение отметок с отметками по журналу</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05316">
                <a:tc vMerge="1">
                  <a:txBody>
                    <a:bodyPr/>
                    <a:lstStyle/>
                    <a:p>
                      <a:endParaRPr lang="ru-RU"/>
                    </a:p>
                  </a:txBody>
                  <a:tcPr/>
                </a:tc>
                <a:tc vMerge="1">
                  <a:txBody>
                    <a:bodyPr/>
                    <a:lstStyle/>
                    <a:p>
                      <a:endParaRPr lang="ru-RU"/>
                    </a:p>
                  </a:txBody>
                  <a:tcPr/>
                </a:tc>
                <a:tc gridSpan="2">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Понизили</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hMerge="1">
                  <a:txBody>
                    <a:bodyPr/>
                    <a:lstStyle/>
                    <a:p>
                      <a:endParaRPr lang="ru-RU"/>
                    </a:p>
                  </a:txBody>
                  <a:tcPr/>
                </a:tc>
                <a:tc gridSpan="2">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Подтвердили</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hMerge="1">
                  <a:txBody>
                    <a:bodyPr/>
                    <a:lstStyle/>
                    <a:p>
                      <a:endParaRPr lang="ru-RU"/>
                    </a:p>
                  </a:txBody>
                  <a:tcPr/>
                </a:tc>
                <a:tc gridSpan="2">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Повысили</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hMerge="1">
                  <a:txBody>
                    <a:bodyPr/>
                    <a:lstStyle/>
                    <a:p>
                      <a:endParaRPr lang="ru-RU"/>
                    </a:p>
                  </a:txBody>
                  <a:tcPr/>
                </a:tc>
                <a:extLst>
                  <a:ext uri="{0D108BD9-81ED-4DB2-BD59-A6C34878D82A}">
                    <a16:rowId xmlns:a16="http://schemas.microsoft.com/office/drawing/2014/main" val="10001"/>
                  </a:ext>
                </a:extLst>
              </a:tr>
              <a:tr h="414045">
                <a:tc vMerge="1">
                  <a:txBody>
                    <a:bodyPr/>
                    <a:lstStyle/>
                    <a:p>
                      <a:endParaRPr lang="ru-RU"/>
                    </a:p>
                  </a:txBody>
                  <a:tcP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2023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gridSpan="2">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2023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hMerge="1">
                  <a:txBody>
                    <a:bodyPr/>
                    <a:lstStyle/>
                    <a:p>
                      <a:endParaRPr lang="ru-RU"/>
                    </a:p>
                  </a:txBody>
                  <a:tcPr/>
                </a:tc>
                <a:tc gridSpan="2">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2023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hMerge="1">
                  <a:txBody>
                    <a:bodyPr/>
                    <a:lstStyle/>
                    <a:p>
                      <a:endParaRPr lang="ru-RU"/>
                    </a:p>
                  </a:txBody>
                  <a:tcPr/>
                </a:tc>
                <a:tc gridSpan="2">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2023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hMerge="1">
                  <a:txBody>
                    <a:bodyPr/>
                    <a:lstStyle/>
                    <a:p>
                      <a:endParaRPr lang="ru-RU"/>
                    </a:p>
                  </a:txBody>
                  <a:tcPr/>
                </a:tc>
                <a:extLst>
                  <a:ext uri="{0D108BD9-81ED-4DB2-BD59-A6C34878D82A}">
                    <a16:rowId xmlns:a16="http://schemas.microsoft.com/office/drawing/2014/main" val="10002"/>
                  </a:ext>
                </a:extLst>
              </a:tr>
              <a:tr h="305316">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СОШ № 1</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41</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4</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9,76%</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24</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58,54%</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13</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31,71%</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extLst>
                  <a:ext uri="{0D108BD9-81ED-4DB2-BD59-A6C34878D82A}">
                    <a16:rowId xmlns:a16="http://schemas.microsoft.com/office/drawing/2014/main" val="10003"/>
                  </a:ext>
                </a:extLst>
              </a:tr>
              <a:tr h="305316">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СОШ № 2</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0,00%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47,83%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12</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52,17%</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extLst>
                  <a:ext uri="{0D108BD9-81ED-4DB2-BD59-A6C34878D82A}">
                    <a16:rowId xmlns:a16="http://schemas.microsoft.com/office/drawing/2014/main" val="10004"/>
                  </a:ext>
                </a:extLst>
              </a:tr>
              <a:tr h="305316">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СОШ № 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19</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9</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47,37%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52,63%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extLst>
                  <a:ext uri="{0D108BD9-81ED-4DB2-BD59-A6C34878D82A}">
                    <a16:rowId xmlns:a16="http://schemas.microsoft.com/office/drawing/2014/main" val="10005"/>
                  </a:ext>
                </a:extLst>
              </a:tr>
              <a:tr h="305316">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СОШ № 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9,09%</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45,45%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45,45%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extLst>
                  <a:ext uri="{0D108BD9-81ED-4DB2-BD59-A6C34878D82A}">
                    <a16:rowId xmlns:a16="http://schemas.microsoft.com/office/drawing/2014/main" val="10006"/>
                  </a:ext>
                </a:extLst>
              </a:tr>
              <a:tr h="305316">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СОШ № 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81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6,17%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43,21%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50,62%</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extLst>
                  <a:ext uri="{0D108BD9-81ED-4DB2-BD59-A6C34878D82A}">
                    <a16:rowId xmlns:a16="http://schemas.microsoft.com/office/drawing/2014/main" val="10007"/>
                  </a:ext>
                </a:extLst>
              </a:tr>
              <a:tr h="305316">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СОШ № 6</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74</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9</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12,16%</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38</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51,35%</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27</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36,49%</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extLst>
                  <a:ext uri="{0D108BD9-81ED-4DB2-BD59-A6C34878D82A}">
                    <a16:rowId xmlns:a16="http://schemas.microsoft.com/office/drawing/2014/main" val="10008"/>
                  </a:ext>
                </a:extLst>
              </a:tr>
              <a:tr h="305316">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п. Цементный</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68</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6</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8,82%</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34</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50,00%</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28</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41,18%</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extLst>
                  <a:ext uri="{0D108BD9-81ED-4DB2-BD59-A6C34878D82A}">
                    <a16:rowId xmlns:a16="http://schemas.microsoft.com/office/drawing/2014/main" val="10009"/>
                  </a:ext>
                </a:extLst>
              </a:tr>
              <a:tr h="305316">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п. Калиново</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43,75%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37,50%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18,75%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extLst>
                  <a:ext uri="{0D108BD9-81ED-4DB2-BD59-A6C34878D82A}">
                    <a16:rowId xmlns:a16="http://schemas.microsoft.com/office/drawing/2014/main" val="10010"/>
                  </a:ext>
                </a:extLst>
              </a:tr>
              <a:tr h="305316">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п. Аять</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46,15%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53,85%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extLst>
                  <a:ext uri="{0D108BD9-81ED-4DB2-BD59-A6C34878D82A}">
                    <a16:rowId xmlns:a16="http://schemas.microsoft.com/office/drawing/2014/main" val="10011"/>
                  </a:ext>
                </a:extLst>
              </a:tr>
              <a:tr h="305316">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с. Быньги</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5,56%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44,44%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18</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50,00%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extLst>
                  <a:ext uri="{0D108BD9-81ED-4DB2-BD59-A6C34878D82A}">
                    <a16:rowId xmlns:a16="http://schemas.microsoft.com/office/drawing/2014/main" val="10012"/>
                  </a:ext>
                </a:extLst>
              </a:tr>
              <a:tr h="305316">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п. Ребристый</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9</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33,33%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44,44%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22,22%</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extLst>
                  <a:ext uri="{0D108BD9-81ED-4DB2-BD59-A6C34878D82A}">
                    <a16:rowId xmlns:a16="http://schemas.microsoft.com/office/drawing/2014/main" val="10013"/>
                  </a:ext>
                </a:extLst>
              </a:tr>
              <a:tr h="305316">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с. Аятское</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36,36%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27,27%</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4</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36,36%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extLst>
                  <a:ext uri="{0D108BD9-81ED-4DB2-BD59-A6C34878D82A}">
                    <a16:rowId xmlns:a16="http://schemas.microsoft.com/office/drawing/2014/main" val="10014"/>
                  </a:ext>
                </a:extLst>
              </a:tr>
              <a:tr h="305316">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с. Конево</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6</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33,33%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4</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66,67%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extLst>
                  <a:ext uri="{0D108BD9-81ED-4DB2-BD59-A6C34878D82A}">
                    <a16:rowId xmlns:a16="http://schemas.microsoft.com/office/drawing/2014/main" val="10015"/>
                  </a:ext>
                </a:extLst>
              </a:tr>
              <a:tr h="305316">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п. </a:t>
                      </a:r>
                      <a:r>
                        <a:rPr lang="ru-RU" sz="1600" b="1" dirty="0" err="1">
                          <a:solidFill>
                            <a:srgbClr val="002060"/>
                          </a:solidFill>
                          <a:effectLst/>
                          <a:latin typeface="Times New Roman" panose="02020603050405020304" pitchFamily="18" charset="0"/>
                          <a:cs typeface="Times New Roman" panose="02020603050405020304" pitchFamily="18" charset="0"/>
                        </a:rPr>
                        <a:t>Таватуй</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2</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1</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50,00%</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1</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50,00%</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0</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0,00%</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extLst>
                  <a:ext uri="{0D108BD9-81ED-4DB2-BD59-A6C34878D82A}">
                    <a16:rowId xmlns:a16="http://schemas.microsoft.com/office/drawing/2014/main" val="10016"/>
                  </a:ext>
                </a:extLst>
              </a:tr>
              <a:tr h="305316">
                <a:tc>
                  <a:txBody>
                    <a:bodyPr/>
                    <a:lstStyle/>
                    <a:p>
                      <a:pPr algn="ctr">
                        <a:lnSpc>
                          <a:spcPct val="115000"/>
                        </a:lnSpc>
                        <a:spcAft>
                          <a:spcPts val="0"/>
                        </a:spcAft>
                      </a:pPr>
                      <a:r>
                        <a:rPr lang="ru-RU" sz="1600" b="1" dirty="0">
                          <a:solidFill>
                            <a:srgbClr val="00B050"/>
                          </a:solidFill>
                          <a:effectLst/>
                          <a:latin typeface="Times New Roman" panose="02020603050405020304" pitchFamily="18" charset="0"/>
                          <a:cs typeface="Times New Roman" panose="02020603050405020304" pitchFamily="18" charset="0"/>
                        </a:rPr>
                        <a:t>Невьянский ГО</a:t>
                      </a:r>
                      <a:endParaRPr lang="ru-RU" sz="16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dirty="0">
                          <a:solidFill>
                            <a:srgbClr val="00B050"/>
                          </a:solidFill>
                          <a:effectLst/>
                          <a:latin typeface="Times New Roman" panose="02020603050405020304" pitchFamily="18" charset="0"/>
                          <a:cs typeface="Times New Roman" panose="02020603050405020304" pitchFamily="18" charset="0"/>
                        </a:rPr>
                        <a:t>443</a:t>
                      </a:r>
                      <a:endParaRPr lang="ru-RU" sz="16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B050"/>
                          </a:solidFill>
                          <a:effectLst/>
                          <a:latin typeface="Times New Roman" panose="02020603050405020304" pitchFamily="18" charset="0"/>
                          <a:cs typeface="Times New Roman" panose="02020603050405020304" pitchFamily="18" charset="0"/>
                        </a:rPr>
                        <a:t>45</a:t>
                      </a:r>
                      <a:endParaRPr lang="ru-RU" sz="16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B050"/>
                          </a:solidFill>
                          <a:effectLst/>
                          <a:latin typeface="Times New Roman" panose="02020603050405020304" pitchFamily="18" charset="0"/>
                          <a:cs typeface="Times New Roman" panose="02020603050405020304" pitchFamily="18" charset="0"/>
                        </a:rPr>
                        <a:t>10,16%</a:t>
                      </a:r>
                      <a:endParaRPr lang="ru-RU" sz="16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B050"/>
                          </a:solidFill>
                          <a:effectLst/>
                          <a:latin typeface="Times New Roman" panose="02020603050405020304" pitchFamily="18" charset="0"/>
                          <a:cs typeface="Times New Roman" panose="02020603050405020304" pitchFamily="18" charset="0"/>
                        </a:rPr>
                        <a:t>209</a:t>
                      </a:r>
                      <a:endParaRPr lang="ru-RU" sz="16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B050"/>
                          </a:solidFill>
                          <a:effectLst/>
                          <a:latin typeface="Times New Roman" panose="02020603050405020304" pitchFamily="18" charset="0"/>
                          <a:cs typeface="Times New Roman" panose="02020603050405020304" pitchFamily="18" charset="0"/>
                        </a:rPr>
                        <a:t>47,18%</a:t>
                      </a:r>
                      <a:endParaRPr lang="ru-RU" sz="16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00B050"/>
                          </a:solidFill>
                          <a:effectLst/>
                          <a:latin typeface="Times New Roman" panose="02020603050405020304" pitchFamily="18" charset="0"/>
                          <a:cs typeface="Times New Roman" panose="02020603050405020304" pitchFamily="18" charset="0"/>
                        </a:rPr>
                        <a:t>189</a:t>
                      </a:r>
                      <a:endParaRPr lang="ru-RU" sz="16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dirty="0">
                          <a:solidFill>
                            <a:srgbClr val="00B050"/>
                          </a:solidFill>
                          <a:effectLst/>
                          <a:latin typeface="Times New Roman" panose="02020603050405020304" pitchFamily="18" charset="0"/>
                          <a:cs typeface="Times New Roman" panose="02020603050405020304" pitchFamily="18" charset="0"/>
                        </a:rPr>
                        <a:t>42,66%</a:t>
                      </a:r>
                      <a:endParaRPr lang="ru-RU" sz="16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extLst>
                  <a:ext uri="{0D108BD9-81ED-4DB2-BD59-A6C34878D82A}">
                    <a16:rowId xmlns:a16="http://schemas.microsoft.com/office/drawing/2014/main" val="10017"/>
                  </a:ext>
                </a:extLst>
              </a:tr>
              <a:tr h="305316">
                <a:tc>
                  <a:txBody>
                    <a:bodyPr/>
                    <a:lstStyle/>
                    <a:p>
                      <a:pPr algn="ctr">
                        <a:lnSpc>
                          <a:spcPct val="115000"/>
                        </a:lnSpc>
                        <a:spcAft>
                          <a:spcPts val="0"/>
                        </a:spcAft>
                      </a:pPr>
                      <a:r>
                        <a:rPr lang="ru-RU" sz="1600" b="1" dirty="0">
                          <a:solidFill>
                            <a:srgbClr val="FF0000"/>
                          </a:solidFill>
                          <a:effectLst/>
                          <a:latin typeface="Times New Roman" panose="02020603050405020304" pitchFamily="18" charset="0"/>
                          <a:cs typeface="Times New Roman" panose="02020603050405020304" pitchFamily="18" charset="0"/>
                        </a:rPr>
                        <a:t>Свердловская область</a:t>
                      </a:r>
                      <a:endParaRPr lang="ru-RU"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dirty="0">
                          <a:solidFill>
                            <a:srgbClr val="FF0000"/>
                          </a:solidFill>
                          <a:effectLst/>
                          <a:latin typeface="Times New Roman" panose="02020603050405020304" pitchFamily="18" charset="0"/>
                          <a:cs typeface="Times New Roman" panose="02020603050405020304" pitchFamily="18" charset="0"/>
                        </a:rPr>
                        <a:t>53644</a:t>
                      </a:r>
                      <a:endParaRPr lang="ru-RU"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FF0000"/>
                          </a:solidFill>
                          <a:effectLst/>
                          <a:latin typeface="Times New Roman" panose="02020603050405020304" pitchFamily="18" charset="0"/>
                          <a:cs typeface="Times New Roman" panose="02020603050405020304" pitchFamily="18" charset="0"/>
                        </a:rPr>
                        <a:t>8348</a:t>
                      </a:r>
                      <a:endParaRPr lang="ru-RU"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FF0000"/>
                          </a:solidFill>
                          <a:effectLst/>
                          <a:latin typeface="Times New Roman" panose="02020603050405020304" pitchFamily="18" charset="0"/>
                          <a:cs typeface="Times New Roman" panose="02020603050405020304" pitchFamily="18" charset="0"/>
                        </a:rPr>
                        <a:t>15,56%</a:t>
                      </a:r>
                      <a:endParaRPr lang="ru-RU"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FF0000"/>
                          </a:solidFill>
                          <a:effectLst/>
                          <a:latin typeface="Times New Roman" panose="02020603050405020304" pitchFamily="18" charset="0"/>
                          <a:cs typeface="Times New Roman" panose="02020603050405020304" pitchFamily="18" charset="0"/>
                        </a:rPr>
                        <a:t>31828</a:t>
                      </a:r>
                      <a:endParaRPr lang="ru-RU"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FF0000"/>
                          </a:solidFill>
                          <a:effectLst/>
                          <a:latin typeface="Times New Roman" panose="02020603050405020304" pitchFamily="18" charset="0"/>
                          <a:cs typeface="Times New Roman" panose="02020603050405020304" pitchFamily="18" charset="0"/>
                        </a:rPr>
                        <a:t>59,33%</a:t>
                      </a:r>
                      <a:endParaRPr lang="ru-RU"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a:solidFill>
                            <a:srgbClr val="FF0000"/>
                          </a:solidFill>
                          <a:effectLst/>
                          <a:latin typeface="Times New Roman" panose="02020603050405020304" pitchFamily="18" charset="0"/>
                          <a:cs typeface="Times New Roman" panose="02020603050405020304" pitchFamily="18" charset="0"/>
                        </a:rPr>
                        <a:t>13462</a:t>
                      </a:r>
                      <a:endParaRPr lang="ru-RU"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tc>
                  <a:txBody>
                    <a:bodyPr/>
                    <a:lstStyle/>
                    <a:p>
                      <a:pPr algn="ctr">
                        <a:lnSpc>
                          <a:spcPct val="115000"/>
                        </a:lnSpc>
                        <a:spcAft>
                          <a:spcPts val="0"/>
                        </a:spcAft>
                      </a:pPr>
                      <a:r>
                        <a:rPr lang="ru-RU" sz="1600" b="1" dirty="0">
                          <a:solidFill>
                            <a:srgbClr val="FF0000"/>
                          </a:solidFill>
                          <a:effectLst/>
                          <a:latin typeface="Times New Roman" panose="02020603050405020304" pitchFamily="18" charset="0"/>
                          <a:cs typeface="Times New Roman" panose="02020603050405020304" pitchFamily="18" charset="0"/>
                        </a:rPr>
                        <a:t>25,10%</a:t>
                      </a:r>
                      <a:endParaRPr lang="ru-RU"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5" marR="24635" marT="0" marB="0" anchor="ct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13542221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39" y="61721"/>
            <a:ext cx="12034520" cy="492443"/>
          </a:xfrm>
        </p:spPr>
        <p:txBody>
          <a:bodyPr/>
          <a:lstStyle/>
          <a:p>
            <a:r>
              <a:rPr lang="ru-RU" sz="3200" dirty="0" smtClean="0">
                <a:latin typeface="Times New Roman" panose="02020603050405020304" pitchFamily="18" charset="0"/>
                <a:cs typeface="Times New Roman" panose="02020603050405020304" pitchFamily="18" charset="0"/>
              </a:rPr>
              <a:t>                      </a:t>
            </a:r>
            <a:endParaRPr lang="ru-RU" sz="3200" dirty="0">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838200" y="1219200"/>
            <a:ext cx="9982200" cy="5181600"/>
          </a:xfrm>
        </p:spPr>
        <p:txBody>
          <a:bodyPr/>
          <a:lstStyle/>
          <a:p>
            <a:endParaRPr lang="ru-RU" dirty="0"/>
          </a:p>
        </p:txBody>
      </p:sp>
      <p:graphicFrame>
        <p:nvGraphicFramePr>
          <p:cNvPr id="4" name="Диаграмма 3"/>
          <p:cNvGraphicFramePr/>
          <p:nvPr>
            <p:extLst>
              <p:ext uri="{D42A27DB-BD31-4B8C-83A1-F6EECF244321}">
                <p14:modId xmlns:p14="http://schemas.microsoft.com/office/powerpoint/2010/main" val="1091536259"/>
              </p:ext>
            </p:extLst>
          </p:nvPr>
        </p:nvGraphicFramePr>
        <p:xfrm>
          <a:off x="381000" y="381000"/>
          <a:ext cx="11430000" cy="61923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034825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39" y="61722"/>
            <a:ext cx="11884661" cy="984885"/>
          </a:xfrm>
        </p:spPr>
        <p:txBody>
          <a:bodyPr/>
          <a:lstStyle/>
          <a:p>
            <a:pPr marL="0" marR="0" lvl="0" indent="450850" algn="ctr" defTabSz="914400" rtl="0" eaLnBrk="0" fontAlgn="base" latinLnBrk="0" hangingPunct="0">
              <a:lnSpc>
                <a:spcPct val="100000"/>
              </a:lnSpc>
              <a:spcBef>
                <a:spcPct val="0"/>
              </a:spcBef>
              <a:spcAft>
                <a:spcPct val="0"/>
              </a:spcAft>
              <a:buClrTx/>
              <a:buSzTx/>
              <a:buFontTx/>
              <a:buNone/>
              <a:tabLst/>
            </a:pPr>
            <a:r>
              <a:rPr lang="ru-RU" altLang="ru-RU" b="1" dirty="0" smtClean="0">
                <a:solidFill>
                  <a:srgbClr val="002060"/>
                </a:solidFill>
                <a:effectLst>
                  <a:outerShdw blurRad="38100" dist="38100" dir="2700000" algn="tl">
                    <a:srgbClr val="000000">
                      <a:alpha val="43137"/>
                    </a:srgbClr>
                  </a:outerShdw>
                </a:effectLst>
                <a:latin typeface="Liberation Serif" panose="02020603050405020304" pitchFamily="18" charset="0"/>
                <a:ea typeface="Times New Roman" panose="02020603050405020304" pitchFamily="18" charset="0"/>
                <a:cs typeface="Times New Roman" panose="02020603050405020304" pitchFamily="18" charset="0"/>
              </a:rPr>
              <a:t>    </a:t>
            </a:r>
            <a:r>
              <a:rPr lang="ru-RU" altLang="ru-RU" sz="2800" b="1" dirty="0" smtClean="0">
                <a:solidFill>
                  <a:srgbClr val="002060"/>
                </a:solidFill>
                <a:effectLst>
                  <a:outerShdw blurRad="38100" dist="38100" dir="2700000" algn="tl">
                    <a:srgbClr val="000000">
                      <a:alpha val="43137"/>
                    </a:srgbClr>
                  </a:outerShdw>
                </a:effectLst>
                <a:latin typeface="Liberation Serif" panose="02020603050405020304" pitchFamily="18" charset="0"/>
                <a:ea typeface="Times New Roman" panose="02020603050405020304" pitchFamily="18" charset="0"/>
                <a:cs typeface="Times New Roman" panose="02020603050405020304" pitchFamily="18" charset="0"/>
              </a:rPr>
              <a:t>Результаты </a:t>
            </a:r>
            <a:r>
              <a:rPr lang="ru-RU" altLang="ru-RU" sz="2800" b="1" dirty="0">
                <a:solidFill>
                  <a:srgbClr val="002060"/>
                </a:solidFill>
                <a:effectLst>
                  <a:outerShdw blurRad="38100" dist="38100" dir="2700000" algn="tl">
                    <a:srgbClr val="000000">
                      <a:alpha val="43137"/>
                    </a:srgbClr>
                  </a:outerShdw>
                </a:effectLst>
                <a:latin typeface="Liberation Serif" panose="02020603050405020304" pitchFamily="18" charset="0"/>
                <a:ea typeface="Times New Roman" panose="02020603050405020304" pitchFamily="18" charset="0"/>
                <a:cs typeface="Times New Roman" panose="02020603050405020304" pitchFamily="18" charset="0"/>
              </a:rPr>
              <a:t>ВПР по русскому языку в 4 </a:t>
            </a:r>
            <a:r>
              <a:rPr lang="ru-RU" altLang="ru-RU" sz="2800" b="1" dirty="0" smtClean="0">
                <a:solidFill>
                  <a:srgbClr val="002060"/>
                </a:solidFill>
                <a:effectLst>
                  <a:outerShdw blurRad="38100" dist="38100" dir="2700000" algn="tl">
                    <a:srgbClr val="000000">
                      <a:alpha val="43137"/>
                    </a:srgbClr>
                  </a:outerShdw>
                </a:effectLst>
                <a:latin typeface="Liberation Serif" panose="02020603050405020304" pitchFamily="18" charset="0"/>
                <a:ea typeface="Times New Roman" panose="02020603050405020304" pitchFamily="18" charset="0"/>
                <a:cs typeface="Times New Roman" panose="02020603050405020304" pitchFamily="18" charset="0"/>
              </a:rPr>
              <a:t>классах</a:t>
            </a:r>
            <a:r>
              <a:rPr lang="ru-RU" sz="2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ru-RU" sz="280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80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объективность оценивания</a:t>
            </a: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altLang="ru-RU" sz="2800" b="1" dirty="0" smtClean="0">
                <a:solidFill>
                  <a:srgbClr val="002060"/>
                </a:solidFill>
                <a:effectLst>
                  <a:outerShdw blurRad="38100" dist="38100" dir="2700000" algn="tl">
                    <a:srgbClr val="000000">
                      <a:alpha val="43137"/>
                    </a:srgbClr>
                  </a:outerShdw>
                </a:effectLst>
                <a:latin typeface="Liberation Serif" panose="02020603050405020304" pitchFamily="18" charset="0"/>
                <a:ea typeface="Times New Roman" panose="02020603050405020304" pitchFamily="18" charset="0"/>
                <a:cs typeface="Times New Roman" panose="02020603050405020304" pitchFamily="18" charset="0"/>
              </a:rPr>
              <a:t>:</a:t>
            </a:r>
            <a:endParaRPr lang="ru-RU" dirty="0">
              <a:solidFill>
                <a:srgbClr val="002060"/>
              </a:solidFill>
              <a:effectLst>
                <a:outerShdw blurRad="38100" dist="38100" dir="2700000" algn="tl">
                  <a:srgbClr val="000000">
                    <a:alpha val="43137"/>
                  </a:srgbClr>
                </a:outerShdw>
              </a:effectLst>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847428719"/>
              </p:ext>
            </p:extLst>
          </p:nvPr>
        </p:nvGraphicFramePr>
        <p:xfrm>
          <a:off x="990598" y="1066805"/>
          <a:ext cx="10210801" cy="5625628"/>
        </p:xfrm>
        <a:graphic>
          <a:graphicData uri="http://schemas.openxmlformats.org/drawingml/2006/table">
            <a:tbl>
              <a:tblPr firstRow="1" firstCol="1" bandRow="1">
                <a:tableStyleId>{5C22544A-7EE6-4342-B048-85BDC9FD1C3A}</a:tableStyleId>
              </a:tblPr>
              <a:tblGrid>
                <a:gridCol w="2756028">
                  <a:extLst>
                    <a:ext uri="{9D8B030D-6E8A-4147-A177-3AD203B41FA5}">
                      <a16:colId xmlns:a16="http://schemas.microsoft.com/office/drawing/2014/main" val="20000"/>
                    </a:ext>
                  </a:extLst>
                </a:gridCol>
                <a:gridCol w="1515100">
                  <a:extLst>
                    <a:ext uri="{9D8B030D-6E8A-4147-A177-3AD203B41FA5}">
                      <a16:colId xmlns:a16="http://schemas.microsoft.com/office/drawing/2014/main" val="20001"/>
                    </a:ext>
                  </a:extLst>
                </a:gridCol>
                <a:gridCol w="899236">
                  <a:extLst>
                    <a:ext uri="{9D8B030D-6E8A-4147-A177-3AD203B41FA5}">
                      <a16:colId xmlns:a16="http://schemas.microsoft.com/office/drawing/2014/main" val="20002"/>
                    </a:ext>
                  </a:extLst>
                </a:gridCol>
                <a:gridCol w="1099750">
                  <a:extLst>
                    <a:ext uri="{9D8B030D-6E8A-4147-A177-3AD203B41FA5}">
                      <a16:colId xmlns:a16="http://schemas.microsoft.com/office/drawing/2014/main" val="20003"/>
                    </a:ext>
                  </a:extLst>
                </a:gridCol>
                <a:gridCol w="951412">
                  <a:extLst>
                    <a:ext uri="{9D8B030D-6E8A-4147-A177-3AD203B41FA5}">
                      <a16:colId xmlns:a16="http://schemas.microsoft.com/office/drawing/2014/main" val="20004"/>
                    </a:ext>
                  </a:extLst>
                </a:gridCol>
                <a:gridCol w="1161132">
                  <a:extLst>
                    <a:ext uri="{9D8B030D-6E8A-4147-A177-3AD203B41FA5}">
                      <a16:colId xmlns:a16="http://schemas.microsoft.com/office/drawing/2014/main" val="20005"/>
                    </a:ext>
                  </a:extLst>
                </a:gridCol>
                <a:gridCol w="728393">
                  <a:extLst>
                    <a:ext uri="{9D8B030D-6E8A-4147-A177-3AD203B41FA5}">
                      <a16:colId xmlns:a16="http://schemas.microsoft.com/office/drawing/2014/main" val="20006"/>
                    </a:ext>
                  </a:extLst>
                </a:gridCol>
                <a:gridCol w="1099750">
                  <a:extLst>
                    <a:ext uri="{9D8B030D-6E8A-4147-A177-3AD203B41FA5}">
                      <a16:colId xmlns:a16="http://schemas.microsoft.com/office/drawing/2014/main" val="20007"/>
                    </a:ext>
                  </a:extLst>
                </a:gridCol>
              </a:tblGrid>
              <a:tr h="374863">
                <a:tc rowSpan="3">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ОУ</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rowSpan="2">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Кол-во участников</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gridSpan="6">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Сравнение отметок с отметками по журналу</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78126">
                <a:tc vMerge="1">
                  <a:txBody>
                    <a:bodyPr/>
                    <a:lstStyle/>
                    <a:p>
                      <a:endParaRPr lang="ru-RU"/>
                    </a:p>
                  </a:txBody>
                  <a:tcPr/>
                </a:tc>
                <a:tc vMerge="1">
                  <a:txBody>
                    <a:bodyPr/>
                    <a:lstStyle/>
                    <a:p>
                      <a:endParaRPr lang="ru-RU"/>
                    </a:p>
                  </a:txBody>
                  <a:tcPr/>
                </a:tc>
                <a:tc gridSpan="2">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Понизили</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hMerge="1">
                  <a:txBody>
                    <a:bodyPr/>
                    <a:lstStyle/>
                    <a:p>
                      <a:endParaRPr lang="ru-RU"/>
                    </a:p>
                  </a:txBody>
                  <a:tcPr/>
                </a:tc>
                <a:tc gridSpan="2">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Подтвердили</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hMerge="1">
                  <a:txBody>
                    <a:bodyPr/>
                    <a:lstStyle/>
                    <a:p>
                      <a:endParaRPr lang="ru-RU"/>
                    </a:p>
                  </a:txBody>
                  <a:tcPr/>
                </a:tc>
                <a:tc gridSpan="2">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Повысили</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hMerge="1">
                  <a:txBody>
                    <a:bodyPr/>
                    <a:lstStyle/>
                    <a:p>
                      <a:endParaRPr lang="ru-RU"/>
                    </a:p>
                  </a:txBody>
                  <a:tcPr/>
                </a:tc>
                <a:extLst>
                  <a:ext uri="{0D108BD9-81ED-4DB2-BD59-A6C34878D82A}">
                    <a16:rowId xmlns:a16="http://schemas.microsoft.com/office/drawing/2014/main" val="10001"/>
                  </a:ext>
                </a:extLst>
              </a:tr>
              <a:tr h="483693">
                <a:tc vMerge="1">
                  <a:txBody>
                    <a:bodyPr/>
                    <a:lstStyle/>
                    <a:p>
                      <a:endParaRPr lang="ru-RU"/>
                    </a:p>
                  </a:txBody>
                  <a:tcP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2023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gridSpan="2">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2023</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hMerge="1">
                  <a:txBody>
                    <a:bodyPr/>
                    <a:lstStyle/>
                    <a:p>
                      <a:endParaRPr lang="ru-RU"/>
                    </a:p>
                  </a:txBody>
                  <a:tcPr/>
                </a:tc>
                <a:tc gridSpan="2">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2023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hMerge="1">
                  <a:txBody>
                    <a:bodyPr/>
                    <a:lstStyle/>
                    <a:p>
                      <a:endParaRPr lang="ru-RU"/>
                    </a:p>
                  </a:txBody>
                  <a:tcPr/>
                </a:tc>
                <a:tc gridSpan="2">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2023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hMerge="1">
                  <a:txBody>
                    <a:bodyPr/>
                    <a:lstStyle/>
                    <a:p>
                      <a:endParaRPr lang="ru-RU"/>
                    </a:p>
                  </a:txBody>
                  <a:tcPr/>
                </a:tc>
                <a:extLst>
                  <a:ext uri="{0D108BD9-81ED-4DB2-BD59-A6C34878D82A}">
                    <a16:rowId xmlns:a16="http://schemas.microsoft.com/office/drawing/2014/main" val="10002"/>
                  </a:ext>
                </a:extLst>
              </a:tr>
              <a:tr h="269241">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СОШ № 1</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41</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12</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29,27%</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26</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63,41%</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3</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7,32%</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extLst>
                  <a:ext uri="{0D108BD9-81ED-4DB2-BD59-A6C34878D82A}">
                    <a16:rowId xmlns:a16="http://schemas.microsoft.com/office/drawing/2014/main" val="10003"/>
                  </a:ext>
                </a:extLst>
              </a:tr>
              <a:tr h="269241">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СОШ № 2</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23</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2</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8,70%</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18</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78,26%</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3</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13,04%</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extLst>
                  <a:ext uri="{0D108BD9-81ED-4DB2-BD59-A6C34878D82A}">
                    <a16:rowId xmlns:a16="http://schemas.microsoft.com/office/drawing/2014/main" val="10004"/>
                  </a:ext>
                </a:extLst>
              </a:tr>
              <a:tr h="269241">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СОШ № 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31,25%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43,75%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25,00%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extLst>
                  <a:ext uri="{0D108BD9-81ED-4DB2-BD59-A6C34878D82A}">
                    <a16:rowId xmlns:a16="http://schemas.microsoft.com/office/drawing/2014/main" val="10005"/>
                  </a:ext>
                </a:extLst>
              </a:tr>
              <a:tr h="269241">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СОШ № 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33,33%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55,56%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11,11%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extLst>
                  <a:ext uri="{0D108BD9-81ED-4DB2-BD59-A6C34878D82A}">
                    <a16:rowId xmlns:a16="http://schemas.microsoft.com/office/drawing/2014/main" val="10006"/>
                  </a:ext>
                </a:extLst>
              </a:tr>
              <a:tr h="269241">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СОШ № 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81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8,64%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43,21%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39</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48,15%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extLst>
                  <a:ext uri="{0D108BD9-81ED-4DB2-BD59-A6C34878D82A}">
                    <a16:rowId xmlns:a16="http://schemas.microsoft.com/office/drawing/2014/main" val="10007"/>
                  </a:ext>
                </a:extLst>
              </a:tr>
              <a:tr h="269241">
                <a:tc>
                  <a:txBody>
                    <a:bodyPr/>
                    <a:lstStyle/>
                    <a:p>
                      <a:pPr algn="ctr">
                        <a:lnSpc>
                          <a:spcPct val="115000"/>
                        </a:lnSpc>
                        <a:spcAft>
                          <a:spcPts val="0"/>
                        </a:spcAft>
                      </a:pPr>
                      <a:r>
                        <a:rPr lang="ru-RU" sz="1600">
                          <a:solidFill>
                            <a:srgbClr val="002060"/>
                          </a:solidFill>
                          <a:effectLst/>
                          <a:latin typeface="Times New Roman" panose="02020603050405020304" pitchFamily="18" charset="0"/>
                          <a:cs typeface="Times New Roman" panose="02020603050405020304" pitchFamily="18" charset="0"/>
                        </a:rPr>
                        <a:t>СОШ № 6</a:t>
                      </a:r>
                      <a:endParaRPr lang="ru-RU"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73</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5</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6,85%</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44</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60,27%</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23</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31,51%</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extLst>
                  <a:ext uri="{0D108BD9-81ED-4DB2-BD59-A6C34878D82A}">
                    <a16:rowId xmlns:a16="http://schemas.microsoft.com/office/drawing/2014/main" val="10008"/>
                  </a:ext>
                </a:extLst>
              </a:tr>
              <a:tr h="269241">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п. Цементный</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69</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28,99%</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38</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55,07%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15,94%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extLst>
                  <a:ext uri="{0D108BD9-81ED-4DB2-BD59-A6C34878D82A}">
                    <a16:rowId xmlns:a16="http://schemas.microsoft.com/office/drawing/2014/main" val="10009"/>
                  </a:ext>
                </a:extLst>
              </a:tr>
              <a:tr h="269241">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п. Калиново</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9</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60,00%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40,00%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extLst>
                  <a:ext uri="{0D108BD9-81ED-4DB2-BD59-A6C34878D82A}">
                    <a16:rowId xmlns:a16="http://schemas.microsoft.com/office/drawing/2014/main" val="10010"/>
                  </a:ext>
                </a:extLst>
              </a:tr>
              <a:tr h="269241">
                <a:tc>
                  <a:txBody>
                    <a:bodyPr/>
                    <a:lstStyle/>
                    <a:p>
                      <a:pPr algn="ctr">
                        <a:lnSpc>
                          <a:spcPct val="115000"/>
                        </a:lnSpc>
                        <a:spcAft>
                          <a:spcPts val="0"/>
                        </a:spcAft>
                      </a:pPr>
                      <a:r>
                        <a:rPr lang="ru-RU" sz="1600" dirty="0">
                          <a:solidFill>
                            <a:srgbClr val="002060"/>
                          </a:solidFill>
                          <a:effectLst/>
                          <a:latin typeface="Times New Roman" panose="02020603050405020304" pitchFamily="18" charset="0"/>
                          <a:cs typeface="Times New Roman" panose="02020603050405020304" pitchFamily="18" charset="0"/>
                        </a:rPr>
                        <a:t>п. Аять</a:t>
                      </a:r>
                      <a:endPar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14</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3</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21,43%</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10</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71,43%</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1</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7,14%</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extLst>
                  <a:ext uri="{0D108BD9-81ED-4DB2-BD59-A6C34878D82A}">
                    <a16:rowId xmlns:a16="http://schemas.microsoft.com/office/drawing/2014/main" val="10011"/>
                  </a:ext>
                </a:extLst>
              </a:tr>
              <a:tr h="269241">
                <a:tc>
                  <a:txBody>
                    <a:bodyPr/>
                    <a:lstStyle/>
                    <a:p>
                      <a:pPr algn="ctr">
                        <a:lnSpc>
                          <a:spcPct val="115000"/>
                        </a:lnSpc>
                        <a:spcAft>
                          <a:spcPts val="0"/>
                        </a:spcAft>
                      </a:pPr>
                      <a:r>
                        <a:rPr lang="ru-RU" sz="1600">
                          <a:solidFill>
                            <a:srgbClr val="002060"/>
                          </a:solidFill>
                          <a:effectLst/>
                          <a:latin typeface="Times New Roman" panose="02020603050405020304" pitchFamily="18" charset="0"/>
                          <a:cs typeface="Times New Roman" panose="02020603050405020304" pitchFamily="18" charset="0"/>
                        </a:rPr>
                        <a:t>с. Быньги</a:t>
                      </a:r>
                      <a:endParaRPr lang="ru-RU"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31</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2</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6,45%</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24</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77,42%</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5</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16,13%</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extLst>
                  <a:ext uri="{0D108BD9-81ED-4DB2-BD59-A6C34878D82A}">
                    <a16:rowId xmlns:a16="http://schemas.microsoft.com/office/drawing/2014/main" val="10012"/>
                  </a:ext>
                </a:extLst>
              </a:tr>
              <a:tr h="269241">
                <a:tc>
                  <a:txBody>
                    <a:bodyPr/>
                    <a:lstStyle/>
                    <a:p>
                      <a:pPr algn="ctr">
                        <a:lnSpc>
                          <a:spcPct val="115000"/>
                        </a:lnSpc>
                        <a:spcAft>
                          <a:spcPts val="0"/>
                        </a:spcAft>
                      </a:pPr>
                      <a:r>
                        <a:rPr lang="ru-RU" sz="1600">
                          <a:solidFill>
                            <a:srgbClr val="002060"/>
                          </a:solidFill>
                          <a:effectLst/>
                          <a:latin typeface="Times New Roman" panose="02020603050405020304" pitchFamily="18" charset="0"/>
                          <a:cs typeface="Times New Roman" panose="02020603050405020304" pitchFamily="18" charset="0"/>
                        </a:rPr>
                        <a:t>п. Ребристый</a:t>
                      </a:r>
                      <a:endParaRPr lang="ru-RU"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9</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1</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11,11%</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7</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77,78%</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1</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11,11%</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extLst>
                  <a:ext uri="{0D108BD9-81ED-4DB2-BD59-A6C34878D82A}">
                    <a16:rowId xmlns:a16="http://schemas.microsoft.com/office/drawing/2014/main" val="10013"/>
                  </a:ext>
                </a:extLst>
              </a:tr>
              <a:tr h="269241">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с. Аятское</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54,55%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45,45%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extLst>
                  <a:ext uri="{0D108BD9-81ED-4DB2-BD59-A6C34878D82A}">
                    <a16:rowId xmlns:a16="http://schemas.microsoft.com/office/drawing/2014/main" val="10014"/>
                  </a:ext>
                </a:extLst>
              </a:tr>
              <a:tr h="269241">
                <a:tc>
                  <a:txBody>
                    <a:bodyPr/>
                    <a:lstStyle/>
                    <a:p>
                      <a:pPr algn="ctr">
                        <a:lnSpc>
                          <a:spcPct val="115000"/>
                        </a:lnSpc>
                        <a:spcAft>
                          <a:spcPts val="0"/>
                        </a:spcAft>
                      </a:pPr>
                      <a:r>
                        <a:rPr lang="ru-RU" sz="1600">
                          <a:solidFill>
                            <a:srgbClr val="002060"/>
                          </a:solidFill>
                          <a:effectLst/>
                          <a:latin typeface="Times New Roman" panose="02020603050405020304" pitchFamily="18" charset="0"/>
                          <a:cs typeface="Times New Roman" panose="02020603050405020304" pitchFamily="18" charset="0"/>
                        </a:rPr>
                        <a:t>с. Конево</a:t>
                      </a:r>
                      <a:endParaRPr lang="ru-RU"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solidFill>
                            <a:srgbClr val="002060"/>
                          </a:solidFill>
                          <a:effectLst/>
                          <a:latin typeface="Times New Roman" panose="02020603050405020304" pitchFamily="18" charset="0"/>
                          <a:cs typeface="Times New Roman" panose="02020603050405020304" pitchFamily="18" charset="0"/>
                        </a:rPr>
                        <a:t>5</a:t>
                      </a:r>
                      <a:endParaRPr lang="ru-RU"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solidFill>
                            <a:srgbClr val="002060"/>
                          </a:solidFill>
                          <a:effectLst/>
                          <a:latin typeface="Times New Roman" panose="02020603050405020304" pitchFamily="18" charset="0"/>
                          <a:cs typeface="Times New Roman" panose="02020603050405020304" pitchFamily="18" charset="0"/>
                        </a:rPr>
                        <a:t>1</a:t>
                      </a:r>
                      <a:endParaRPr lang="ru-RU"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solidFill>
                            <a:srgbClr val="002060"/>
                          </a:solidFill>
                          <a:effectLst/>
                          <a:latin typeface="Times New Roman" panose="02020603050405020304" pitchFamily="18" charset="0"/>
                          <a:cs typeface="Times New Roman" panose="02020603050405020304" pitchFamily="18" charset="0"/>
                        </a:rPr>
                        <a:t>20,00%</a:t>
                      </a:r>
                      <a:endParaRPr lang="ru-RU"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solidFill>
                            <a:srgbClr val="002060"/>
                          </a:solidFill>
                          <a:effectLst/>
                          <a:latin typeface="Times New Roman" panose="02020603050405020304" pitchFamily="18" charset="0"/>
                          <a:cs typeface="Times New Roman" panose="02020603050405020304" pitchFamily="18" charset="0"/>
                        </a:rPr>
                        <a:t>3</a:t>
                      </a:r>
                      <a:endParaRPr lang="ru-RU"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solidFill>
                            <a:srgbClr val="002060"/>
                          </a:solidFill>
                          <a:effectLst/>
                          <a:latin typeface="Times New Roman" panose="02020603050405020304" pitchFamily="18" charset="0"/>
                          <a:cs typeface="Times New Roman" panose="02020603050405020304" pitchFamily="18" charset="0"/>
                        </a:rPr>
                        <a:t>60,00%</a:t>
                      </a:r>
                      <a:endParaRPr lang="ru-RU"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solidFill>
                            <a:srgbClr val="002060"/>
                          </a:solidFill>
                          <a:effectLst/>
                          <a:latin typeface="Times New Roman" panose="02020603050405020304" pitchFamily="18" charset="0"/>
                          <a:cs typeface="Times New Roman" panose="02020603050405020304" pitchFamily="18" charset="0"/>
                        </a:rPr>
                        <a:t>1</a:t>
                      </a:r>
                      <a:endParaRPr lang="ru-RU"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dirty="0">
                          <a:solidFill>
                            <a:srgbClr val="002060"/>
                          </a:solidFill>
                          <a:effectLst/>
                          <a:latin typeface="Times New Roman" panose="02020603050405020304" pitchFamily="18" charset="0"/>
                          <a:cs typeface="Times New Roman" panose="02020603050405020304" pitchFamily="18" charset="0"/>
                        </a:rPr>
                        <a:t>20,00%</a:t>
                      </a:r>
                      <a:endPar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extLst>
                  <a:ext uri="{0D108BD9-81ED-4DB2-BD59-A6C34878D82A}">
                    <a16:rowId xmlns:a16="http://schemas.microsoft.com/office/drawing/2014/main" val="10015"/>
                  </a:ext>
                </a:extLst>
              </a:tr>
              <a:tr h="269241">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п. Таватуй</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66,67%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33,33%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extLst>
                  <a:ext uri="{0D108BD9-81ED-4DB2-BD59-A6C34878D82A}">
                    <a16:rowId xmlns:a16="http://schemas.microsoft.com/office/drawing/2014/main" val="10016"/>
                  </a:ext>
                </a:extLst>
              </a:tr>
              <a:tr h="269241">
                <a:tc>
                  <a:txBody>
                    <a:bodyPr/>
                    <a:lstStyle/>
                    <a:p>
                      <a:pPr algn="ctr">
                        <a:lnSpc>
                          <a:spcPct val="115000"/>
                        </a:lnSpc>
                        <a:spcAft>
                          <a:spcPts val="0"/>
                        </a:spcAft>
                      </a:pPr>
                      <a:r>
                        <a:rPr lang="ru-RU" sz="1600" b="1" dirty="0" smtClean="0">
                          <a:solidFill>
                            <a:srgbClr val="00B050"/>
                          </a:solidFill>
                          <a:effectLst/>
                          <a:latin typeface="Times New Roman" panose="02020603050405020304" pitchFamily="18" charset="0"/>
                          <a:cs typeface="Times New Roman" panose="02020603050405020304" pitchFamily="18" charset="0"/>
                        </a:rPr>
                        <a:t>Невьянский</a:t>
                      </a:r>
                      <a:r>
                        <a:rPr lang="ru-RU" sz="1600" b="1" baseline="0" dirty="0" smtClean="0">
                          <a:solidFill>
                            <a:srgbClr val="00B050"/>
                          </a:solidFill>
                          <a:effectLst/>
                          <a:latin typeface="Times New Roman" panose="02020603050405020304" pitchFamily="18" charset="0"/>
                          <a:cs typeface="Times New Roman" panose="02020603050405020304" pitchFamily="18" charset="0"/>
                        </a:rPr>
                        <a:t> ГО</a:t>
                      </a:r>
                      <a:endParaRPr lang="ru-RU" sz="16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B050"/>
                          </a:solidFill>
                          <a:effectLst/>
                          <a:latin typeface="Times New Roman" panose="02020603050405020304" pitchFamily="18" charset="0"/>
                          <a:cs typeface="Times New Roman" panose="02020603050405020304" pitchFamily="18" charset="0"/>
                        </a:rPr>
                        <a:t>436</a:t>
                      </a:r>
                      <a:endParaRPr lang="ru-RU" sz="16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B050"/>
                          </a:solidFill>
                          <a:effectLst/>
                          <a:latin typeface="Times New Roman" panose="02020603050405020304" pitchFamily="18" charset="0"/>
                          <a:cs typeface="Times New Roman" panose="02020603050405020304" pitchFamily="18" charset="0"/>
                        </a:rPr>
                        <a:t>90</a:t>
                      </a:r>
                      <a:endParaRPr lang="ru-RU" sz="16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B050"/>
                          </a:solidFill>
                          <a:effectLst/>
                          <a:latin typeface="Times New Roman" panose="02020603050405020304" pitchFamily="18" charset="0"/>
                          <a:cs typeface="Times New Roman" panose="02020603050405020304" pitchFamily="18" charset="0"/>
                        </a:rPr>
                        <a:t>20,64%</a:t>
                      </a:r>
                      <a:endParaRPr lang="ru-RU" sz="16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B050"/>
                          </a:solidFill>
                          <a:effectLst/>
                          <a:latin typeface="Times New Roman" panose="02020603050405020304" pitchFamily="18" charset="0"/>
                          <a:cs typeface="Times New Roman" panose="02020603050405020304" pitchFamily="18" charset="0"/>
                        </a:rPr>
                        <a:t>249</a:t>
                      </a:r>
                      <a:endParaRPr lang="ru-RU" sz="16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B050"/>
                          </a:solidFill>
                          <a:effectLst/>
                          <a:latin typeface="Times New Roman" panose="02020603050405020304" pitchFamily="18" charset="0"/>
                          <a:cs typeface="Times New Roman" panose="02020603050405020304" pitchFamily="18" charset="0"/>
                        </a:rPr>
                        <a:t>57,11%</a:t>
                      </a:r>
                      <a:endParaRPr lang="ru-RU" sz="16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00B050"/>
                          </a:solidFill>
                          <a:effectLst/>
                          <a:latin typeface="Times New Roman" panose="02020603050405020304" pitchFamily="18" charset="0"/>
                          <a:cs typeface="Times New Roman" panose="02020603050405020304" pitchFamily="18" charset="0"/>
                        </a:rPr>
                        <a:t>96</a:t>
                      </a:r>
                      <a:endParaRPr lang="ru-RU" sz="16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dirty="0">
                          <a:solidFill>
                            <a:srgbClr val="00B050"/>
                          </a:solidFill>
                          <a:effectLst/>
                          <a:latin typeface="Times New Roman" panose="02020603050405020304" pitchFamily="18" charset="0"/>
                          <a:cs typeface="Times New Roman" panose="02020603050405020304" pitchFamily="18" charset="0"/>
                        </a:rPr>
                        <a:t>22,02%</a:t>
                      </a:r>
                      <a:endParaRPr lang="ru-RU" sz="16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extLst>
                  <a:ext uri="{0D108BD9-81ED-4DB2-BD59-A6C34878D82A}">
                    <a16:rowId xmlns:a16="http://schemas.microsoft.com/office/drawing/2014/main" val="10017"/>
                  </a:ext>
                </a:extLst>
              </a:tr>
              <a:tr h="269241">
                <a:tc>
                  <a:txBody>
                    <a:bodyPr/>
                    <a:lstStyle/>
                    <a:p>
                      <a:pPr algn="ctr">
                        <a:lnSpc>
                          <a:spcPct val="115000"/>
                        </a:lnSpc>
                        <a:spcAft>
                          <a:spcPts val="0"/>
                        </a:spcAft>
                      </a:pPr>
                      <a:r>
                        <a:rPr lang="ru-RU" sz="1600" b="1" dirty="0" smtClean="0">
                          <a:solidFill>
                            <a:srgbClr val="FF0000"/>
                          </a:solidFill>
                          <a:effectLst/>
                          <a:latin typeface="Times New Roman" panose="02020603050405020304" pitchFamily="18" charset="0"/>
                          <a:cs typeface="Times New Roman" panose="02020603050405020304" pitchFamily="18" charset="0"/>
                        </a:rPr>
                        <a:t>Свердловская область</a:t>
                      </a:r>
                      <a:endParaRPr lang="ru-RU"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dirty="0">
                          <a:solidFill>
                            <a:srgbClr val="FF0000"/>
                          </a:solidFill>
                          <a:effectLst/>
                          <a:latin typeface="Times New Roman" panose="02020603050405020304" pitchFamily="18" charset="0"/>
                          <a:cs typeface="Times New Roman" panose="02020603050405020304" pitchFamily="18" charset="0"/>
                        </a:rPr>
                        <a:t>52397</a:t>
                      </a:r>
                      <a:endParaRPr lang="ru-RU"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FF0000"/>
                          </a:solidFill>
                          <a:effectLst/>
                          <a:latin typeface="Times New Roman" panose="02020603050405020304" pitchFamily="18" charset="0"/>
                          <a:cs typeface="Times New Roman" panose="02020603050405020304" pitchFamily="18" charset="0"/>
                        </a:rPr>
                        <a:t>14254</a:t>
                      </a:r>
                      <a:endParaRPr lang="ru-RU"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FF0000"/>
                          </a:solidFill>
                          <a:effectLst/>
                          <a:latin typeface="Times New Roman" panose="02020603050405020304" pitchFamily="18" charset="0"/>
                          <a:cs typeface="Times New Roman" panose="02020603050405020304" pitchFamily="18" charset="0"/>
                        </a:rPr>
                        <a:t>27,20%</a:t>
                      </a:r>
                      <a:endParaRPr lang="ru-RU"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FF0000"/>
                          </a:solidFill>
                          <a:effectLst/>
                          <a:latin typeface="Times New Roman" panose="02020603050405020304" pitchFamily="18" charset="0"/>
                          <a:cs typeface="Times New Roman" panose="02020603050405020304" pitchFamily="18" charset="0"/>
                        </a:rPr>
                        <a:t>32201</a:t>
                      </a:r>
                      <a:endParaRPr lang="ru-RU"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FF0000"/>
                          </a:solidFill>
                          <a:effectLst/>
                          <a:latin typeface="Times New Roman" panose="02020603050405020304" pitchFamily="18" charset="0"/>
                          <a:cs typeface="Times New Roman" panose="02020603050405020304" pitchFamily="18" charset="0"/>
                        </a:rPr>
                        <a:t>61,46%</a:t>
                      </a:r>
                      <a:endParaRPr lang="ru-RU"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a:solidFill>
                            <a:srgbClr val="FF0000"/>
                          </a:solidFill>
                          <a:effectLst/>
                          <a:latin typeface="Times New Roman" panose="02020603050405020304" pitchFamily="18" charset="0"/>
                          <a:cs typeface="Times New Roman" panose="02020603050405020304" pitchFamily="18" charset="0"/>
                        </a:rPr>
                        <a:t>5935</a:t>
                      </a:r>
                      <a:endParaRPr lang="ru-RU"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tc>
                  <a:txBody>
                    <a:bodyPr/>
                    <a:lstStyle/>
                    <a:p>
                      <a:pPr algn="ctr">
                        <a:lnSpc>
                          <a:spcPct val="115000"/>
                        </a:lnSpc>
                        <a:spcAft>
                          <a:spcPts val="0"/>
                        </a:spcAft>
                      </a:pPr>
                      <a:r>
                        <a:rPr lang="ru-RU" sz="1600" b="1" dirty="0">
                          <a:solidFill>
                            <a:srgbClr val="FF0000"/>
                          </a:solidFill>
                          <a:effectLst/>
                          <a:latin typeface="Times New Roman" panose="02020603050405020304" pitchFamily="18" charset="0"/>
                          <a:cs typeface="Times New Roman" panose="02020603050405020304" pitchFamily="18" charset="0"/>
                        </a:rPr>
                        <a:t>11,33%</a:t>
                      </a:r>
                      <a:endParaRPr lang="ru-RU"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34" marR="24634" marT="0" marB="0" anchor="ct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10317589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a:xfrm>
            <a:off x="914400" y="1129791"/>
            <a:ext cx="10058400" cy="4737609"/>
          </a:xfrm>
        </p:spPr>
        <p:txBody>
          <a:bodyPr/>
          <a:lstStyle/>
          <a:p>
            <a:endParaRPr lang="ru-RU" dirty="0"/>
          </a:p>
        </p:txBody>
      </p:sp>
      <p:graphicFrame>
        <p:nvGraphicFramePr>
          <p:cNvPr id="4" name="Диаграмма 3"/>
          <p:cNvGraphicFramePr/>
          <p:nvPr>
            <p:extLst>
              <p:ext uri="{D42A27DB-BD31-4B8C-83A1-F6EECF244321}">
                <p14:modId xmlns:p14="http://schemas.microsoft.com/office/powerpoint/2010/main" val="1941930399"/>
              </p:ext>
            </p:extLst>
          </p:nvPr>
        </p:nvGraphicFramePr>
        <p:xfrm>
          <a:off x="304800" y="228600"/>
          <a:ext cx="11582400" cy="655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3166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9378" y="117164"/>
            <a:ext cx="12034520" cy="984885"/>
          </a:xfrm>
        </p:spPr>
        <p:txBody>
          <a:bodyPr/>
          <a:lstStyle/>
          <a:p>
            <a:r>
              <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Результаты ВПР по математике в 8 классах (объективность оценивания):</a:t>
            </a:r>
            <a:r>
              <a:rPr lang="ru-RU"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dirty="0">
              <a:solidFill>
                <a:srgbClr val="002060"/>
              </a:solidFill>
              <a:effectLst>
                <a:outerShdw blurRad="38100" dist="38100" dir="2700000" algn="tl">
                  <a:srgbClr val="000000">
                    <a:alpha val="43137"/>
                  </a:srgbClr>
                </a:outerShdw>
              </a:effectLst>
            </a:endParaRPr>
          </a:p>
        </p:txBody>
      </p:sp>
      <p:sp>
        <p:nvSpPr>
          <p:cNvPr id="3" name="Текст 2"/>
          <p:cNvSpPr>
            <a:spLocks noGrp="1"/>
          </p:cNvSpPr>
          <p:nvPr>
            <p:ph type="body" idx="1"/>
          </p:nvPr>
        </p:nvSpPr>
        <p:spPr/>
        <p:txBody>
          <a:bodyPr/>
          <a:lstStyle/>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3677411815"/>
              </p:ext>
            </p:extLst>
          </p:nvPr>
        </p:nvGraphicFramePr>
        <p:xfrm>
          <a:off x="838200" y="599803"/>
          <a:ext cx="10210799" cy="6511143"/>
        </p:xfrm>
        <a:graphic>
          <a:graphicData uri="http://schemas.openxmlformats.org/drawingml/2006/table">
            <a:tbl>
              <a:tblPr firstRow="1" firstCol="1" bandRow="1">
                <a:tableStyleId>{5C22544A-7EE6-4342-B048-85BDC9FD1C3A}</a:tableStyleId>
              </a:tblPr>
              <a:tblGrid>
                <a:gridCol w="2267304">
                  <a:extLst>
                    <a:ext uri="{9D8B030D-6E8A-4147-A177-3AD203B41FA5}">
                      <a16:colId xmlns:a16="http://schemas.microsoft.com/office/drawing/2014/main" val="20000"/>
                    </a:ext>
                  </a:extLst>
                </a:gridCol>
                <a:gridCol w="1710578">
                  <a:extLst>
                    <a:ext uri="{9D8B030D-6E8A-4147-A177-3AD203B41FA5}">
                      <a16:colId xmlns:a16="http://schemas.microsoft.com/office/drawing/2014/main" val="20001"/>
                    </a:ext>
                  </a:extLst>
                </a:gridCol>
                <a:gridCol w="942498">
                  <a:extLst>
                    <a:ext uri="{9D8B030D-6E8A-4147-A177-3AD203B41FA5}">
                      <a16:colId xmlns:a16="http://schemas.microsoft.com/office/drawing/2014/main" val="20002"/>
                    </a:ext>
                  </a:extLst>
                </a:gridCol>
                <a:gridCol w="1104200">
                  <a:extLst>
                    <a:ext uri="{9D8B030D-6E8A-4147-A177-3AD203B41FA5}">
                      <a16:colId xmlns:a16="http://schemas.microsoft.com/office/drawing/2014/main" val="20003"/>
                    </a:ext>
                  </a:extLst>
                </a:gridCol>
                <a:gridCol w="942498">
                  <a:extLst>
                    <a:ext uri="{9D8B030D-6E8A-4147-A177-3AD203B41FA5}">
                      <a16:colId xmlns:a16="http://schemas.microsoft.com/office/drawing/2014/main" val="20004"/>
                    </a:ext>
                  </a:extLst>
                </a:gridCol>
                <a:gridCol w="1104200">
                  <a:extLst>
                    <a:ext uri="{9D8B030D-6E8A-4147-A177-3AD203B41FA5}">
                      <a16:colId xmlns:a16="http://schemas.microsoft.com/office/drawing/2014/main" val="20005"/>
                    </a:ext>
                  </a:extLst>
                </a:gridCol>
                <a:gridCol w="505175">
                  <a:extLst>
                    <a:ext uri="{9D8B030D-6E8A-4147-A177-3AD203B41FA5}">
                      <a16:colId xmlns:a16="http://schemas.microsoft.com/office/drawing/2014/main" val="20006"/>
                    </a:ext>
                  </a:extLst>
                </a:gridCol>
                <a:gridCol w="1634346">
                  <a:extLst>
                    <a:ext uri="{9D8B030D-6E8A-4147-A177-3AD203B41FA5}">
                      <a16:colId xmlns:a16="http://schemas.microsoft.com/office/drawing/2014/main" val="20007"/>
                    </a:ext>
                  </a:extLst>
                </a:gridCol>
              </a:tblGrid>
              <a:tr h="302818">
                <a:tc rowSpan="3">
                  <a:txBody>
                    <a:bodyPr/>
                    <a:lstStyle/>
                    <a:p>
                      <a:pPr algn="ctr">
                        <a:lnSpc>
                          <a:spcPct val="115000"/>
                        </a:lnSpc>
                        <a:spcAft>
                          <a:spcPts val="0"/>
                        </a:spcAft>
                      </a:pPr>
                      <a:r>
                        <a:rPr lang="ru-RU" sz="1800" dirty="0">
                          <a:effectLst/>
                          <a:latin typeface="Times New Roman" panose="02020603050405020304" pitchFamily="18" charset="0"/>
                          <a:cs typeface="Times New Roman" panose="02020603050405020304" pitchFamily="18" charset="0"/>
                        </a:rPr>
                        <a:t>ОУ</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rowSpan="2">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Кол-во участников</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gridSpan="6">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Сравнение отметок с отметками по журналу</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02818">
                <a:tc vMerge="1">
                  <a:txBody>
                    <a:bodyPr/>
                    <a:lstStyle/>
                    <a:p>
                      <a:endParaRPr lang="ru-RU"/>
                    </a:p>
                  </a:txBody>
                  <a:tcPr/>
                </a:tc>
                <a:tc vMerge="1">
                  <a:txBody>
                    <a:bodyPr/>
                    <a:lstStyle/>
                    <a:p>
                      <a:endParaRPr lang="ru-RU"/>
                    </a:p>
                  </a:txBody>
                  <a:tcPr/>
                </a:tc>
                <a:tc gridSpan="2">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Понизили</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hMerge="1">
                  <a:txBody>
                    <a:bodyPr/>
                    <a:lstStyle/>
                    <a:p>
                      <a:endParaRPr lang="ru-RU"/>
                    </a:p>
                  </a:txBody>
                  <a:tcPr/>
                </a:tc>
                <a:tc gridSpan="2">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Подтвердили</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hMerge="1">
                  <a:txBody>
                    <a:bodyPr/>
                    <a:lstStyle/>
                    <a:p>
                      <a:endParaRPr lang="ru-RU"/>
                    </a:p>
                  </a:txBody>
                  <a:tcPr/>
                </a:tc>
                <a:tc gridSpan="2">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Повысили</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hMerge="1">
                  <a:txBody>
                    <a:bodyPr/>
                    <a:lstStyle/>
                    <a:p>
                      <a:endParaRPr lang="ru-RU"/>
                    </a:p>
                  </a:txBody>
                  <a:tcPr/>
                </a:tc>
                <a:extLst>
                  <a:ext uri="{0D108BD9-81ED-4DB2-BD59-A6C34878D82A}">
                    <a16:rowId xmlns:a16="http://schemas.microsoft.com/office/drawing/2014/main" val="10001"/>
                  </a:ext>
                </a:extLst>
              </a:tr>
              <a:tr h="302818">
                <a:tc vMerge="1">
                  <a:txBody>
                    <a:bodyPr/>
                    <a:lstStyle/>
                    <a:p>
                      <a:endParaRPr lang="ru-RU"/>
                    </a:p>
                  </a:txBody>
                  <a:tcP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2023</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gridSpan="2">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2023</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hMerge="1">
                  <a:txBody>
                    <a:bodyPr/>
                    <a:lstStyle/>
                    <a:p>
                      <a:endParaRPr lang="ru-RU"/>
                    </a:p>
                  </a:txBody>
                  <a:tcPr/>
                </a:tc>
                <a:tc gridSpan="2">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2023</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hMerge="1">
                  <a:txBody>
                    <a:bodyPr/>
                    <a:lstStyle/>
                    <a:p>
                      <a:endParaRPr lang="ru-RU"/>
                    </a:p>
                  </a:txBody>
                  <a:tcPr/>
                </a:tc>
                <a:tc gridSpan="2">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2023</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hMerge="1">
                  <a:txBody>
                    <a:bodyPr/>
                    <a:lstStyle/>
                    <a:p>
                      <a:endParaRPr lang="ru-RU"/>
                    </a:p>
                  </a:txBody>
                  <a:tcPr/>
                </a:tc>
                <a:extLst>
                  <a:ext uri="{0D108BD9-81ED-4DB2-BD59-A6C34878D82A}">
                    <a16:rowId xmlns:a16="http://schemas.microsoft.com/office/drawing/2014/main" val="10002"/>
                  </a:ext>
                </a:extLst>
              </a:tr>
              <a:tr h="302818">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СОШ № 1</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41</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36</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87,80%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5</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12,20%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0,00%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extLst>
                  <a:ext uri="{0D108BD9-81ED-4DB2-BD59-A6C34878D82A}">
                    <a16:rowId xmlns:a16="http://schemas.microsoft.com/office/drawing/2014/main" val="10003"/>
                  </a:ext>
                </a:extLst>
              </a:tr>
              <a:tr h="302818">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СОШ № 2</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21</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15</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71,43%</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6</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28,57%</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0,00%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extLst>
                  <a:ext uri="{0D108BD9-81ED-4DB2-BD59-A6C34878D82A}">
                    <a16:rowId xmlns:a16="http://schemas.microsoft.com/office/drawing/2014/main" val="10004"/>
                  </a:ext>
                </a:extLst>
              </a:tr>
              <a:tr h="302818">
                <a:tc>
                  <a:txBody>
                    <a:bodyPr/>
                    <a:lstStyle/>
                    <a:p>
                      <a:pPr algn="ctr">
                        <a:lnSpc>
                          <a:spcPct val="115000"/>
                        </a:lnSpc>
                        <a:spcAft>
                          <a:spcPts val="0"/>
                        </a:spcAft>
                      </a:pPr>
                      <a:r>
                        <a:rPr lang="ru-RU" sz="1800" b="1">
                          <a:solidFill>
                            <a:srgbClr val="002060"/>
                          </a:solidFill>
                          <a:effectLst/>
                          <a:latin typeface="Times New Roman" panose="02020603050405020304" pitchFamily="18" charset="0"/>
                          <a:cs typeface="Times New Roman" panose="02020603050405020304" pitchFamily="18" charset="0"/>
                        </a:rPr>
                        <a:t>СОШ № 3</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002060"/>
                          </a:solidFill>
                          <a:effectLst/>
                          <a:latin typeface="Times New Roman" panose="02020603050405020304" pitchFamily="18" charset="0"/>
                          <a:cs typeface="Times New Roman" panose="02020603050405020304" pitchFamily="18" charset="0"/>
                        </a:rPr>
                        <a:t>18</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002060"/>
                          </a:solidFill>
                          <a:effectLst/>
                          <a:latin typeface="Times New Roman" panose="02020603050405020304" pitchFamily="18" charset="0"/>
                          <a:cs typeface="Times New Roman" panose="02020603050405020304" pitchFamily="18" charset="0"/>
                        </a:rPr>
                        <a:t>8</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002060"/>
                          </a:solidFill>
                          <a:effectLst/>
                          <a:latin typeface="Times New Roman" panose="02020603050405020304" pitchFamily="18" charset="0"/>
                          <a:cs typeface="Times New Roman" panose="02020603050405020304" pitchFamily="18" charset="0"/>
                        </a:rPr>
                        <a:t>44,44%</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002060"/>
                          </a:solidFill>
                          <a:effectLst/>
                          <a:latin typeface="Times New Roman" panose="02020603050405020304" pitchFamily="18" charset="0"/>
                          <a:cs typeface="Times New Roman" panose="02020603050405020304" pitchFamily="18" charset="0"/>
                        </a:rPr>
                        <a:t>10</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002060"/>
                          </a:solidFill>
                          <a:effectLst/>
                          <a:latin typeface="Times New Roman" panose="02020603050405020304" pitchFamily="18" charset="0"/>
                          <a:cs typeface="Times New Roman" panose="02020603050405020304" pitchFamily="18" charset="0"/>
                        </a:rPr>
                        <a:t>55,56%</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002060"/>
                          </a:solidFill>
                          <a:effectLst/>
                          <a:latin typeface="Times New Roman" panose="02020603050405020304" pitchFamily="18" charset="0"/>
                          <a:cs typeface="Times New Roman" panose="02020603050405020304" pitchFamily="18" charset="0"/>
                        </a:rPr>
                        <a:t>0</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dirty="0">
                          <a:solidFill>
                            <a:srgbClr val="002060"/>
                          </a:solidFill>
                          <a:effectLst/>
                          <a:latin typeface="Times New Roman" panose="02020603050405020304" pitchFamily="18" charset="0"/>
                          <a:cs typeface="Times New Roman" panose="02020603050405020304" pitchFamily="18" charset="0"/>
                        </a:rPr>
                        <a:t>0,00%</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extLst>
                  <a:ext uri="{0D108BD9-81ED-4DB2-BD59-A6C34878D82A}">
                    <a16:rowId xmlns:a16="http://schemas.microsoft.com/office/drawing/2014/main" val="10005"/>
                  </a:ext>
                </a:extLst>
              </a:tr>
              <a:tr h="302818">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СОШ № 4</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44</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41</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93,18%</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3</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6,82%</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0,00%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extLst>
                  <a:ext uri="{0D108BD9-81ED-4DB2-BD59-A6C34878D82A}">
                    <a16:rowId xmlns:a16="http://schemas.microsoft.com/office/drawing/2014/main" val="10006"/>
                  </a:ext>
                </a:extLst>
              </a:tr>
              <a:tr h="302818">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СОШ № 5</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dirty="0">
                          <a:effectLst/>
                          <a:latin typeface="Times New Roman" panose="02020603050405020304" pitchFamily="18" charset="0"/>
                          <a:cs typeface="Times New Roman" panose="02020603050405020304" pitchFamily="18" charset="0"/>
                        </a:rPr>
                        <a:t>84</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48</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57,14%</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34</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40,48%</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2</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2,38%</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extLst>
                  <a:ext uri="{0D108BD9-81ED-4DB2-BD59-A6C34878D82A}">
                    <a16:rowId xmlns:a16="http://schemas.microsoft.com/office/drawing/2014/main" val="10007"/>
                  </a:ext>
                </a:extLst>
              </a:tr>
              <a:tr h="302818">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СОШ № 6</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72</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65</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90,28%</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7</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9,72%</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0,00%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extLst>
                  <a:ext uri="{0D108BD9-81ED-4DB2-BD59-A6C34878D82A}">
                    <a16:rowId xmlns:a16="http://schemas.microsoft.com/office/drawing/2014/main" val="10008"/>
                  </a:ext>
                </a:extLst>
              </a:tr>
              <a:tr h="302818">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п. Цементный</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dirty="0">
                          <a:effectLst/>
                          <a:latin typeface="Times New Roman" panose="02020603050405020304" pitchFamily="18" charset="0"/>
                          <a:cs typeface="Times New Roman" panose="02020603050405020304" pitchFamily="18" charset="0"/>
                        </a:rPr>
                        <a:t>48</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27</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56,25%</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21</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43,75%</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0,00%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extLst>
                  <a:ext uri="{0D108BD9-81ED-4DB2-BD59-A6C34878D82A}">
                    <a16:rowId xmlns:a16="http://schemas.microsoft.com/office/drawing/2014/main" val="10009"/>
                  </a:ext>
                </a:extLst>
              </a:tr>
              <a:tr h="302818">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п. Калиново</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18</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13</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68,42%</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5</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26,32%</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dirty="0">
                          <a:effectLst/>
                          <a:highlight>
                            <a:srgbClr val="FFFF00"/>
                          </a:highlight>
                          <a:latin typeface="Times New Roman" panose="02020603050405020304" pitchFamily="18" charset="0"/>
                          <a:cs typeface="Times New Roman" panose="02020603050405020304" pitchFamily="18" charset="0"/>
                        </a:rPr>
                        <a:t>0</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dirty="0">
                          <a:effectLst/>
                          <a:latin typeface="Times New Roman" panose="02020603050405020304" pitchFamily="18" charset="0"/>
                          <a:cs typeface="Times New Roman" panose="02020603050405020304" pitchFamily="18" charset="0"/>
                        </a:rPr>
                        <a:t>0,00%</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extLst>
                  <a:ext uri="{0D108BD9-81ED-4DB2-BD59-A6C34878D82A}">
                    <a16:rowId xmlns:a16="http://schemas.microsoft.com/office/drawing/2014/main" val="10010"/>
                  </a:ext>
                </a:extLst>
              </a:tr>
              <a:tr h="302818">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п. Аять</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8</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6</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75,00%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2</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25,00%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0,00%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extLst>
                  <a:ext uri="{0D108BD9-81ED-4DB2-BD59-A6C34878D82A}">
                    <a16:rowId xmlns:a16="http://schemas.microsoft.com/office/drawing/2014/main" val="10011"/>
                  </a:ext>
                </a:extLst>
              </a:tr>
              <a:tr h="302818">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с. Быньги</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29</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22</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dirty="0">
                          <a:effectLst/>
                          <a:latin typeface="Times New Roman" panose="02020603050405020304" pitchFamily="18" charset="0"/>
                          <a:cs typeface="Times New Roman" panose="02020603050405020304" pitchFamily="18" charset="0"/>
                        </a:rPr>
                        <a:t>75,86%</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7</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24,14%</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0,00%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extLst>
                  <a:ext uri="{0D108BD9-81ED-4DB2-BD59-A6C34878D82A}">
                    <a16:rowId xmlns:a16="http://schemas.microsoft.com/office/drawing/2014/main" val="10012"/>
                  </a:ext>
                </a:extLst>
              </a:tr>
              <a:tr h="302818">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п. Ребристый</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10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8</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80,00%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2</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20,00%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0,00%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extLst>
                  <a:ext uri="{0D108BD9-81ED-4DB2-BD59-A6C34878D82A}">
                    <a16:rowId xmlns:a16="http://schemas.microsoft.com/office/drawing/2014/main" val="10013"/>
                  </a:ext>
                </a:extLst>
              </a:tr>
              <a:tr h="302818">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с. Аятское</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12</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11</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91,67%</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1</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8,33%</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0,00%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extLst>
                  <a:ext uri="{0D108BD9-81ED-4DB2-BD59-A6C34878D82A}">
                    <a16:rowId xmlns:a16="http://schemas.microsoft.com/office/drawing/2014/main" val="10014"/>
                  </a:ext>
                </a:extLst>
              </a:tr>
              <a:tr h="302818">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с. Конево</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8</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1</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12,50%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5</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62,50%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2</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25,00%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extLst>
                  <a:ext uri="{0D108BD9-81ED-4DB2-BD59-A6C34878D82A}">
                    <a16:rowId xmlns:a16="http://schemas.microsoft.com/office/drawing/2014/main" val="10015"/>
                  </a:ext>
                </a:extLst>
              </a:tr>
              <a:tr h="302818">
                <a:tc>
                  <a:txBody>
                    <a:bodyPr/>
                    <a:lstStyle/>
                    <a:p>
                      <a:pPr algn="ctr">
                        <a:lnSpc>
                          <a:spcPct val="115000"/>
                        </a:lnSpc>
                        <a:spcAft>
                          <a:spcPts val="0"/>
                        </a:spcAft>
                      </a:pPr>
                      <a:r>
                        <a:rPr lang="ru-RU" sz="1800" b="1">
                          <a:solidFill>
                            <a:srgbClr val="002060"/>
                          </a:solidFill>
                          <a:effectLst/>
                          <a:latin typeface="Times New Roman" panose="02020603050405020304" pitchFamily="18" charset="0"/>
                          <a:cs typeface="Times New Roman" panose="02020603050405020304" pitchFamily="18" charset="0"/>
                        </a:rPr>
                        <a:t>п. Таватуй</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002060"/>
                          </a:solidFill>
                          <a:effectLst/>
                          <a:latin typeface="Times New Roman" panose="02020603050405020304" pitchFamily="18" charset="0"/>
                          <a:cs typeface="Times New Roman" panose="02020603050405020304" pitchFamily="18" charset="0"/>
                        </a:rPr>
                        <a:t>4</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002060"/>
                          </a:solidFill>
                          <a:effectLst/>
                          <a:latin typeface="Times New Roman" panose="02020603050405020304" pitchFamily="18" charset="0"/>
                          <a:cs typeface="Times New Roman" panose="02020603050405020304" pitchFamily="18" charset="0"/>
                        </a:rPr>
                        <a:t>1</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002060"/>
                          </a:solidFill>
                          <a:effectLst/>
                          <a:latin typeface="Times New Roman" panose="02020603050405020304" pitchFamily="18" charset="0"/>
                          <a:cs typeface="Times New Roman" panose="02020603050405020304" pitchFamily="18" charset="0"/>
                        </a:rPr>
                        <a:t>25,00%</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002060"/>
                          </a:solidFill>
                          <a:effectLst/>
                          <a:latin typeface="Times New Roman" panose="02020603050405020304" pitchFamily="18" charset="0"/>
                          <a:cs typeface="Times New Roman" panose="02020603050405020304" pitchFamily="18" charset="0"/>
                        </a:rPr>
                        <a:t>3</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002060"/>
                          </a:solidFill>
                          <a:effectLst/>
                          <a:latin typeface="Times New Roman" panose="02020603050405020304" pitchFamily="18" charset="0"/>
                          <a:cs typeface="Times New Roman" panose="02020603050405020304" pitchFamily="18" charset="0"/>
                        </a:rPr>
                        <a:t>75,00%</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002060"/>
                          </a:solidFill>
                          <a:effectLst/>
                          <a:latin typeface="Times New Roman" panose="02020603050405020304" pitchFamily="18" charset="0"/>
                          <a:cs typeface="Times New Roman" panose="02020603050405020304" pitchFamily="18" charset="0"/>
                        </a:rPr>
                        <a:t>0</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002060"/>
                          </a:solidFill>
                          <a:effectLst/>
                          <a:latin typeface="Times New Roman" panose="02020603050405020304" pitchFamily="18" charset="0"/>
                          <a:cs typeface="Times New Roman" panose="02020603050405020304" pitchFamily="18" charset="0"/>
                        </a:rPr>
                        <a:t>0,00%</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extLst>
                  <a:ext uri="{0D108BD9-81ED-4DB2-BD59-A6C34878D82A}">
                    <a16:rowId xmlns:a16="http://schemas.microsoft.com/office/drawing/2014/main" val="10016"/>
                  </a:ext>
                </a:extLst>
              </a:tr>
              <a:tr h="302818">
                <a:tc>
                  <a:txBody>
                    <a:bodyPr/>
                    <a:lstStyle/>
                    <a:p>
                      <a:pPr algn="ctr">
                        <a:lnSpc>
                          <a:spcPct val="115000"/>
                        </a:lnSpc>
                        <a:spcAft>
                          <a:spcPts val="0"/>
                        </a:spcAft>
                      </a:pPr>
                      <a:r>
                        <a:rPr lang="ru-RU" sz="1800" b="1" dirty="0">
                          <a:solidFill>
                            <a:srgbClr val="002060"/>
                          </a:solidFill>
                          <a:effectLst/>
                          <a:latin typeface="Times New Roman" panose="02020603050405020304" pitchFamily="18" charset="0"/>
                          <a:cs typeface="Times New Roman" panose="02020603050405020304" pitchFamily="18" charset="0"/>
                        </a:rPr>
                        <a:t>Вечерняя школа </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002060"/>
                          </a:solidFill>
                          <a:effectLst/>
                          <a:latin typeface="Times New Roman" panose="02020603050405020304" pitchFamily="18" charset="0"/>
                          <a:cs typeface="Times New Roman" panose="02020603050405020304" pitchFamily="18" charset="0"/>
                        </a:rPr>
                        <a:t>10</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002060"/>
                          </a:solidFill>
                          <a:effectLst/>
                          <a:latin typeface="Times New Roman" panose="02020603050405020304" pitchFamily="18" charset="0"/>
                          <a:cs typeface="Times New Roman" panose="02020603050405020304" pitchFamily="18" charset="0"/>
                        </a:rPr>
                        <a:t>8</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002060"/>
                          </a:solidFill>
                          <a:effectLst/>
                          <a:latin typeface="Times New Roman" panose="02020603050405020304" pitchFamily="18" charset="0"/>
                          <a:cs typeface="Times New Roman" panose="02020603050405020304" pitchFamily="18" charset="0"/>
                        </a:rPr>
                        <a:t>80,00%</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002060"/>
                          </a:solidFill>
                          <a:effectLst/>
                          <a:latin typeface="Times New Roman" panose="02020603050405020304" pitchFamily="18" charset="0"/>
                          <a:cs typeface="Times New Roman" panose="02020603050405020304" pitchFamily="18" charset="0"/>
                        </a:rPr>
                        <a:t>2</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002060"/>
                          </a:solidFill>
                          <a:effectLst/>
                          <a:latin typeface="Times New Roman" panose="02020603050405020304" pitchFamily="18" charset="0"/>
                          <a:cs typeface="Times New Roman" panose="02020603050405020304" pitchFamily="18" charset="0"/>
                        </a:rPr>
                        <a:t>20,00%</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002060"/>
                          </a:solidFill>
                          <a:effectLst/>
                          <a:latin typeface="Times New Roman" panose="02020603050405020304" pitchFamily="18" charset="0"/>
                          <a:cs typeface="Times New Roman" panose="02020603050405020304" pitchFamily="18" charset="0"/>
                        </a:rPr>
                        <a:t>0</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dirty="0">
                          <a:solidFill>
                            <a:srgbClr val="002060"/>
                          </a:solidFill>
                          <a:effectLst/>
                          <a:latin typeface="Times New Roman" panose="02020603050405020304" pitchFamily="18" charset="0"/>
                          <a:cs typeface="Times New Roman" panose="02020603050405020304" pitchFamily="18" charset="0"/>
                        </a:rPr>
                        <a:t>0,00%</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extLst>
                  <a:ext uri="{0D108BD9-81ED-4DB2-BD59-A6C34878D82A}">
                    <a16:rowId xmlns:a16="http://schemas.microsoft.com/office/drawing/2014/main" val="10017"/>
                  </a:ext>
                </a:extLst>
              </a:tr>
              <a:tr h="280421">
                <a:tc>
                  <a:txBody>
                    <a:bodyPr/>
                    <a:lstStyle/>
                    <a:p>
                      <a:pPr algn="ctr">
                        <a:lnSpc>
                          <a:spcPct val="115000"/>
                        </a:lnSpc>
                        <a:spcAft>
                          <a:spcPts val="0"/>
                        </a:spcAft>
                      </a:pPr>
                      <a:r>
                        <a:rPr lang="ru-RU" sz="1800" b="1" dirty="0" smtClean="0">
                          <a:solidFill>
                            <a:schemeClr val="accent3">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Невьянский ГО</a:t>
                      </a:r>
                      <a:endParaRPr lang="ru-RU" sz="1800" b="1" dirty="0">
                        <a:solidFill>
                          <a:schemeClr val="accent3">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chemeClr val="accent3">
                              <a:lumMod val="50000"/>
                            </a:schemeClr>
                          </a:solidFill>
                          <a:effectLst/>
                          <a:latin typeface="Times New Roman" panose="02020603050405020304" pitchFamily="18" charset="0"/>
                          <a:cs typeface="Times New Roman" panose="02020603050405020304" pitchFamily="18" charset="0"/>
                        </a:rPr>
                        <a:t>428</a:t>
                      </a:r>
                      <a:endParaRPr lang="ru-RU" sz="1800" b="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chemeClr val="accent3">
                              <a:lumMod val="50000"/>
                            </a:schemeClr>
                          </a:solidFill>
                          <a:effectLst/>
                          <a:latin typeface="Times New Roman" panose="02020603050405020304" pitchFamily="18" charset="0"/>
                          <a:cs typeface="Times New Roman" panose="02020603050405020304" pitchFamily="18" charset="0"/>
                        </a:rPr>
                        <a:t>310</a:t>
                      </a:r>
                      <a:endParaRPr lang="ru-RU" sz="1800" b="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chemeClr val="accent3">
                              <a:lumMod val="50000"/>
                            </a:schemeClr>
                          </a:solidFill>
                          <a:effectLst/>
                          <a:latin typeface="Times New Roman" panose="02020603050405020304" pitchFamily="18" charset="0"/>
                          <a:cs typeface="Times New Roman" panose="02020603050405020304" pitchFamily="18" charset="0"/>
                        </a:rPr>
                        <a:t>72,43%</a:t>
                      </a:r>
                      <a:endParaRPr lang="ru-RU" sz="1800" b="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chemeClr val="accent3">
                              <a:lumMod val="50000"/>
                            </a:schemeClr>
                          </a:solidFill>
                          <a:effectLst/>
                          <a:latin typeface="Times New Roman" panose="02020603050405020304" pitchFamily="18" charset="0"/>
                          <a:cs typeface="Times New Roman" panose="02020603050405020304" pitchFamily="18" charset="0"/>
                        </a:rPr>
                        <a:t>113</a:t>
                      </a:r>
                      <a:endParaRPr lang="ru-RU" sz="1800" b="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chemeClr val="accent3">
                              <a:lumMod val="50000"/>
                            </a:schemeClr>
                          </a:solidFill>
                          <a:effectLst/>
                          <a:latin typeface="Times New Roman" panose="02020603050405020304" pitchFamily="18" charset="0"/>
                          <a:cs typeface="Times New Roman" panose="02020603050405020304" pitchFamily="18" charset="0"/>
                        </a:rPr>
                        <a:t>26,40%</a:t>
                      </a:r>
                      <a:endParaRPr lang="ru-RU" sz="1800" b="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chemeClr val="accent3">
                              <a:lumMod val="50000"/>
                            </a:schemeClr>
                          </a:solidFill>
                          <a:effectLst/>
                          <a:latin typeface="Times New Roman" panose="02020603050405020304" pitchFamily="18" charset="0"/>
                          <a:cs typeface="Times New Roman" panose="02020603050405020304" pitchFamily="18" charset="0"/>
                        </a:rPr>
                        <a:t>4</a:t>
                      </a:r>
                      <a:endParaRPr lang="ru-RU" sz="1800" b="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dirty="0">
                          <a:solidFill>
                            <a:schemeClr val="accent3">
                              <a:lumMod val="50000"/>
                            </a:schemeClr>
                          </a:solidFill>
                          <a:effectLst/>
                          <a:latin typeface="Times New Roman" panose="02020603050405020304" pitchFamily="18" charset="0"/>
                          <a:cs typeface="Times New Roman" panose="02020603050405020304" pitchFamily="18" charset="0"/>
                        </a:rPr>
                        <a:t>0,93%</a:t>
                      </a:r>
                      <a:endParaRPr lang="ru-RU" sz="1800" b="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extLst>
                  <a:ext uri="{0D108BD9-81ED-4DB2-BD59-A6C34878D82A}">
                    <a16:rowId xmlns:a16="http://schemas.microsoft.com/office/drawing/2014/main" val="10018"/>
                  </a:ext>
                </a:extLst>
              </a:tr>
              <a:tr h="517251">
                <a:tc>
                  <a:txBody>
                    <a:bodyPr/>
                    <a:lstStyle/>
                    <a:p>
                      <a:pPr algn="ctr">
                        <a:lnSpc>
                          <a:spcPct val="115000"/>
                        </a:lnSpc>
                        <a:spcAft>
                          <a:spcPts val="0"/>
                        </a:spcAft>
                      </a:pPr>
                      <a:r>
                        <a:rPr lang="ru-RU" sz="1800" b="1" dirty="0">
                          <a:solidFill>
                            <a:srgbClr val="FF0000"/>
                          </a:solidFill>
                          <a:effectLst/>
                          <a:latin typeface="Times New Roman" panose="02020603050405020304" pitchFamily="18" charset="0"/>
                          <a:cs typeface="Times New Roman" panose="02020603050405020304" pitchFamily="18" charset="0"/>
                        </a:rPr>
                        <a:t>СО</a:t>
                      </a:r>
                      <a:endParaRPr lang="ru-RU"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FF0000"/>
                          </a:solidFill>
                          <a:effectLst/>
                          <a:latin typeface="Times New Roman" panose="02020603050405020304" pitchFamily="18" charset="0"/>
                          <a:cs typeface="Times New Roman" panose="02020603050405020304" pitchFamily="18" charset="0"/>
                        </a:rPr>
                        <a:t>40945</a:t>
                      </a:r>
                      <a:endParaRPr lang="ru-RU"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FF0000"/>
                          </a:solidFill>
                          <a:effectLst/>
                          <a:latin typeface="Times New Roman" panose="02020603050405020304" pitchFamily="18" charset="0"/>
                          <a:cs typeface="Times New Roman" panose="02020603050405020304" pitchFamily="18" charset="0"/>
                        </a:rPr>
                        <a:t>19563</a:t>
                      </a:r>
                      <a:endParaRPr lang="ru-RU"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FF0000"/>
                          </a:solidFill>
                          <a:effectLst/>
                          <a:latin typeface="Times New Roman" panose="02020603050405020304" pitchFamily="18" charset="0"/>
                          <a:cs typeface="Times New Roman" panose="02020603050405020304" pitchFamily="18" charset="0"/>
                        </a:rPr>
                        <a:t>47,78%</a:t>
                      </a:r>
                      <a:endParaRPr lang="ru-RU"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FF0000"/>
                          </a:solidFill>
                          <a:effectLst/>
                          <a:latin typeface="Times New Roman" panose="02020603050405020304" pitchFamily="18" charset="0"/>
                          <a:cs typeface="Times New Roman" panose="02020603050405020304" pitchFamily="18" charset="0"/>
                        </a:rPr>
                        <a:t>20263</a:t>
                      </a:r>
                      <a:endParaRPr lang="ru-RU"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FF0000"/>
                          </a:solidFill>
                          <a:effectLst/>
                          <a:latin typeface="Times New Roman" panose="02020603050405020304" pitchFamily="18" charset="0"/>
                          <a:cs typeface="Times New Roman" panose="02020603050405020304" pitchFamily="18" charset="0"/>
                        </a:rPr>
                        <a:t>49,49%</a:t>
                      </a:r>
                      <a:endParaRPr lang="ru-RU"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a:solidFill>
                            <a:srgbClr val="FF0000"/>
                          </a:solidFill>
                          <a:effectLst/>
                          <a:latin typeface="Times New Roman" panose="02020603050405020304" pitchFamily="18" charset="0"/>
                          <a:cs typeface="Times New Roman" panose="02020603050405020304" pitchFamily="18" charset="0"/>
                        </a:rPr>
                        <a:t>1084</a:t>
                      </a:r>
                      <a:endParaRPr lang="ru-RU"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tc>
                  <a:txBody>
                    <a:bodyPr/>
                    <a:lstStyle/>
                    <a:p>
                      <a:pPr algn="ctr">
                        <a:lnSpc>
                          <a:spcPct val="115000"/>
                        </a:lnSpc>
                        <a:spcAft>
                          <a:spcPts val="0"/>
                        </a:spcAft>
                      </a:pPr>
                      <a:r>
                        <a:rPr lang="ru-RU" sz="1800" b="1" dirty="0">
                          <a:solidFill>
                            <a:srgbClr val="FF0000"/>
                          </a:solidFill>
                          <a:effectLst/>
                          <a:latin typeface="Times New Roman" panose="02020603050405020304" pitchFamily="18" charset="0"/>
                          <a:cs typeface="Times New Roman" panose="02020603050405020304" pitchFamily="18" charset="0"/>
                        </a:rPr>
                        <a:t>2,65%</a:t>
                      </a:r>
                      <a:endParaRPr lang="ru-RU"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446" marR="12446" marT="0" marB="0" anchor="ct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22865401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lstStyle/>
          <a:p>
            <a:endParaRPr lang="ru-RU"/>
          </a:p>
        </p:txBody>
      </p:sp>
      <p:graphicFrame>
        <p:nvGraphicFramePr>
          <p:cNvPr id="4" name="Диаграмма 3"/>
          <p:cNvGraphicFramePr/>
          <p:nvPr>
            <p:extLst>
              <p:ext uri="{D42A27DB-BD31-4B8C-83A1-F6EECF244321}">
                <p14:modId xmlns:p14="http://schemas.microsoft.com/office/powerpoint/2010/main" val="4106532880"/>
              </p:ext>
            </p:extLst>
          </p:nvPr>
        </p:nvGraphicFramePr>
        <p:xfrm>
          <a:off x="533400" y="304800"/>
          <a:ext cx="10896600" cy="6324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90353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480" y="105034"/>
            <a:ext cx="12034520" cy="430887"/>
          </a:xfrm>
        </p:spPr>
        <p:txBody>
          <a:bodyPr/>
          <a:lstStyle/>
          <a:p>
            <a:r>
              <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Результаты ВПР по </a:t>
            </a: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русскому языку в </a:t>
            </a:r>
            <a:r>
              <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 классах </a:t>
            </a:r>
            <a:r>
              <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(объективность </a:t>
            </a:r>
            <a:r>
              <a:rPr lang="ru-RU"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оценивания)</a:t>
            </a:r>
            <a:endParaRPr lang="ru-RU" sz="2800" dirty="0">
              <a:solidFill>
                <a:srgbClr val="002060"/>
              </a:solidFill>
              <a:effectLst>
                <a:outerShdw blurRad="38100" dist="38100" dir="2700000" algn="tl">
                  <a:srgbClr val="000000">
                    <a:alpha val="43137"/>
                  </a:srgbClr>
                </a:outerShdw>
              </a:effectLst>
            </a:endParaRPr>
          </a:p>
        </p:txBody>
      </p:sp>
      <p:sp>
        <p:nvSpPr>
          <p:cNvPr id="3" name="Текст 2"/>
          <p:cNvSpPr>
            <a:spLocks noGrp="1"/>
          </p:cNvSpPr>
          <p:nvPr>
            <p:ph type="body" idx="1"/>
          </p:nvPr>
        </p:nvSpPr>
        <p:spPr>
          <a:xfrm>
            <a:off x="762000" y="762000"/>
            <a:ext cx="10591800" cy="5562600"/>
          </a:xfrm>
        </p:spPr>
        <p:txBody>
          <a:bodyPr/>
          <a:lstStyle/>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3814275743"/>
              </p:ext>
            </p:extLst>
          </p:nvPr>
        </p:nvGraphicFramePr>
        <p:xfrm>
          <a:off x="762001" y="762005"/>
          <a:ext cx="10591801" cy="6105213"/>
        </p:xfrm>
        <a:graphic>
          <a:graphicData uri="http://schemas.openxmlformats.org/drawingml/2006/table">
            <a:tbl>
              <a:tblPr firstRow="1" firstCol="1" bandRow="1">
                <a:tableStyleId>{5C22544A-7EE6-4342-B048-85BDC9FD1C3A}</a:tableStyleId>
              </a:tblPr>
              <a:tblGrid>
                <a:gridCol w="2260377">
                  <a:extLst>
                    <a:ext uri="{9D8B030D-6E8A-4147-A177-3AD203B41FA5}">
                      <a16:colId xmlns:a16="http://schemas.microsoft.com/office/drawing/2014/main" val="20000"/>
                    </a:ext>
                  </a:extLst>
                </a:gridCol>
                <a:gridCol w="1690716">
                  <a:extLst>
                    <a:ext uri="{9D8B030D-6E8A-4147-A177-3AD203B41FA5}">
                      <a16:colId xmlns:a16="http://schemas.microsoft.com/office/drawing/2014/main" val="20001"/>
                    </a:ext>
                  </a:extLst>
                </a:gridCol>
                <a:gridCol w="966939">
                  <a:extLst>
                    <a:ext uri="{9D8B030D-6E8A-4147-A177-3AD203B41FA5}">
                      <a16:colId xmlns:a16="http://schemas.microsoft.com/office/drawing/2014/main" val="20002"/>
                    </a:ext>
                  </a:extLst>
                </a:gridCol>
                <a:gridCol w="1365357">
                  <a:extLst>
                    <a:ext uri="{9D8B030D-6E8A-4147-A177-3AD203B41FA5}">
                      <a16:colId xmlns:a16="http://schemas.microsoft.com/office/drawing/2014/main" val="20003"/>
                    </a:ext>
                  </a:extLst>
                </a:gridCol>
                <a:gridCol w="966939">
                  <a:extLst>
                    <a:ext uri="{9D8B030D-6E8A-4147-A177-3AD203B41FA5}">
                      <a16:colId xmlns:a16="http://schemas.microsoft.com/office/drawing/2014/main" val="20004"/>
                    </a:ext>
                  </a:extLst>
                </a:gridCol>
                <a:gridCol w="1365357">
                  <a:extLst>
                    <a:ext uri="{9D8B030D-6E8A-4147-A177-3AD203B41FA5}">
                      <a16:colId xmlns:a16="http://schemas.microsoft.com/office/drawing/2014/main" val="20005"/>
                    </a:ext>
                  </a:extLst>
                </a:gridCol>
                <a:gridCol w="794557">
                  <a:extLst>
                    <a:ext uri="{9D8B030D-6E8A-4147-A177-3AD203B41FA5}">
                      <a16:colId xmlns:a16="http://schemas.microsoft.com/office/drawing/2014/main" val="20006"/>
                    </a:ext>
                  </a:extLst>
                </a:gridCol>
                <a:gridCol w="1181559">
                  <a:extLst>
                    <a:ext uri="{9D8B030D-6E8A-4147-A177-3AD203B41FA5}">
                      <a16:colId xmlns:a16="http://schemas.microsoft.com/office/drawing/2014/main" val="20007"/>
                    </a:ext>
                  </a:extLst>
                </a:gridCol>
              </a:tblGrid>
              <a:tr h="535603">
                <a:tc rowSpan="3">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ОУ</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rowSpan="2">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Кол-во участников</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gridSpan="6">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Сравнение отметок с отметками по журналу</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75703">
                <a:tc vMerge="1">
                  <a:txBody>
                    <a:bodyPr/>
                    <a:lstStyle/>
                    <a:p>
                      <a:endParaRPr lang="ru-RU"/>
                    </a:p>
                  </a:txBody>
                  <a:tcPr/>
                </a:tc>
                <a:tc vMerge="1">
                  <a:txBody>
                    <a:bodyPr/>
                    <a:lstStyle/>
                    <a:p>
                      <a:endParaRPr lang="ru-RU"/>
                    </a:p>
                  </a:txBody>
                  <a:tcPr/>
                </a:tc>
                <a:tc gridSpan="2">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Понизили</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hMerge="1">
                  <a:txBody>
                    <a:bodyPr/>
                    <a:lstStyle/>
                    <a:p>
                      <a:endParaRPr lang="ru-RU"/>
                    </a:p>
                  </a:txBody>
                  <a:tcPr/>
                </a:tc>
                <a:tc gridSpan="2">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Подтвердили</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hMerge="1">
                  <a:txBody>
                    <a:bodyPr/>
                    <a:lstStyle/>
                    <a:p>
                      <a:endParaRPr lang="ru-RU"/>
                    </a:p>
                  </a:txBody>
                  <a:tcPr/>
                </a:tc>
                <a:tc gridSpan="2">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Повысили</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hMerge="1">
                  <a:txBody>
                    <a:bodyPr/>
                    <a:lstStyle/>
                    <a:p>
                      <a:endParaRPr lang="ru-RU"/>
                    </a:p>
                  </a:txBody>
                  <a:tcPr/>
                </a:tc>
                <a:extLst>
                  <a:ext uri="{0D108BD9-81ED-4DB2-BD59-A6C34878D82A}">
                    <a16:rowId xmlns:a16="http://schemas.microsoft.com/office/drawing/2014/main" val="10001"/>
                  </a:ext>
                </a:extLst>
              </a:tr>
              <a:tr h="275703">
                <a:tc vMerge="1">
                  <a:txBody>
                    <a:bodyPr/>
                    <a:lstStyle/>
                    <a:p>
                      <a:endParaRPr lang="ru-RU"/>
                    </a:p>
                  </a:txBody>
                  <a:tcP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2023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gridSpan="2">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2023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hMerge="1">
                  <a:txBody>
                    <a:bodyPr/>
                    <a:lstStyle/>
                    <a:p>
                      <a:endParaRPr lang="ru-RU"/>
                    </a:p>
                  </a:txBody>
                  <a:tcPr/>
                </a:tc>
                <a:tc gridSpan="2">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2023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hMerge="1">
                  <a:txBody>
                    <a:bodyPr/>
                    <a:lstStyle/>
                    <a:p>
                      <a:endParaRPr lang="ru-RU"/>
                    </a:p>
                  </a:txBody>
                  <a:tcPr/>
                </a:tc>
                <a:tc gridSpan="2">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2023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hMerge="1">
                  <a:txBody>
                    <a:bodyPr/>
                    <a:lstStyle/>
                    <a:p>
                      <a:endParaRPr lang="ru-RU"/>
                    </a:p>
                  </a:txBody>
                  <a:tcPr/>
                </a:tc>
                <a:extLst>
                  <a:ext uri="{0D108BD9-81ED-4DB2-BD59-A6C34878D82A}">
                    <a16:rowId xmlns:a16="http://schemas.microsoft.com/office/drawing/2014/main" val="10002"/>
                  </a:ext>
                </a:extLst>
              </a:tr>
              <a:tr h="275703">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СОШ № 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82,93%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17,07%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extLst>
                  <a:ext uri="{0D108BD9-81ED-4DB2-BD59-A6C34878D82A}">
                    <a16:rowId xmlns:a16="http://schemas.microsoft.com/office/drawing/2014/main" val="10003"/>
                  </a:ext>
                </a:extLst>
              </a:tr>
              <a:tr h="275703">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СОШ № 2</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88,24%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11,76%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extLst>
                  <a:ext uri="{0D108BD9-81ED-4DB2-BD59-A6C34878D82A}">
                    <a16:rowId xmlns:a16="http://schemas.microsoft.com/office/drawing/2014/main" val="10004"/>
                  </a:ext>
                </a:extLst>
              </a:tr>
              <a:tr h="275703">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СОШ № 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19</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36,84%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8</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42,11%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21,05%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extLst>
                  <a:ext uri="{0D108BD9-81ED-4DB2-BD59-A6C34878D82A}">
                    <a16:rowId xmlns:a16="http://schemas.microsoft.com/office/drawing/2014/main" val="10005"/>
                  </a:ext>
                </a:extLst>
              </a:tr>
              <a:tr h="275703">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СОШ № 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38</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82,61%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15,22%</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2,17%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extLst>
                  <a:ext uri="{0D108BD9-81ED-4DB2-BD59-A6C34878D82A}">
                    <a16:rowId xmlns:a16="http://schemas.microsoft.com/office/drawing/2014/main" val="10006"/>
                  </a:ext>
                </a:extLst>
              </a:tr>
              <a:tr h="275703">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СОШ № 5</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88</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63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71,59%</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26,14%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2,27%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extLst>
                  <a:ext uri="{0D108BD9-81ED-4DB2-BD59-A6C34878D82A}">
                    <a16:rowId xmlns:a16="http://schemas.microsoft.com/office/drawing/2014/main" val="10007"/>
                  </a:ext>
                </a:extLst>
              </a:tr>
              <a:tr h="275703">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СОШ № 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69</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60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86,96%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7,25%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extLst>
                  <a:ext uri="{0D108BD9-81ED-4DB2-BD59-A6C34878D82A}">
                    <a16:rowId xmlns:a16="http://schemas.microsoft.com/office/drawing/2014/main" val="10008"/>
                  </a:ext>
                </a:extLst>
              </a:tr>
              <a:tr h="275703">
                <a:tc>
                  <a:txBody>
                    <a:bodyPr/>
                    <a:lstStyle/>
                    <a:p>
                      <a:pPr algn="ctr">
                        <a:lnSpc>
                          <a:spcPct val="115000"/>
                        </a:lnSpc>
                        <a:spcAft>
                          <a:spcPts val="0"/>
                        </a:spcAft>
                      </a:pPr>
                      <a:r>
                        <a:rPr lang="ru-RU" sz="1600">
                          <a:solidFill>
                            <a:srgbClr val="002060"/>
                          </a:solidFill>
                          <a:effectLst/>
                          <a:latin typeface="Times New Roman" panose="02020603050405020304" pitchFamily="18" charset="0"/>
                          <a:cs typeface="Times New Roman" panose="02020603050405020304" pitchFamily="18" charset="0"/>
                        </a:rPr>
                        <a:t>п. Цементный</a:t>
                      </a:r>
                      <a:endParaRPr lang="ru-RU"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55</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19</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34,55%</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34</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61,82%</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2</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3,64%</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extLst>
                  <a:ext uri="{0D108BD9-81ED-4DB2-BD59-A6C34878D82A}">
                    <a16:rowId xmlns:a16="http://schemas.microsoft.com/office/drawing/2014/main" val="10009"/>
                  </a:ext>
                </a:extLst>
              </a:tr>
              <a:tr h="275703">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п. Калиново</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18</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94,44%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1</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5,56%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0,00%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extLst>
                  <a:ext uri="{0D108BD9-81ED-4DB2-BD59-A6C34878D82A}">
                    <a16:rowId xmlns:a16="http://schemas.microsoft.com/office/drawing/2014/main" val="10010"/>
                  </a:ext>
                </a:extLst>
              </a:tr>
              <a:tr h="275703">
                <a:tc>
                  <a:txBody>
                    <a:bodyPr/>
                    <a:lstStyle/>
                    <a:p>
                      <a:pPr algn="ctr">
                        <a:lnSpc>
                          <a:spcPct val="115000"/>
                        </a:lnSpc>
                        <a:spcAft>
                          <a:spcPts val="0"/>
                        </a:spcAft>
                      </a:pPr>
                      <a:r>
                        <a:rPr lang="ru-RU" sz="1600">
                          <a:solidFill>
                            <a:srgbClr val="002060"/>
                          </a:solidFill>
                          <a:effectLst/>
                          <a:latin typeface="Times New Roman" panose="02020603050405020304" pitchFamily="18" charset="0"/>
                          <a:cs typeface="Times New Roman" panose="02020603050405020304" pitchFamily="18" charset="0"/>
                        </a:rPr>
                        <a:t>п. Аять</a:t>
                      </a:r>
                      <a:endParaRPr lang="ru-RU"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6</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3</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50,00%</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3</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50,00%</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0</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0,00%</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extLst>
                  <a:ext uri="{0D108BD9-81ED-4DB2-BD59-A6C34878D82A}">
                    <a16:rowId xmlns:a16="http://schemas.microsoft.com/office/drawing/2014/main" val="10011"/>
                  </a:ext>
                </a:extLst>
              </a:tr>
              <a:tr h="275703">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с. Быньги</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78,79%</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12,12%</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9,09%</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extLst>
                  <a:ext uri="{0D108BD9-81ED-4DB2-BD59-A6C34878D82A}">
                    <a16:rowId xmlns:a16="http://schemas.microsoft.com/office/drawing/2014/main" val="10012"/>
                  </a:ext>
                </a:extLst>
              </a:tr>
              <a:tr h="275703">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п. Ребристый</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100,00%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extLst>
                  <a:ext uri="{0D108BD9-81ED-4DB2-BD59-A6C34878D82A}">
                    <a16:rowId xmlns:a16="http://schemas.microsoft.com/office/drawing/2014/main" val="10013"/>
                  </a:ext>
                </a:extLst>
              </a:tr>
              <a:tr h="275703">
                <a:tc>
                  <a:txBody>
                    <a:bodyPr/>
                    <a:lstStyle/>
                    <a:p>
                      <a:pPr algn="ctr">
                        <a:lnSpc>
                          <a:spcPct val="115000"/>
                        </a:lnSpc>
                        <a:spcAft>
                          <a:spcPts val="0"/>
                        </a:spcAft>
                      </a:pPr>
                      <a:r>
                        <a:rPr lang="ru-RU" sz="1600">
                          <a:solidFill>
                            <a:srgbClr val="002060"/>
                          </a:solidFill>
                          <a:effectLst/>
                          <a:latin typeface="Times New Roman" panose="02020603050405020304" pitchFamily="18" charset="0"/>
                          <a:cs typeface="Times New Roman" panose="02020603050405020304" pitchFamily="18" charset="0"/>
                        </a:rPr>
                        <a:t>с. Аятское</a:t>
                      </a:r>
                      <a:endParaRPr lang="ru-RU"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11</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6</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54,55%</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5</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45,45%</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0</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0,00%</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extLst>
                  <a:ext uri="{0D108BD9-81ED-4DB2-BD59-A6C34878D82A}">
                    <a16:rowId xmlns:a16="http://schemas.microsoft.com/office/drawing/2014/main" val="10014"/>
                  </a:ext>
                </a:extLst>
              </a:tr>
              <a:tr h="275703">
                <a:tc>
                  <a:txBody>
                    <a:bodyPr/>
                    <a:lstStyle/>
                    <a:p>
                      <a:pPr algn="ctr">
                        <a:lnSpc>
                          <a:spcPct val="115000"/>
                        </a:lnSpc>
                        <a:spcAft>
                          <a:spcPts val="0"/>
                        </a:spcAft>
                      </a:pPr>
                      <a:r>
                        <a:rPr lang="ru-RU" sz="1600" dirty="0">
                          <a:solidFill>
                            <a:srgbClr val="002060"/>
                          </a:solidFill>
                          <a:effectLst/>
                          <a:latin typeface="Times New Roman" panose="02020603050405020304" pitchFamily="18" charset="0"/>
                          <a:cs typeface="Times New Roman" panose="02020603050405020304" pitchFamily="18" charset="0"/>
                        </a:rPr>
                        <a:t>с. Конево</a:t>
                      </a:r>
                      <a:endPar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8</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0</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0,00%</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8</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100,00%</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0</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0,00%</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extLst>
                  <a:ext uri="{0D108BD9-81ED-4DB2-BD59-A6C34878D82A}">
                    <a16:rowId xmlns:a16="http://schemas.microsoft.com/office/drawing/2014/main" val="10015"/>
                  </a:ext>
                </a:extLst>
              </a:tr>
              <a:tr h="275703">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п. Таватуй</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75,00%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25,00%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0,00%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extLst>
                  <a:ext uri="{0D108BD9-81ED-4DB2-BD59-A6C34878D82A}">
                    <a16:rowId xmlns:a16="http://schemas.microsoft.com/office/drawing/2014/main" val="10016"/>
                  </a:ext>
                </a:extLst>
              </a:tr>
              <a:tr h="487070">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Вечерняя </a:t>
                      </a:r>
                      <a:r>
                        <a:rPr lang="ru-RU" sz="1600" dirty="0" smtClean="0">
                          <a:effectLst/>
                          <a:latin typeface="Times New Roman" panose="02020603050405020304" pitchFamily="18" charset="0"/>
                          <a:cs typeface="Times New Roman" panose="02020603050405020304" pitchFamily="18" charset="0"/>
                        </a:rPr>
                        <a:t>школа</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10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100,00%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extLst>
                  <a:ext uri="{0D108BD9-81ED-4DB2-BD59-A6C34878D82A}">
                    <a16:rowId xmlns:a16="http://schemas.microsoft.com/office/drawing/2014/main" val="10017"/>
                  </a:ext>
                </a:extLst>
              </a:tr>
              <a:tr h="275703">
                <a:tc>
                  <a:txBody>
                    <a:bodyPr/>
                    <a:lstStyle/>
                    <a:p>
                      <a:pPr algn="ctr">
                        <a:lnSpc>
                          <a:spcPct val="115000"/>
                        </a:lnSpc>
                        <a:spcAft>
                          <a:spcPts val="0"/>
                        </a:spcAft>
                      </a:pPr>
                      <a:r>
                        <a:rPr lang="ru-RU" sz="1600" b="1" dirty="0" smtClean="0">
                          <a:solidFill>
                            <a:schemeClr val="accent3">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Невьянский</a:t>
                      </a:r>
                      <a:r>
                        <a:rPr lang="ru-RU" sz="1600" b="1" baseline="0" dirty="0" smtClean="0">
                          <a:solidFill>
                            <a:schemeClr val="accent3">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ГО</a:t>
                      </a:r>
                      <a:endParaRPr lang="ru-RU" sz="1600" b="1" dirty="0">
                        <a:solidFill>
                          <a:schemeClr val="accent3">
                            <a:lumMod val="40000"/>
                            <a:lumOff val="6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435</a:t>
                      </a:r>
                      <a:endParaRPr lang="ru-RU" sz="1600" b="1">
                        <a:solidFill>
                          <a:srgbClr val="00B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311</a:t>
                      </a:r>
                      <a:endParaRPr lang="ru-RU" sz="1600" b="1">
                        <a:solidFill>
                          <a:srgbClr val="00B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71,49%</a:t>
                      </a:r>
                      <a:endParaRPr lang="ru-RU" sz="1600" b="1">
                        <a:solidFill>
                          <a:srgbClr val="00B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108</a:t>
                      </a:r>
                      <a:endParaRPr lang="ru-RU" sz="1600" b="1">
                        <a:solidFill>
                          <a:srgbClr val="00B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24,83%</a:t>
                      </a:r>
                      <a:endParaRPr lang="ru-RU" sz="1600" b="1">
                        <a:solidFill>
                          <a:srgbClr val="00B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a:t>
                      </a:r>
                      <a:endParaRPr lang="ru-RU" sz="1600" b="1">
                        <a:solidFill>
                          <a:srgbClr val="00B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2,76%</a:t>
                      </a:r>
                      <a:endParaRPr lang="ru-RU" sz="1600" b="1" dirty="0">
                        <a:solidFill>
                          <a:srgbClr val="00B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extLst>
                  <a:ext uri="{0D108BD9-81ED-4DB2-BD59-A6C34878D82A}">
                    <a16:rowId xmlns:a16="http://schemas.microsoft.com/office/drawing/2014/main" val="10018"/>
                  </a:ext>
                </a:extLst>
              </a:tr>
              <a:tr h="310166">
                <a:tc>
                  <a:txBody>
                    <a:bodyPr/>
                    <a:lstStyle/>
                    <a:p>
                      <a:pPr algn="ctr">
                        <a:lnSpc>
                          <a:spcPct val="115000"/>
                        </a:lnSpc>
                        <a:spcAft>
                          <a:spcPts val="0"/>
                        </a:spcAft>
                      </a:pPr>
                      <a:r>
                        <a:rPr lang="ru-RU" sz="1800" b="1" dirty="0" smtClean="0">
                          <a:solidFill>
                            <a:srgbClr val="FF0000"/>
                          </a:solidFill>
                          <a:effectLst/>
                          <a:latin typeface="Times New Roman" panose="02020603050405020304" pitchFamily="18" charset="0"/>
                          <a:cs typeface="Times New Roman" panose="02020603050405020304" pitchFamily="18" charset="0"/>
                        </a:rPr>
                        <a:t>Свердловская обл.</a:t>
                      </a:r>
                      <a:endParaRPr lang="ru-RU"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800" b="1">
                          <a:solidFill>
                            <a:srgbClr val="FF0000"/>
                          </a:solidFill>
                          <a:effectLst/>
                          <a:latin typeface="Times New Roman" panose="02020603050405020304" pitchFamily="18" charset="0"/>
                          <a:cs typeface="Times New Roman" panose="02020603050405020304" pitchFamily="18" charset="0"/>
                        </a:rPr>
                        <a:t>43043</a:t>
                      </a:r>
                      <a:endParaRPr lang="ru-RU"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800" b="1">
                          <a:solidFill>
                            <a:srgbClr val="FF0000"/>
                          </a:solidFill>
                          <a:effectLst/>
                          <a:latin typeface="Times New Roman" panose="02020603050405020304" pitchFamily="18" charset="0"/>
                          <a:cs typeface="Times New Roman" panose="02020603050405020304" pitchFamily="18" charset="0"/>
                        </a:rPr>
                        <a:t>20894</a:t>
                      </a:r>
                      <a:endParaRPr lang="ru-RU"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800" b="1">
                          <a:solidFill>
                            <a:srgbClr val="FF0000"/>
                          </a:solidFill>
                          <a:effectLst/>
                          <a:latin typeface="Times New Roman" panose="02020603050405020304" pitchFamily="18" charset="0"/>
                          <a:cs typeface="Times New Roman" panose="02020603050405020304" pitchFamily="18" charset="0"/>
                        </a:rPr>
                        <a:t>48,54%</a:t>
                      </a:r>
                      <a:endParaRPr lang="ru-RU"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800" b="1">
                          <a:solidFill>
                            <a:srgbClr val="FF0000"/>
                          </a:solidFill>
                          <a:effectLst/>
                          <a:latin typeface="Times New Roman" panose="02020603050405020304" pitchFamily="18" charset="0"/>
                          <a:cs typeface="Times New Roman" panose="02020603050405020304" pitchFamily="18" charset="0"/>
                        </a:rPr>
                        <a:t>19569</a:t>
                      </a:r>
                      <a:endParaRPr lang="ru-RU"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800" b="1">
                          <a:solidFill>
                            <a:srgbClr val="FF0000"/>
                          </a:solidFill>
                          <a:effectLst/>
                          <a:latin typeface="Times New Roman" panose="02020603050405020304" pitchFamily="18" charset="0"/>
                          <a:cs typeface="Times New Roman" panose="02020603050405020304" pitchFamily="18" charset="0"/>
                        </a:rPr>
                        <a:t>45,46%</a:t>
                      </a:r>
                      <a:endParaRPr lang="ru-RU"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800" b="1">
                          <a:solidFill>
                            <a:srgbClr val="FF0000"/>
                          </a:solidFill>
                          <a:effectLst/>
                          <a:latin typeface="Times New Roman" panose="02020603050405020304" pitchFamily="18" charset="0"/>
                          <a:cs typeface="Times New Roman" panose="02020603050405020304" pitchFamily="18" charset="0"/>
                        </a:rPr>
                        <a:t>2524</a:t>
                      </a:r>
                      <a:endParaRPr lang="ru-RU"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tc>
                  <a:txBody>
                    <a:bodyPr/>
                    <a:lstStyle/>
                    <a:p>
                      <a:pPr algn="ctr">
                        <a:lnSpc>
                          <a:spcPct val="115000"/>
                        </a:lnSpc>
                        <a:spcAft>
                          <a:spcPts val="0"/>
                        </a:spcAft>
                      </a:pPr>
                      <a:r>
                        <a:rPr lang="ru-RU" sz="1800" b="1" dirty="0">
                          <a:solidFill>
                            <a:srgbClr val="FF0000"/>
                          </a:solidFill>
                          <a:effectLst/>
                          <a:latin typeface="Times New Roman" panose="02020603050405020304" pitchFamily="18" charset="0"/>
                          <a:cs typeface="Times New Roman" panose="02020603050405020304" pitchFamily="18" charset="0"/>
                        </a:rPr>
                        <a:t>5,86%</a:t>
                      </a:r>
                      <a:endParaRPr lang="ru-RU"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66" marR="23166" marT="0" marB="0" anchor="ct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26714662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lstStyle/>
          <a:p>
            <a:endParaRPr lang="ru-RU" dirty="0"/>
          </a:p>
        </p:txBody>
      </p:sp>
      <p:graphicFrame>
        <p:nvGraphicFramePr>
          <p:cNvPr id="4" name="Диаграмма 3"/>
          <p:cNvGraphicFramePr/>
          <p:nvPr>
            <p:extLst>
              <p:ext uri="{D42A27DB-BD31-4B8C-83A1-F6EECF244321}">
                <p14:modId xmlns:p14="http://schemas.microsoft.com/office/powerpoint/2010/main" val="539300202"/>
              </p:ext>
            </p:extLst>
          </p:nvPr>
        </p:nvGraphicFramePr>
        <p:xfrm>
          <a:off x="762000" y="381000"/>
          <a:ext cx="10668000" cy="61721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583351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480" y="152400"/>
            <a:ext cx="12034520" cy="861774"/>
          </a:xfrm>
        </p:spPr>
        <p:txBody>
          <a:bodyPr/>
          <a:lstStyle/>
          <a:p>
            <a:pPr algn="ct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МОНИТОРИНГ УРОВНЯ СФОРМИРОВАННОСТИ</a:t>
            </a:r>
            <a:b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ФУНКЦИОНАЛЬНОЙ ГРАМОТНОСТИ</a:t>
            </a:r>
            <a:r>
              <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(ПО МОДЕЛИ </a:t>
            </a:r>
            <a:r>
              <a:rPr lang="en-US"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PISA</a:t>
            </a: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990600" y="1295400"/>
            <a:ext cx="10058400" cy="4739759"/>
          </a:xfrm>
        </p:spPr>
        <p:txBody>
          <a:bodyPr/>
          <a:lstStyle/>
          <a:p>
            <a:pPr indent="446088"/>
            <a:r>
              <a:rPr lang="ru-RU" sz="2800" dirty="0" smtClean="0">
                <a:latin typeface="Times New Roman" panose="02020603050405020304" pitchFamily="18" charset="0"/>
                <a:cs typeface="Times New Roman" panose="02020603050405020304" pitchFamily="18" charset="0"/>
              </a:rPr>
              <a:t>Работу учащиеся </a:t>
            </a:r>
            <a:r>
              <a:rPr lang="ru-RU" sz="2800" b="1" dirty="0" smtClean="0">
                <a:latin typeface="Times New Roman" panose="02020603050405020304" pitchFamily="18" charset="0"/>
                <a:cs typeface="Times New Roman" panose="02020603050405020304" pitchFamily="18" charset="0"/>
              </a:rPr>
              <a:t>МБОУ СОШ </a:t>
            </a:r>
            <a:r>
              <a:rPr lang="ru-RU" sz="2800" b="1" dirty="0" err="1" smtClean="0">
                <a:latin typeface="Times New Roman" panose="02020603050405020304" pitchFamily="18" charset="0"/>
                <a:cs typeface="Times New Roman" panose="02020603050405020304" pitchFamily="18" charset="0"/>
              </a:rPr>
              <a:t>п.Аять</a:t>
            </a:r>
            <a:r>
              <a:rPr lang="ru-RU" sz="2800" b="1"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выполняли на платформе </a:t>
            </a:r>
            <a:r>
              <a:rPr lang="ru-RU" sz="2800" u="sng" dirty="0">
                <a:latin typeface="Times New Roman" panose="02020603050405020304" pitchFamily="18" charset="0"/>
                <a:cs typeface="Times New Roman" panose="02020603050405020304" pitchFamily="18" charset="0"/>
                <a:hlinkClick r:id="rId2"/>
              </a:rPr>
              <a:t>https://fg.resh.edu.ru/</a:t>
            </a:r>
            <a:r>
              <a:rPr lang="ru-RU" sz="2800" u="sng" dirty="0">
                <a:latin typeface="Times New Roman" panose="02020603050405020304" pitchFamily="18" charset="0"/>
                <a:cs typeface="Times New Roman" panose="02020603050405020304" pitchFamily="18" charset="0"/>
              </a:rPr>
              <a:t>.</a:t>
            </a:r>
            <a:r>
              <a:rPr lang="ru-RU" sz="2800" dirty="0">
                <a:latin typeface="Times New Roman" panose="02020603050405020304" pitchFamily="18" charset="0"/>
                <a:cs typeface="Times New Roman" panose="02020603050405020304" pitchFamily="18" charset="0"/>
              </a:rPr>
              <a:t> </a:t>
            </a:r>
          </a:p>
          <a:p>
            <a:r>
              <a:rPr lang="ru-RU" sz="2800" dirty="0" smtClean="0">
                <a:latin typeface="Times New Roman" panose="02020603050405020304" pitchFamily="18" charset="0"/>
                <a:cs typeface="Times New Roman" panose="02020603050405020304" pitchFamily="18" charset="0"/>
              </a:rPr>
              <a:t>        </a:t>
            </a:r>
          </a:p>
          <a:p>
            <a:pPr algn="l"/>
            <a:r>
              <a:rPr lang="ru-RU" sz="2800" dirty="0" smtClean="0">
                <a:latin typeface="Times New Roman" panose="02020603050405020304" pitchFamily="18" charset="0"/>
                <a:cs typeface="Times New Roman" panose="02020603050405020304" pitchFamily="18" charset="0"/>
              </a:rPr>
              <a:t>Работа </a:t>
            </a:r>
            <a:r>
              <a:rPr lang="ru-RU" sz="2800" dirty="0">
                <a:latin typeface="Times New Roman" panose="02020603050405020304" pitchFamily="18" charset="0"/>
                <a:cs typeface="Times New Roman" panose="02020603050405020304" pitchFamily="18" charset="0"/>
              </a:rPr>
              <a:t>состояла из 4 блоков, </a:t>
            </a:r>
            <a:r>
              <a:rPr lang="ru-RU" sz="2800" dirty="0" smtClean="0">
                <a:latin typeface="Times New Roman" panose="02020603050405020304" pitchFamily="18" charset="0"/>
                <a:cs typeface="Times New Roman" panose="02020603050405020304" pitchFamily="18" charset="0"/>
              </a:rPr>
              <a:t>задания на </a:t>
            </a:r>
            <a:r>
              <a:rPr lang="ru-RU" sz="2800" dirty="0">
                <a:latin typeface="Times New Roman" panose="02020603050405020304" pitchFamily="18" charset="0"/>
                <a:cs typeface="Times New Roman" panose="02020603050405020304" pitchFamily="18" charset="0"/>
              </a:rPr>
              <a:t>проверку </a:t>
            </a:r>
            <a:r>
              <a:rPr lang="ru-RU" sz="2800" dirty="0" err="1">
                <a:latin typeface="Times New Roman" panose="02020603050405020304" pitchFamily="18" charset="0"/>
                <a:cs typeface="Times New Roman" panose="02020603050405020304" pitchFamily="18" charset="0"/>
              </a:rPr>
              <a:t>сформированности</a:t>
            </a:r>
            <a:r>
              <a:rPr lang="ru-RU" sz="2800" dirty="0">
                <a:latin typeface="Times New Roman" panose="02020603050405020304" pitchFamily="18" charset="0"/>
                <a:cs typeface="Times New Roman" panose="02020603050405020304" pitchFamily="18" charset="0"/>
              </a:rPr>
              <a:t> уровня ФГ по следующим направлениям</a:t>
            </a:r>
            <a:r>
              <a:rPr lang="ru-RU" sz="2800" dirty="0" smtClean="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ü"/>
            </a:pPr>
            <a:r>
              <a:rPr lang="ru-RU" sz="2800" b="1" dirty="0" smtClean="0">
                <a:latin typeface="Times New Roman" panose="02020603050405020304" pitchFamily="18" charset="0"/>
                <a:cs typeface="Times New Roman" panose="02020603050405020304" pitchFamily="18" charset="0"/>
              </a:rPr>
              <a:t> читательская </a:t>
            </a:r>
            <a:r>
              <a:rPr lang="ru-RU" sz="2800" b="1" dirty="0">
                <a:latin typeface="Times New Roman" panose="02020603050405020304" pitchFamily="18" charset="0"/>
                <a:cs typeface="Times New Roman" panose="02020603050405020304" pitchFamily="18" charset="0"/>
              </a:rPr>
              <a:t>грамотность</a:t>
            </a:r>
            <a:r>
              <a:rPr lang="ru-RU" sz="2800" b="1" dirty="0" smtClean="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ü"/>
            </a:pP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математическая </a:t>
            </a:r>
            <a:r>
              <a:rPr lang="ru-RU" sz="2800" dirty="0" smtClean="0">
                <a:latin typeface="Times New Roman" panose="02020603050405020304" pitchFamily="18" charset="0"/>
                <a:cs typeface="Times New Roman" panose="02020603050405020304" pitchFamily="18" charset="0"/>
              </a:rPr>
              <a:t>грамотность</a:t>
            </a:r>
          </a:p>
          <a:p>
            <a:pPr marL="457200" indent="-457200">
              <a:buFont typeface="Wingdings" panose="05000000000000000000" pitchFamily="2" charset="2"/>
              <a:buChar char="ü"/>
            </a:pPr>
            <a:r>
              <a:rPr lang="ru-RU" sz="2800" dirty="0" smtClean="0">
                <a:latin typeface="Times New Roman" panose="02020603050405020304" pitchFamily="18" charset="0"/>
                <a:cs typeface="Times New Roman" panose="02020603050405020304" pitchFamily="18" charset="0"/>
              </a:rPr>
              <a:t>естественнонаучная </a:t>
            </a:r>
            <a:r>
              <a:rPr lang="ru-RU" sz="2800" dirty="0">
                <a:latin typeface="Times New Roman" panose="02020603050405020304" pitchFamily="18" charset="0"/>
                <a:cs typeface="Times New Roman" panose="02020603050405020304" pitchFamily="18" charset="0"/>
              </a:rPr>
              <a:t>грамотность</a:t>
            </a:r>
            <a:r>
              <a:rPr lang="ru-RU" sz="2800" dirty="0" smtClean="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ü"/>
            </a:pP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глобальные компетенции</a:t>
            </a:r>
            <a:r>
              <a:rPr lang="ru-RU" sz="2800" dirty="0" smtClean="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ü"/>
            </a:pP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финансовая грамотность, </a:t>
            </a:r>
            <a:endParaRPr lang="ru-RU" sz="2800" dirty="0" smtClean="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ru-RU" sz="2800" b="1" dirty="0" smtClean="0">
                <a:latin typeface="Times New Roman" panose="02020603050405020304" pitchFamily="18" charset="0"/>
                <a:cs typeface="Times New Roman" panose="02020603050405020304" pitchFamily="18" charset="0"/>
              </a:rPr>
              <a:t> креативное </a:t>
            </a:r>
            <a:r>
              <a:rPr lang="ru-RU" sz="2800" b="1" dirty="0">
                <a:latin typeface="Times New Roman" panose="02020603050405020304" pitchFamily="18" charset="0"/>
                <a:cs typeface="Times New Roman" panose="02020603050405020304" pitchFamily="18" charset="0"/>
              </a:rPr>
              <a:t>мышление</a:t>
            </a:r>
          </a:p>
        </p:txBody>
      </p:sp>
    </p:spTree>
    <p:extLst>
      <p:ext uri="{BB962C8B-B14F-4D97-AF65-F5344CB8AC3E}">
        <p14:creationId xmlns:p14="http://schemas.microsoft.com/office/powerpoint/2010/main" val="34526119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6430" y="468456"/>
            <a:ext cx="10017996" cy="641480"/>
          </a:xfrm>
        </p:spPr>
        <p:txBody>
          <a:bodyPr>
            <a:noAutofit/>
          </a:bodyPr>
          <a:lstStyle/>
          <a:p>
            <a:r>
              <a:rPr lang="ru-RU"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Итоги проведения ГИА   2023 года </a:t>
            </a:r>
            <a:endParaRPr lang="ru-RU" sz="4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381000" y="1295400"/>
            <a:ext cx="10058400" cy="5167072"/>
          </a:xfrm>
        </p:spPr>
        <p:txBody>
          <a:bodyPr>
            <a:normAutofit lnSpcReduction="10000"/>
          </a:bodyPr>
          <a:lstStyle/>
          <a:p>
            <a:r>
              <a:rPr lang="ru-RU" sz="3600" b="1" dirty="0" smtClean="0">
                <a:solidFill>
                  <a:srgbClr val="002060"/>
                </a:solidFill>
                <a:latin typeface="Times New Roman" panose="02020603050405020304" pitchFamily="18" charset="0"/>
                <a:cs typeface="Times New Roman" panose="02020603050405020304" pitchFamily="18" charset="0"/>
              </a:rPr>
              <a:t>                                   11 класс.</a:t>
            </a:r>
          </a:p>
          <a:p>
            <a:r>
              <a:rPr lang="ru-RU" sz="2400" b="1" u="sng" dirty="0" smtClean="0">
                <a:solidFill>
                  <a:srgbClr val="002060"/>
                </a:solidFill>
                <a:latin typeface="Times New Roman" panose="02020603050405020304" pitchFamily="18" charset="0"/>
                <a:cs typeface="Times New Roman" panose="02020603050405020304" pitchFamily="18" charset="0"/>
              </a:rPr>
              <a:t>В основной период:</a:t>
            </a:r>
          </a:p>
          <a:p>
            <a:r>
              <a:rPr lang="ru-RU" sz="2400" b="1" dirty="0" smtClean="0">
                <a:solidFill>
                  <a:srgbClr val="002060"/>
                </a:solidFill>
                <a:latin typeface="Times New Roman" panose="02020603050405020304" pitchFamily="18" charset="0"/>
                <a:cs typeface="Times New Roman" panose="02020603050405020304" pitchFamily="18" charset="0"/>
              </a:rPr>
              <a:t>129</a:t>
            </a:r>
            <a:r>
              <a:rPr lang="ru-RU" sz="2400" dirty="0" smtClean="0">
                <a:solidFill>
                  <a:srgbClr val="002060"/>
                </a:solidFill>
                <a:latin typeface="Times New Roman" panose="02020603050405020304" pitchFamily="18" charset="0"/>
                <a:cs typeface="Times New Roman" panose="02020603050405020304" pitchFamily="18" charset="0"/>
              </a:rPr>
              <a:t> выпускника  </a:t>
            </a:r>
            <a:r>
              <a:rPr lang="ru-RU" sz="2400" b="1" dirty="0" smtClean="0">
                <a:solidFill>
                  <a:srgbClr val="002060"/>
                </a:solidFill>
                <a:latin typeface="Times New Roman" panose="02020603050405020304" pitchFamily="18" charset="0"/>
                <a:cs typeface="Times New Roman" panose="02020603050405020304" pitchFamily="18" charset="0"/>
              </a:rPr>
              <a:t>11</a:t>
            </a:r>
            <a:r>
              <a:rPr lang="ru-RU" sz="2400" dirty="0" smtClean="0">
                <a:solidFill>
                  <a:srgbClr val="002060"/>
                </a:solidFill>
                <a:latin typeface="Times New Roman" panose="02020603050405020304" pitchFamily="18" charset="0"/>
                <a:cs typeface="Times New Roman" panose="02020603050405020304" pitchFamily="18" charset="0"/>
              </a:rPr>
              <a:t> класса допущено к ЕГЭ. </a:t>
            </a:r>
          </a:p>
          <a:p>
            <a:r>
              <a:rPr lang="ru-RU" sz="2400" dirty="0" smtClean="0">
                <a:solidFill>
                  <a:srgbClr val="002060"/>
                </a:solidFill>
                <a:latin typeface="Times New Roman" panose="02020603050405020304" pitchFamily="18" charset="0"/>
                <a:cs typeface="Times New Roman" panose="02020603050405020304" pitchFamily="18" charset="0"/>
              </a:rPr>
              <a:t>Не допущено к ЕГЭ  </a:t>
            </a:r>
            <a:r>
              <a:rPr lang="ru-RU" sz="2400" b="1" dirty="0" smtClean="0">
                <a:solidFill>
                  <a:srgbClr val="002060"/>
                </a:solidFill>
                <a:latin typeface="Times New Roman" panose="02020603050405020304" pitchFamily="18" charset="0"/>
                <a:cs typeface="Times New Roman" panose="02020603050405020304" pitchFamily="18" charset="0"/>
              </a:rPr>
              <a:t>5</a:t>
            </a:r>
            <a:r>
              <a:rPr lang="ru-RU" sz="2400" dirty="0" smtClean="0">
                <a:solidFill>
                  <a:srgbClr val="002060"/>
                </a:solidFill>
                <a:latin typeface="Times New Roman" panose="02020603050405020304" pitchFamily="18" charset="0"/>
                <a:cs typeface="Times New Roman" panose="02020603050405020304" pitchFamily="18" charset="0"/>
              </a:rPr>
              <a:t> учащихся, </a:t>
            </a:r>
            <a:endParaRPr lang="en-US" sz="2400" dirty="0" smtClean="0">
              <a:solidFill>
                <a:srgbClr val="002060"/>
              </a:solidFill>
              <a:latin typeface="Times New Roman" panose="02020603050405020304" pitchFamily="18" charset="0"/>
              <a:cs typeface="Times New Roman" panose="02020603050405020304" pitchFamily="18" charset="0"/>
            </a:endParaRPr>
          </a:p>
          <a:p>
            <a:r>
              <a:rPr lang="ru-RU" sz="2400" b="1" dirty="0" smtClean="0">
                <a:solidFill>
                  <a:srgbClr val="002060"/>
                </a:solidFill>
                <a:latin typeface="Times New Roman" panose="02020603050405020304" pitchFamily="18" charset="0"/>
                <a:cs typeface="Times New Roman" panose="02020603050405020304" pitchFamily="18" charset="0"/>
              </a:rPr>
              <a:t>1</a:t>
            </a:r>
            <a:r>
              <a:rPr lang="ru-RU" sz="2400" dirty="0" smtClean="0">
                <a:solidFill>
                  <a:srgbClr val="002060"/>
                </a:solidFill>
                <a:latin typeface="Times New Roman" panose="02020603050405020304" pitchFamily="18" charset="0"/>
                <a:cs typeface="Times New Roman" panose="02020603050405020304" pitchFamily="18" charset="0"/>
              </a:rPr>
              <a:t> из выпускников получил незачёт по итоговому сочинению.</a:t>
            </a:r>
          </a:p>
          <a:p>
            <a:r>
              <a:rPr lang="ru-RU" sz="2400" dirty="0" smtClean="0">
                <a:solidFill>
                  <a:srgbClr val="002060"/>
                </a:solidFill>
                <a:latin typeface="Times New Roman" panose="02020603050405020304" pitchFamily="18" charset="0"/>
                <a:cs typeface="Times New Roman" panose="02020603050405020304" pitchFamily="18" charset="0"/>
              </a:rPr>
              <a:t>Получили аттестаты о среднем образовании -</a:t>
            </a:r>
            <a:r>
              <a:rPr lang="ru-RU" sz="2400" b="1" dirty="0" smtClean="0">
                <a:solidFill>
                  <a:srgbClr val="002060"/>
                </a:solidFill>
                <a:latin typeface="Times New Roman" panose="02020603050405020304" pitchFamily="18" charset="0"/>
                <a:cs typeface="Times New Roman" panose="02020603050405020304" pitchFamily="18" charset="0"/>
              </a:rPr>
              <a:t>128</a:t>
            </a:r>
            <a:r>
              <a:rPr lang="ru-RU" sz="2400" dirty="0" smtClean="0">
                <a:solidFill>
                  <a:srgbClr val="002060"/>
                </a:solidFill>
                <a:latin typeface="Times New Roman" panose="02020603050405020304" pitchFamily="18" charset="0"/>
                <a:cs typeface="Times New Roman" panose="02020603050405020304" pitchFamily="18" charset="0"/>
              </a:rPr>
              <a:t> обучающихся</a:t>
            </a:r>
          </a:p>
          <a:p>
            <a:r>
              <a:rPr lang="ru-RU" sz="3900" b="1" dirty="0" smtClean="0">
                <a:solidFill>
                  <a:srgbClr val="FF0000"/>
                </a:solidFill>
                <a:latin typeface="Times New Roman" panose="02020603050405020304" pitchFamily="18" charset="0"/>
                <a:cs typeface="Times New Roman" panose="02020603050405020304" pitchFamily="18" charset="0"/>
              </a:rPr>
              <a:t>                             </a:t>
            </a:r>
            <a:r>
              <a:rPr lang="ru-RU" sz="3900" b="1" dirty="0" smtClean="0">
                <a:solidFill>
                  <a:schemeClr val="accent5">
                    <a:lumMod val="50000"/>
                  </a:schemeClr>
                </a:solidFill>
                <a:latin typeface="Times New Roman" panose="02020603050405020304" pitchFamily="18" charset="0"/>
                <a:cs typeface="Times New Roman" panose="02020603050405020304" pitchFamily="18" charset="0"/>
              </a:rPr>
              <a:t>   9 класс</a:t>
            </a:r>
          </a:p>
          <a:p>
            <a:pPr lvl="0">
              <a:buClr>
                <a:prstClr val="white"/>
              </a:buClr>
            </a:pPr>
            <a:r>
              <a:rPr lang="ru-RU" sz="2600" b="1" u="sng" dirty="0">
                <a:solidFill>
                  <a:schemeClr val="accent5">
                    <a:lumMod val="50000"/>
                  </a:schemeClr>
                </a:solidFill>
                <a:latin typeface="Times New Roman" panose="02020603050405020304" pitchFamily="18" charset="0"/>
                <a:cs typeface="Times New Roman" panose="02020603050405020304" pitchFamily="18" charset="0"/>
              </a:rPr>
              <a:t>В основной период</a:t>
            </a:r>
            <a:r>
              <a:rPr lang="ru-RU" sz="2600" b="1" u="sng" dirty="0" smtClean="0">
                <a:solidFill>
                  <a:schemeClr val="accent5">
                    <a:lumMod val="50000"/>
                  </a:schemeClr>
                </a:solidFill>
                <a:latin typeface="Times New Roman" panose="02020603050405020304" pitchFamily="18" charset="0"/>
                <a:cs typeface="Times New Roman" panose="02020603050405020304" pitchFamily="18" charset="0"/>
              </a:rPr>
              <a:t>:</a:t>
            </a:r>
          </a:p>
          <a:p>
            <a:pPr lvl="0">
              <a:buClr>
                <a:prstClr val="white"/>
              </a:buClr>
            </a:pPr>
            <a:r>
              <a:rPr lang="ru-RU" sz="2600" dirty="0" smtClean="0">
                <a:solidFill>
                  <a:schemeClr val="accent5">
                    <a:lumMod val="50000"/>
                  </a:schemeClr>
                </a:solidFill>
                <a:latin typeface="Times New Roman" panose="02020603050405020304" pitchFamily="18" charset="0"/>
                <a:cs typeface="Times New Roman" panose="02020603050405020304" pitchFamily="18" charset="0"/>
              </a:rPr>
              <a:t>Допущено к ГИА </a:t>
            </a:r>
            <a:r>
              <a:rPr lang="ru-RU" sz="2600" b="1" dirty="0" smtClean="0">
                <a:solidFill>
                  <a:schemeClr val="accent5">
                    <a:lumMod val="50000"/>
                  </a:schemeClr>
                </a:solidFill>
                <a:latin typeface="Times New Roman" panose="02020603050405020304" pitchFamily="18" charset="0"/>
                <a:cs typeface="Times New Roman" panose="02020603050405020304" pitchFamily="18" charset="0"/>
              </a:rPr>
              <a:t>432</a:t>
            </a:r>
            <a:r>
              <a:rPr lang="ru-RU" sz="2600" dirty="0" smtClean="0">
                <a:solidFill>
                  <a:schemeClr val="accent5">
                    <a:lumMod val="50000"/>
                  </a:schemeClr>
                </a:solidFill>
                <a:latin typeface="Times New Roman" panose="02020603050405020304" pitchFamily="18" charset="0"/>
                <a:cs typeface="Times New Roman" panose="02020603050405020304" pitchFamily="18" charset="0"/>
              </a:rPr>
              <a:t> выпускника </a:t>
            </a:r>
            <a:r>
              <a:rPr lang="ru-RU" sz="2600" b="1" dirty="0" smtClean="0">
                <a:solidFill>
                  <a:schemeClr val="accent5">
                    <a:lumMod val="50000"/>
                  </a:schemeClr>
                </a:solidFill>
                <a:latin typeface="Times New Roman" panose="02020603050405020304" pitchFamily="18" charset="0"/>
                <a:cs typeface="Times New Roman" panose="02020603050405020304" pitchFamily="18" charset="0"/>
              </a:rPr>
              <a:t>9</a:t>
            </a:r>
            <a:r>
              <a:rPr lang="ru-RU" sz="2600" dirty="0" smtClean="0">
                <a:solidFill>
                  <a:schemeClr val="accent5">
                    <a:lumMod val="50000"/>
                  </a:schemeClr>
                </a:solidFill>
                <a:latin typeface="Times New Roman" panose="02020603050405020304" pitchFamily="18" charset="0"/>
                <a:cs typeface="Times New Roman" panose="02020603050405020304" pitchFamily="18" charset="0"/>
              </a:rPr>
              <a:t> классов :</a:t>
            </a:r>
          </a:p>
          <a:p>
            <a:pPr lvl="0">
              <a:buClr>
                <a:prstClr val="white"/>
              </a:buClr>
            </a:pPr>
            <a:r>
              <a:rPr lang="ru-RU" sz="2600" b="1" dirty="0" smtClean="0">
                <a:solidFill>
                  <a:schemeClr val="accent5">
                    <a:lumMod val="50000"/>
                  </a:schemeClr>
                </a:solidFill>
                <a:latin typeface="Times New Roman" panose="02020603050405020304" pitchFamily="18" charset="0"/>
                <a:cs typeface="Times New Roman" panose="02020603050405020304" pitchFamily="18" charset="0"/>
              </a:rPr>
              <a:t>388 </a:t>
            </a:r>
            <a:r>
              <a:rPr lang="ru-RU" sz="2600" dirty="0" smtClean="0">
                <a:solidFill>
                  <a:schemeClr val="accent5">
                    <a:lumMod val="50000"/>
                  </a:schemeClr>
                </a:solidFill>
                <a:latin typeface="Times New Roman" panose="02020603050405020304" pitchFamily="18" charset="0"/>
                <a:cs typeface="Times New Roman" panose="02020603050405020304" pitchFamily="18" charset="0"/>
              </a:rPr>
              <a:t>учащихся сдавали в форме ОГЭ, </a:t>
            </a:r>
          </a:p>
          <a:p>
            <a:pPr lvl="0">
              <a:buClr>
                <a:prstClr val="white"/>
              </a:buClr>
            </a:pPr>
            <a:r>
              <a:rPr lang="ru-RU" sz="2600" b="1" dirty="0" smtClean="0">
                <a:solidFill>
                  <a:schemeClr val="accent5">
                    <a:lumMod val="50000"/>
                  </a:schemeClr>
                </a:solidFill>
                <a:latin typeface="Times New Roman" panose="02020603050405020304" pitchFamily="18" charset="0"/>
                <a:cs typeface="Times New Roman" panose="02020603050405020304" pitchFamily="18" charset="0"/>
              </a:rPr>
              <a:t>44</a:t>
            </a:r>
            <a:r>
              <a:rPr lang="ru-RU" sz="2600" dirty="0" smtClean="0">
                <a:solidFill>
                  <a:schemeClr val="accent5">
                    <a:lumMod val="50000"/>
                  </a:schemeClr>
                </a:solidFill>
                <a:latin typeface="Times New Roman" panose="02020603050405020304" pitchFamily="18" charset="0"/>
                <a:cs typeface="Times New Roman" panose="02020603050405020304" pitchFamily="18" charset="0"/>
              </a:rPr>
              <a:t> –в форме ГВЭ.</a:t>
            </a:r>
          </a:p>
          <a:p>
            <a:pPr lvl="0">
              <a:buClr>
                <a:prstClr val="white"/>
              </a:buClr>
            </a:pPr>
            <a:r>
              <a:rPr lang="ru-RU" sz="2600" dirty="0" smtClean="0">
                <a:solidFill>
                  <a:schemeClr val="accent5">
                    <a:lumMod val="50000"/>
                  </a:schemeClr>
                </a:solidFill>
                <a:latin typeface="Times New Roman" panose="02020603050405020304" pitchFamily="18" charset="0"/>
                <a:cs typeface="Times New Roman" panose="02020603050405020304" pitchFamily="18" charset="0"/>
              </a:rPr>
              <a:t> Не допущено к ГИА </a:t>
            </a:r>
            <a:r>
              <a:rPr lang="ru-RU" sz="2600" b="1" dirty="0" smtClean="0">
                <a:solidFill>
                  <a:schemeClr val="accent5">
                    <a:lumMod val="50000"/>
                  </a:schemeClr>
                </a:solidFill>
                <a:latin typeface="Times New Roman" panose="02020603050405020304" pitchFamily="18" charset="0"/>
                <a:cs typeface="Times New Roman" panose="02020603050405020304" pitchFamily="18" charset="0"/>
              </a:rPr>
              <a:t>30</a:t>
            </a:r>
            <a:r>
              <a:rPr lang="ru-RU" sz="2600" dirty="0" smtClean="0">
                <a:solidFill>
                  <a:schemeClr val="accent5">
                    <a:lumMod val="50000"/>
                  </a:schemeClr>
                </a:solidFill>
                <a:latin typeface="Times New Roman" panose="02020603050405020304" pitchFamily="18" charset="0"/>
                <a:cs typeface="Times New Roman" panose="02020603050405020304" pitchFamily="18" charset="0"/>
              </a:rPr>
              <a:t>  выпускников ,</a:t>
            </a:r>
            <a:r>
              <a:rPr lang="ru-RU" sz="2600" b="1" dirty="0" smtClean="0">
                <a:solidFill>
                  <a:schemeClr val="accent5">
                    <a:lumMod val="50000"/>
                  </a:schemeClr>
                </a:solidFill>
                <a:latin typeface="Times New Roman" panose="02020603050405020304" pitchFamily="18" charset="0"/>
                <a:cs typeface="Times New Roman" panose="02020603050405020304" pitchFamily="18" charset="0"/>
              </a:rPr>
              <a:t>4</a:t>
            </a:r>
            <a:r>
              <a:rPr lang="ru-RU" sz="2600" dirty="0" smtClean="0">
                <a:solidFill>
                  <a:schemeClr val="accent5">
                    <a:lumMod val="50000"/>
                  </a:schemeClr>
                </a:solidFill>
                <a:latin typeface="Times New Roman" panose="02020603050405020304" pitchFamily="18" charset="0"/>
                <a:cs typeface="Times New Roman" panose="02020603050405020304" pitchFamily="18" charset="0"/>
              </a:rPr>
              <a:t> из них не сдали итоговое собеседование </a:t>
            </a:r>
            <a:endParaRPr lang="ru-RU" sz="2600" dirty="0">
              <a:solidFill>
                <a:schemeClr val="accent5">
                  <a:lumMod val="50000"/>
                </a:schemeClr>
              </a:solidFill>
              <a:latin typeface="Times New Roman" panose="02020603050405020304" pitchFamily="18" charset="0"/>
              <a:cs typeface="Times New Roman" panose="02020603050405020304" pitchFamily="18" charset="0"/>
            </a:endParaRPr>
          </a:p>
          <a:p>
            <a:endParaRPr lang="ru-RU" dirty="0" smtClean="0">
              <a:latin typeface="Times New Roman" panose="02020603050405020304" pitchFamily="18" charset="0"/>
              <a:cs typeface="Times New Roman" panose="02020603050405020304" pitchFamily="18" charset="0"/>
            </a:endParaRPr>
          </a:p>
          <a:p>
            <a:endParaRPr lang="ru-RU" dirty="0" smtClean="0">
              <a:latin typeface="Times New Roman" panose="02020603050405020304" pitchFamily="18" charset="0"/>
              <a:cs typeface="Times New Roman" panose="02020603050405020304" pitchFamily="18" charset="0"/>
            </a:endParaRPr>
          </a:p>
          <a:p>
            <a:endParaRPr lang="ru-RU" dirty="0"/>
          </a:p>
          <a:p>
            <a:endParaRPr lang="ru-RU" dirty="0"/>
          </a:p>
        </p:txBody>
      </p:sp>
      <p:pic>
        <p:nvPicPr>
          <p:cNvPr id="4" name="object 2"/>
          <p:cNvPicPr/>
          <p:nvPr/>
        </p:nvPicPr>
        <p:blipFill>
          <a:blip r:embed="rId2" cstate="print"/>
          <a:stretch>
            <a:fillRect/>
          </a:stretch>
        </p:blipFill>
        <p:spPr>
          <a:xfrm>
            <a:off x="9525000" y="468456"/>
            <a:ext cx="2058852" cy="940100"/>
          </a:xfrm>
          <a:prstGeom prst="rect">
            <a:avLst/>
          </a:prstGeom>
        </p:spPr>
      </p:pic>
    </p:spTree>
    <p:extLst>
      <p:ext uri="{BB962C8B-B14F-4D97-AF65-F5344CB8AC3E}">
        <p14:creationId xmlns:p14="http://schemas.microsoft.com/office/powerpoint/2010/main" val="14731699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3540" y="381000"/>
            <a:ext cx="12034520" cy="553998"/>
          </a:xfrm>
        </p:spPr>
        <p:txBody>
          <a:bodyPr/>
          <a:lstStyle/>
          <a:p>
            <a:r>
              <a:rPr lang="ru-RU" b="1" spc="-2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Доступность </a:t>
            </a:r>
            <a:r>
              <a:rPr lang="ru-RU" b="1" spc="-2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дошкольного образования</a:t>
            </a:r>
            <a:endParaRPr lang="ru-RU" dirty="0">
              <a:solidFill>
                <a:srgbClr val="002060"/>
              </a:solidFill>
              <a:effectLst>
                <a:outerShdw blurRad="38100" dist="38100" dir="2700000" algn="tl">
                  <a:srgbClr val="000000">
                    <a:alpha val="43137"/>
                  </a:srgbClr>
                </a:outerShdw>
              </a:effectLst>
            </a:endParaRPr>
          </a:p>
        </p:txBody>
      </p:sp>
      <p:pic>
        <p:nvPicPr>
          <p:cNvPr id="4" name="Рисунок 3"/>
          <p:cNvPicPr>
            <a:picLocks noChangeAspect="1"/>
          </p:cNvPicPr>
          <p:nvPr/>
        </p:nvPicPr>
        <p:blipFill>
          <a:blip r:embed="rId3"/>
          <a:stretch>
            <a:fillRect/>
          </a:stretch>
        </p:blipFill>
        <p:spPr>
          <a:xfrm>
            <a:off x="914400" y="1371599"/>
            <a:ext cx="5017477" cy="4511593"/>
          </a:xfrm>
          <a:prstGeom prst="rect">
            <a:avLst/>
          </a:prstGeom>
          <a:effectLst>
            <a:outerShdw blurRad="50800" dist="63500" dir="5400000" algn="t" rotWithShape="0">
              <a:prstClr val="black">
                <a:alpha val="40000"/>
              </a:prstClr>
            </a:outerShdw>
          </a:effectLst>
        </p:spPr>
      </p:pic>
      <p:pic>
        <p:nvPicPr>
          <p:cNvPr id="5" name="Рисунок 4"/>
          <p:cNvPicPr>
            <a:picLocks noChangeAspect="1"/>
          </p:cNvPicPr>
          <p:nvPr/>
        </p:nvPicPr>
        <p:blipFill>
          <a:blip r:embed="rId4"/>
          <a:stretch>
            <a:fillRect/>
          </a:stretch>
        </p:blipFill>
        <p:spPr>
          <a:xfrm>
            <a:off x="6400800" y="1371600"/>
            <a:ext cx="5005754" cy="4495799"/>
          </a:xfrm>
          <a:prstGeom prst="rect">
            <a:avLst/>
          </a:prstGeom>
          <a:effectLst>
            <a:outerShdw blurRad="50800" dist="63500" dir="5400000" algn="t" rotWithShape="0">
              <a:prstClr val="black">
                <a:alpha val="40000"/>
              </a:prstClr>
            </a:outerShdw>
          </a:effectLst>
        </p:spPr>
      </p:pic>
    </p:spTree>
    <p:extLst>
      <p:ext uri="{BB962C8B-B14F-4D97-AF65-F5344CB8AC3E}">
        <p14:creationId xmlns:p14="http://schemas.microsoft.com/office/powerpoint/2010/main" val="38663600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5181600"/>
            <a:ext cx="12192000" cy="1676400"/>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4294967295"/>
          </p:nvPr>
        </p:nvSpPr>
        <p:spPr>
          <a:xfrm>
            <a:off x="684212" y="685800"/>
            <a:ext cx="8534400" cy="3615267"/>
          </a:xfrm>
          <a:prstGeom prst="rect">
            <a:avLst/>
          </a:prstGeom>
        </p:spPr>
        <p:txBody>
          <a:bodyPr>
            <a:noAutofit/>
          </a:bodyPr>
          <a:lstStyle/>
          <a:p>
            <a:pPr marL="0" indent="0">
              <a:buNone/>
            </a:pPr>
            <a:r>
              <a:rPr lang="ru-RU"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Оптимизация сети ППЭ   ОГЭ:</a:t>
            </a:r>
          </a:p>
          <a:p>
            <a:pPr marL="571500" indent="-571500">
              <a:buFont typeface="Wingdings" panose="05000000000000000000" pitchFamily="2" charset="2"/>
              <a:buChar char="Ø"/>
            </a:pPr>
            <a:r>
              <a:rPr lang="ru-RU" sz="4000" dirty="0" smtClean="0">
                <a:latin typeface="Times New Roman" panose="02020603050405020304" pitchFamily="18" charset="0"/>
                <a:cs typeface="Times New Roman" panose="02020603050405020304" pitchFamily="18" charset="0"/>
              </a:rPr>
              <a:t>Школа п. Калиново -27 участников</a:t>
            </a:r>
          </a:p>
          <a:p>
            <a:pPr marL="571500" indent="-571500">
              <a:buFont typeface="Wingdings" panose="05000000000000000000" pitchFamily="2" charset="2"/>
              <a:buChar char="Ø"/>
            </a:pPr>
            <a:r>
              <a:rPr lang="ru-RU" sz="4000" dirty="0" smtClean="0">
                <a:latin typeface="Times New Roman" panose="02020603050405020304" pitchFamily="18" charset="0"/>
                <a:cs typeface="Times New Roman" panose="02020603050405020304" pitchFamily="18" charset="0"/>
              </a:rPr>
              <a:t>Вечерняя школа -73 участника</a:t>
            </a:r>
          </a:p>
          <a:p>
            <a:pPr marL="571500" indent="-571500">
              <a:buFont typeface="Wingdings" panose="05000000000000000000" pitchFamily="2" charset="2"/>
              <a:buChar char="Ø"/>
            </a:pPr>
            <a:r>
              <a:rPr lang="ru-RU" sz="4000" dirty="0" smtClean="0">
                <a:latin typeface="Times New Roman" panose="02020603050405020304" pitchFamily="18" charset="0"/>
                <a:cs typeface="Times New Roman" panose="02020603050405020304" pitchFamily="18" charset="0"/>
              </a:rPr>
              <a:t>Школа № 1 -116 участника</a:t>
            </a:r>
          </a:p>
          <a:p>
            <a:pPr marL="571500" indent="-571500">
              <a:buFont typeface="Wingdings" panose="05000000000000000000" pitchFamily="2" charset="2"/>
              <a:buChar char="Ø"/>
            </a:pPr>
            <a:r>
              <a:rPr lang="ru-RU" sz="4000" dirty="0" smtClean="0">
                <a:latin typeface="Times New Roman" panose="02020603050405020304" pitchFamily="18" charset="0"/>
                <a:cs typeface="Times New Roman" panose="02020603050405020304" pitchFamily="18" charset="0"/>
              </a:rPr>
              <a:t>Школа № 6-  216 участника</a:t>
            </a:r>
          </a:p>
          <a:p>
            <a:pPr marL="0" indent="0">
              <a:buNone/>
            </a:pPr>
            <a:r>
              <a:rPr lang="ru-RU" sz="4000" dirty="0" smtClean="0">
                <a:solidFill>
                  <a:srgbClr val="C00000"/>
                </a:solidFill>
                <a:latin typeface="Times New Roman" panose="02020603050405020304" pitchFamily="18" charset="0"/>
                <a:cs typeface="Times New Roman" panose="02020603050405020304" pitchFamily="18" charset="0"/>
              </a:rPr>
              <a:t>Общественное наблюдение, видеокамеры</a:t>
            </a:r>
            <a:endParaRPr lang="ru-RU" sz="4000" dirty="0">
              <a:solidFill>
                <a:srgbClr val="C00000"/>
              </a:solidFill>
              <a:latin typeface="Times New Roman" panose="02020603050405020304" pitchFamily="18" charset="0"/>
              <a:cs typeface="Times New Roman" panose="02020603050405020304" pitchFamily="18" charset="0"/>
            </a:endParaRPr>
          </a:p>
        </p:txBody>
      </p:sp>
      <p:pic>
        <p:nvPicPr>
          <p:cNvPr id="4" name="object 2"/>
          <p:cNvPicPr/>
          <p:nvPr/>
        </p:nvPicPr>
        <p:blipFill>
          <a:blip r:embed="rId2" cstate="print"/>
          <a:stretch>
            <a:fillRect/>
          </a:stretch>
        </p:blipFill>
        <p:spPr>
          <a:xfrm>
            <a:off x="4419600" y="5181600"/>
            <a:ext cx="2895600" cy="1524000"/>
          </a:xfrm>
          <a:prstGeom prst="rect">
            <a:avLst/>
          </a:prstGeom>
        </p:spPr>
      </p:pic>
    </p:spTree>
    <p:extLst>
      <p:ext uri="{BB962C8B-B14F-4D97-AF65-F5344CB8AC3E}">
        <p14:creationId xmlns:p14="http://schemas.microsoft.com/office/powerpoint/2010/main" val="6587676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42348"/>
            <a:ext cx="10070874" cy="2227216"/>
          </a:xfrm>
        </p:spPr>
        <p:txBody>
          <a:bodyPr>
            <a:noAutofit/>
          </a:bodyPr>
          <a:lstStyle/>
          <a:p>
            <a:r>
              <a:rPr lang="ru-RU" sz="2800" b="1" u="sng" dirty="0">
                <a:solidFill>
                  <a:schemeClr val="tx1"/>
                </a:solidFill>
                <a:latin typeface="Times New Roman" panose="02020603050405020304" pitchFamily="18" charset="0"/>
                <a:cs typeface="Times New Roman" panose="02020603050405020304" pitchFamily="18" charset="0"/>
              </a:rPr>
              <a:t>Результаты выпускников 9 </a:t>
            </a:r>
            <a:r>
              <a:rPr lang="ru-RU" sz="2800" b="1" u="sng" dirty="0" smtClean="0">
                <a:solidFill>
                  <a:schemeClr val="tx1"/>
                </a:solidFill>
                <a:latin typeface="Times New Roman" panose="02020603050405020304" pitchFamily="18" charset="0"/>
                <a:cs typeface="Times New Roman" panose="02020603050405020304" pitchFamily="18" charset="0"/>
              </a:rPr>
              <a:t>классов 2023 г.</a:t>
            </a:r>
            <a:r>
              <a:rPr lang="ru-RU" sz="2800" dirty="0">
                <a:solidFill>
                  <a:srgbClr val="C00000"/>
                </a:solidFill>
                <a:latin typeface="Times New Roman" panose="02020603050405020304" pitchFamily="18" charset="0"/>
                <a:cs typeface="Times New Roman" panose="02020603050405020304" pitchFamily="18" charset="0"/>
              </a:rPr>
              <a:t/>
            </a:r>
            <a:br>
              <a:rPr lang="ru-RU" sz="2800" dirty="0">
                <a:solidFill>
                  <a:srgbClr val="C00000"/>
                </a:solidFill>
                <a:latin typeface="Times New Roman" panose="02020603050405020304" pitchFamily="18" charset="0"/>
                <a:cs typeface="Times New Roman" panose="02020603050405020304" pitchFamily="18" charset="0"/>
              </a:rPr>
            </a:br>
            <a:r>
              <a:rPr lang="ru-RU" sz="2800" b="1" dirty="0">
                <a:solidFill>
                  <a:srgbClr val="C00000"/>
                </a:solidFill>
                <a:latin typeface="Times New Roman" panose="02020603050405020304" pitchFamily="18" charset="0"/>
                <a:cs typeface="Times New Roman" panose="02020603050405020304" pitchFamily="18" charset="0"/>
              </a:rPr>
              <a:t>Русский язык ОГЭ-4</a:t>
            </a:r>
            <a:br>
              <a:rPr lang="ru-RU" sz="2800" b="1" dirty="0">
                <a:solidFill>
                  <a:srgbClr val="C00000"/>
                </a:solidFill>
                <a:latin typeface="Times New Roman" panose="02020603050405020304" pitchFamily="18" charset="0"/>
                <a:cs typeface="Times New Roman" panose="02020603050405020304" pitchFamily="18" charset="0"/>
              </a:rPr>
            </a:br>
            <a:r>
              <a:rPr lang="ru-RU" sz="2800" b="1" dirty="0">
                <a:solidFill>
                  <a:srgbClr val="C00000"/>
                </a:solidFill>
                <a:latin typeface="Times New Roman" panose="02020603050405020304" pitchFamily="18" charset="0"/>
                <a:cs typeface="Times New Roman" panose="02020603050405020304" pitchFamily="18" charset="0"/>
              </a:rPr>
              <a:t>Русский язык ГВЭ-4</a:t>
            </a:r>
            <a:r>
              <a:rPr lang="ru-RU" sz="2800" dirty="0">
                <a:solidFill>
                  <a:srgbClr val="C00000"/>
                </a:solidFill>
                <a:latin typeface="Times New Roman" panose="02020603050405020304" pitchFamily="18" charset="0"/>
                <a:cs typeface="Times New Roman" panose="02020603050405020304" pitchFamily="18" charset="0"/>
              </a:rPr>
              <a:t/>
            </a:r>
            <a:br>
              <a:rPr lang="ru-RU" sz="2800" dirty="0">
                <a:solidFill>
                  <a:srgbClr val="C00000"/>
                </a:solidFill>
                <a:latin typeface="Times New Roman" panose="02020603050405020304" pitchFamily="18" charset="0"/>
                <a:cs typeface="Times New Roman" panose="02020603050405020304" pitchFamily="18" charset="0"/>
              </a:rPr>
            </a:br>
            <a:r>
              <a:rPr lang="ru-RU" sz="2800" b="1" dirty="0">
                <a:solidFill>
                  <a:srgbClr val="002060"/>
                </a:solidFill>
                <a:latin typeface="Times New Roman" panose="02020603050405020304" pitchFamily="18" charset="0"/>
                <a:cs typeface="Times New Roman" panose="02020603050405020304" pitchFamily="18" charset="0"/>
              </a:rPr>
              <a:t>Математика ОГЭ-3 </a:t>
            </a:r>
            <a:br>
              <a:rPr lang="ru-RU" sz="2800" b="1" dirty="0">
                <a:solidFill>
                  <a:srgbClr val="002060"/>
                </a:solidFill>
                <a:latin typeface="Times New Roman" panose="02020603050405020304" pitchFamily="18" charset="0"/>
                <a:cs typeface="Times New Roman" panose="02020603050405020304" pitchFamily="18" charset="0"/>
              </a:rPr>
            </a:br>
            <a:r>
              <a:rPr lang="ru-RU" sz="2800" b="1" dirty="0">
                <a:solidFill>
                  <a:srgbClr val="002060"/>
                </a:solidFill>
                <a:latin typeface="Times New Roman" panose="02020603050405020304" pitchFamily="18" charset="0"/>
                <a:cs typeface="Times New Roman" panose="02020603050405020304" pitchFamily="18" charset="0"/>
              </a:rPr>
              <a:t>Математика </a:t>
            </a:r>
            <a:r>
              <a:rPr lang="ru-RU" sz="2800" b="1" dirty="0" smtClean="0">
                <a:solidFill>
                  <a:srgbClr val="002060"/>
                </a:solidFill>
                <a:latin typeface="Times New Roman" panose="02020603050405020304" pitchFamily="18" charset="0"/>
                <a:cs typeface="Times New Roman" panose="02020603050405020304" pitchFamily="18" charset="0"/>
              </a:rPr>
              <a:t>ГВЭ-3</a:t>
            </a:r>
            <a:r>
              <a:rPr lang="ru-RU" sz="2800" dirty="0" smtClean="0">
                <a:solidFill>
                  <a:srgbClr val="C00000"/>
                </a:solidFill>
                <a:latin typeface="Times New Roman" panose="02020603050405020304" pitchFamily="18" charset="0"/>
                <a:cs typeface="Times New Roman" panose="02020603050405020304" pitchFamily="18" charset="0"/>
              </a:rPr>
              <a:t/>
            </a:r>
            <a:br>
              <a:rPr lang="ru-RU" sz="2800" dirty="0" smtClean="0">
                <a:solidFill>
                  <a:srgbClr val="C00000"/>
                </a:solidFill>
                <a:latin typeface="Times New Roman" panose="02020603050405020304" pitchFamily="18" charset="0"/>
                <a:cs typeface="Times New Roman" panose="02020603050405020304" pitchFamily="18" charset="0"/>
              </a:rPr>
            </a:br>
            <a:endParaRPr lang="ru-RU" sz="2800" b="1" dirty="0">
              <a:solidFill>
                <a:srgbClr val="C00000"/>
              </a:solidFill>
              <a:latin typeface="Times New Roman" panose="02020603050405020304" pitchFamily="18" charset="0"/>
              <a:cs typeface="Times New Roman" panose="02020603050405020304" pitchFamily="18" charset="0"/>
            </a:endParaRPr>
          </a:p>
        </p:txBody>
      </p:sp>
      <p:pic>
        <p:nvPicPr>
          <p:cNvPr id="3" name="object 2"/>
          <p:cNvPicPr/>
          <p:nvPr/>
        </p:nvPicPr>
        <p:blipFill>
          <a:blip r:embed="rId2" cstate="print"/>
          <a:stretch>
            <a:fillRect/>
          </a:stretch>
        </p:blipFill>
        <p:spPr>
          <a:xfrm>
            <a:off x="8686800" y="685800"/>
            <a:ext cx="2895600" cy="1524000"/>
          </a:xfrm>
          <a:prstGeom prst="rect">
            <a:avLst/>
          </a:prstGeom>
          <a:effectLst>
            <a:outerShdw blurRad="50800" dist="38100" dir="5400000" algn="t" rotWithShape="0">
              <a:prstClr val="black">
                <a:alpha val="40000"/>
              </a:prstClr>
            </a:outerShdw>
          </a:effectLst>
        </p:spPr>
      </p:pic>
      <p:sp>
        <p:nvSpPr>
          <p:cNvPr id="4" name="TextBox 3"/>
          <p:cNvSpPr txBox="1"/>
          <p:nvPr/>
        </p:nvSpPr>
        <p:spPr>
          <a:xfrm>
            <a:off x="609600" y="2913016"/>
            <a:ext cx="9296400" cy="3416320"/>
          </a:xfrm>
          <a:prstGeom prst="rect">
            <a:avLst/>
          </a:prstGeom>
          <a:noFill/>
        </p:spPr>
        <p:txBody>
          <a:bodyPr wrap="square" rtlCol="0">
            <a:spAutoFit/>
          </a:bodyPr>
          <a:lstStyle/>
          <a:p>
            <a:r>
              <a:rPr lang="ru-RU" sz="2400" b="1" u="sng" dirty="0">
                <a:latin typeface="Times New Roman" panose="02020603050405020304" pitchFamily="18" charset="0"/>
                <a:cs typeface="Times New Roman" panose="02020603050405020304" pitchFamily="18" charset="0"/>
              </a:rPr>
              <a:t>Лидеры среди предметов по выбору на ГИА -9 в 2023 году:</a:t>
            </a:r>
            <a:r>
              <a:rPr lang="ru-RU" sz="2400" u="sng" dirty="0">
                <a:solidFill>
                  <a:srgbClr val="C00000"/>
                </a:solidFill>
                <a:latin typeface="Times New Roman" panose="02020603050405020304" pitchFamily="18" charset="0"/>
                <a:cs typeface="Times New Roman" panose="02020603050405020304" pitchFamily="18" charset="0"/>
              </a:rPr>
              <a:t/>
            </a:r>
            <a:br>
              <a:rPr lang="ru-RU" sz="2400" u="sng" dirty="0">
                <a:solidFill>
                  <a:srgbClr val="C00000"/>
                </a:solidFill>
                <a:latin typeface="Times New Roman" panose="02020603050405020304" pitchFamily="18" charset="0"/>
                <a:cs typeface="Times New Roman" panose="02020603050405020304" pitchFamily="18" charset="0"/>
              </a:rPr>
            </a:br>
            <a:r>
              <a:rPr lang="ru-RU" sz="2400" b="1" dirty="0">
                <a:solidFill>
                  <a:srgbClr val="002060"/>
                </a:solidFill>
                <a:latin typeface="Times New Roman" panose="02020603050405020304" pitchFamily="18" charset="0"/>
                <a:cs typeface="Times New Roman" panose="02020603050405020304" pitchFamily="18" charset="0"/>
              </a:rPr>
              <a:t>Обществознание (249)-3</a:t>
            </a:r>
            <a:r>
              <a:rPr lang="ru-RU" sz="2400" dirty="0">
                <a:solidFill>
                  <a:srgbClr val="C00000"/>
                </a:solidFill>
                <a:latin typeface="Times New Roman" panose="02020603050405020304" pitchFamily="18" charset="0"/>
                <a:cs typeface="Times New Roman" panose="02020603050405020304" pitchFamily="18" charset="0"/>
              </a:rPr>
              <a:t/>
            </a:r>
            <a:br>
              <a:rPr lang="ru-RU" sz="2400" dirty="0">
                <a:solidFill>
                  <a:srgbClr val="C00000"/>
                </a:solidFill>
                <a:latin typeface="Times New Roman" panose="02020603050405020304" pitchFamily="18" charset="0"/>
                <a:cs typeface="Times New Roman" panose="02020603050405020304" pitchFamily="18" charset="0"/>
              </a:rPr>
            </a:br>
            <a:r>
              <a:rPr lang="ru-RU" sz="2400" b="1" dirty="0">
                <a:solidFill>
                  <a:srgbClr val="C00000"/>
                </a:solidFill>
                <a:latin typeface="Times New Roman" panose="02020603050405020304" pitchFamily="18" charset="0"/>
                <a:cs typeface="Times New Roman" panose="02020603050405020304" pitchFamily="18" charset="0"/>
              </a:rPr>
              <a:t>География (233)-4</a:t>
            </a:r>
            <a:br>
              <a:rPr lang="ru-RU" sz="2400" b="1" dirty="0">
                <a:solidFill>
                  <a:srgbClr val="C00000"/>
                </a:solidFill>
                <a:latin typeface="Times New Roman" panose="02020603050405020304" pitchFamily="18" charset="0"/>
                <a:cs typeface="Times New Roman" panose="02020603050405020304" pitchFamily="18" charset="0"/>
              </a:rPr>
            </a:br>
            <a:r>
              <a:rPr lang="ru-RU" sz="2400" b="1" dirty="0">
                <a:solidFill>
                  <a:srgbClr val="C00000"/>
                </a:solidFill>
                <a:latin typeface="Times New Roman" panose="02020603050405020304" pitchFamily="18" charset="0"/>
                <a:cs typeface="Times New Roman" panose="02020603050405020304" pitchFamily="18" charset="0"/>
              </a:rPr>
              <a:t>Информатика и ИКТ (101)-4</a:t>
            </a:r>
            <a:br>
              <a:rPr lang="ru-RU" sz="2400" b="1" dirty="0">
                <a:solidFill>
                  <a:srgbClr val="C00000"/>
                </a:solidFill>
                <a:latin typeface="Times New Roman" panose="02020603050405020304" pitchFamily="18" charset="0"/>
                <a:cs typeface="Times New Roman" panose="02020603050405020304" pitchFamily="18" charset="0"/>
              </a:rPr>
            </a:br>
            <a:r>
              <a:rPr lang="ru-RU" sz="2400" b="1" dirty="0">
                <a:solidFill>
                  <a:srgbClr val="C00000"/>
                </a:solidFill>
                <a:latin typeface="Times New Roman" panose="02020603050405020304" pitchFamily="18" charset="0"/>
                <a:cs typeface="Times New Roman" panose="02020603050405020304" pitchFamily="18" charset="0"/>
              </a:rPr>
              <a:t>Биология (83)-4</a:t>
            </a:r>
            <a:br>
              <a:rPr lang="ru-RU" sz="2400" b="1" dirty="0">
                <a:solidFill>
                  <a:srgbClr val="C00000"/>
                </a:solidFill>
                <a:latin typeface="Times New Roman" panose="02020603050405020304" pitchFamily="18" charset="0"/>
                <a:cs typeface="Times New Roman" panose="02020603050405020304" pitchFamily="18" charset="0"/>
              </a:rPr>
            </a:br>
            <a:r>
              <a:rPr lang="ru-RU" sz="2400" b="1" dirty="0">
                <a:solidFill>
                  <a:srgbClr val="C00000"/>
                </a:solidFill>
                <a:latin typeface="Times New Roman" panose="02020603050405020304" pitchFamily="18" charset="0"/>
                <a:cs typeface="Times New Roman" panose="02020603050405020304" pitchFamily="18" charset="0"/>
              </a:rPr>
              <a:t>Химия (34)-4</a:t>
            </a:r>
            <a:br>
              <a:rPr lang="ru-RU" sz="2400" b="1" dirty="0">
                <a:solidFill>
                  <a:srgbClr val="C00000"/>
                </a:solidFill>
                <a:latin typeface="Times New Roman" panose="02020603050405020304" pitchFamily="18" charset="0"/>
                <a:cs typeface="Times New Roman" panose="02020603050405020304" pitchFamily="18" charset="0"/>
              </a:rPr>
            </a:br>
            <a:r>
              <a:rPr lang="ru-RU" sz="2400" b="1" dirty="0">
                <a:solidFill>
                  <a:srgbClr val="C00000"/>
                </a:solidFill>
                <a:latin typeface="Times New Roman" panose="02020603050405020304" pitchFamily="18" charset="0"/>
                <a:cs typeface="Times New Roman" panose="02020603050405020304" pitchFamily="18" charset="0"/>
              </a:rPr>
              <a:t>Английский язык (25)-4</a:t>
            </a:r>
            <a:r>
              <a:rPr lang="ru-RU" sz="2400" dirty="0">
                <a:solidFill>
                  <a:srgbClr val="C00000"/>
                </a:solidFill>
                <a:latin typeface="Times New Roman" panose="02020603050405020304" pitchFamily="18" charset="0"/>
                <a:cs typeface="Times New Roman" panose="02020603050405020304" pitchFamily="18" charset="0"/>
              </a:rPr>
              <a:t/>
            </a:r>
            <a:br>
              <a:rPr lang="ru-RU" sz="2400" dirty="0">
                <a:solidFill>
                  <a:srgbClr val="C00000"/>
                </a:solidFill>
                <a:latin typeface="Times New Roman" panose="02020603050405020304" pitchFamily="18" charset="0"/>
                <a:cs typeface="Times New Roman" panose="02020603050405020304" pitchFamily="18" charset="0"/>
              </a:rPr>
            </a:br>
            <a:r>
              <a:rPr lang="ru-RU" sz="2400" b="1" dirty="0">
                <a:solidFill>
                  <a:srgbClr val="002060"/>
                </a:solidFill>
                <a:latin typeface="Times New Roman" panose="02020603050405020304" pitchFamily="18" charset="0"/>
                <a:cs typeface="Times New Roman" panose="02020603050405020304" pitchFamily="18" charset="0"/>
              </a:rPr>
              <a:t>История (10)-3</a:t>
            </a:r>
            <a:r>
              <a:rPr lang="ru-RU" sz="2400" dirty="0">
                <a:solidFill>
                  <a:srgbClr val="C00000"/>
                </a:solidFill>
                <a:latin typeface="Times New Roman" panose="02020603050405020304" pitchFamily="18" charset="0"/>
                <a:cs typeface="Times New Roman" panose="02020603050405020304" pitchFamily="18" charset="0"/>
              </a:rPr>
              <a:t/>
            </a:r>
            <a:br>
              <a:rPr lang="ru-RU" sz="2400" dirty="0">
                <a:solidFill>
                  <a:srgbClr val="C00000"/>
                </a:solidFill>
                <a:latin typeface="Times New Roman" panose="02020603050405020304" pitchFamily="18" charset="0"/>
                <a:cs typeface="Times New Roman" panose="02020603050405020304" pitchFamily="18" charset="0"/>
              </a:rPr>
            </a:br>
            <a:r>
              <a:rPr lang="ru-RU" sz="2400" b="1" dirty="0">
                <a:solidFill>
                  <a:srgbClr val="C00000"/>
                </a:solidFill>
                <a:latin typeface="Times New Roman" panose="02020603050405020304" pitchFamily="18" charset="0"/>
                <a:cs typeface="Times New Roman" panose="02020603050405020304" pitchFamily="18" charset="0"/>
              </a:rPr>
              <a:t>Литература (7)-4 </a:t>
            </a:r>
            <a:endParaRPr lang="ru-RU" sz="2400" dirty="0"/>
          </a:p>
        </p:txBody>
      </p:sp>
    </p:spTree>
    <p:extLst>
      <p:ext uri="{BB962C8B-B14F-4D97-AF65-F5344CB8AC3E}">
        <p14:creationId xmlns:p14="http://schemas.microsoft.com/office/powerpoint/2010/main" val="5602816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39" y="61721"/>
            <a:ext cx="12034520" cy="738664"/>
          </a:xfrm>
        </p:spPr>
        <p:txBody>
          <a:bodyPr/>
          <a:lstStyle/>
          <a:p>
            <a:pPr algn="ctr"/>
            <a:r>
              <a:rPr lang="ru-RU"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Рейтинг школ по процентной доле «4» и «5» от общего количества      </a:t>
            </a:r>
            <a:br>
              <a:rPr lang="ru-RU"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отметок по всем четырём предметам на ГИА-2023 (ОГЭ +ГВЭ-9)</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914400" y="1600200"/>
            <a:ext cx="9144000" cy="4470362"/>
          </a:xfrm>
        </p:spPr>
        <p:txBody>
          <a:bodyPr/>
          <a:lstStyle/>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4110166104"/>
              </p:ext>
            </p:extLst>
          </p:nvPr>
        </p:nvGraphicFramePr>
        <p:xfrm>
          <a:off x="914400" y="1142999"/>
          <a:ext cx="9829800" cy="5486400"/>
        </p:xfrm>
        <a:graphic>
          <a:graphicData uri="http://schemas.openxmlformats.org/drawingml/2006/table">
            <a:tbl>
              <a:tblPr firstRow="1" firstCol="1" bandRow="1">
                <a:tableStyleId>{5C22544A-7EE6-4342-B048-85BDC9FD1C3A}</a:tableStyleId>
              </a:tblPr>
              <a:tblGrid>
                <a:gridCol w="4914374">
                  <a:extLst>
                    <a:ext uri="{9D8B030D-6E8A-4147-A177-3AD203B41FA5}">
                      <a16:colId xmlns:a16="http://schemas.microsoft.com/office/drawing/2014/main" val="20000"/>
                    </a:ext>
                  </a:extLst>
                </a:gridCol>
                <a:gridCol w="4915426">
                  <a:extLst>
                    <a:ext uri="{9D8B030D-6E8A-4147-A177-3AD203B41FA5}">
                      <a16:colId xmlns:a16="http://schemas.microsoft.com/office/drawing/2014/main" val="20001"/>
                    </a:ext>
                  </a:extLst>
                </a:gridCol>
              </a:tblGrid>
              <a:tr h="342900">
                <a:tc>
                  <a:txBody>
                    <a:bodyPr/>
                    <a:lstStyle/>
                    <a:p>
                      <a:pPr algn="ctr">
                        <a:lnSpc>
                          <a:spcPct val="115000"/>
                        </a:lnSpc>
                        <a:spcAft>
                          <a:spcPts val="0"/>
                        </a:spcAft>
                      </a:pPr>
                      <a:r>
                        <a:rPr lang="ru-RU" sz="1800" dirty="0">
                          <a:effectLst/>
                          <a:latin typeface="Times New Roman" panose="02020603050405020304" pitchFamily="18" charset="0"/>
                          <a:cs typeface="Times New Roman" panose="02020603050405020304" pitchFamily="18" charset="0"/>
                        </a:rPr>
                        <a:t>Наименование ОУ</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tc>
                  <a:txBody>
                    <a:bodyPr/>
                    <a:lstStyle/>
                    <a:p>
                      <a:pPr algn="ctr">
                        <a:lnSpc>
                          <a:spcPct val="115000"/>
                        </a:lnSpc>
                        <a:spcAft>
                          <a:spcPts val="0"/>
                        </a:spcAft>
                      </a:pPr>
                      <a:r>
                        <a:rPr lang="ru-RU" sz="1800" dirty="0">
                          <a:effectLst/>
                          <a:latin typeface="Times New Roman" panose="02020603050405020304" pitchFamily="18" charset="0"/>
                          <a:cs typeface="Times New Roman" panose="02020603050405020304" pitchFamily="18" charset="0"/>
                        </a:rPr>
                        <a:t>Процент</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extLst>
                  <a:ext uri="{0D108BD9-81ED-4DB2-BD59-A6C34878D82A}">
                    <a16:rowId xmlns:a16="http://schemas.microsoft.com/office/drawing/2014/main" val="10000"/>
                  </a:ext>
                </a:extLst>
              </a:tr>
              <a:tr h="342900">
                <a:tc>
                  <a:txBody>
                    <a:bodyPr/>
                    <a:lstStyle/>
                    <a:p>
                      <a:pPr algn="just">
                        <a:lnSpc>
                          <a:spcPct val="115000"/>
                        </a:lnSpc>
                        <a:spcAft>
                          <a:spcPts val="0"/>
                        </a:spcAft>
                      </a:pPr>
                      <a:r>
                        <a:rPr lang="ru-RU" sz="1800" b="1">
                          <a:effectLst/>
                          <a:latin typeface="Times New Roman" panose="02020603050405020304" pitchFamily="18" charset="0"/>
                          <a:cs typeface="Times New Roman" panose="02020603050405020304" pitchFamily="18" charset="0"/>
                        </a:rPr>
                        <a:t>МБОУ СОШ № 5</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tc>
                  <a:txBody>
                    <a:bodyPr/>
                    <a:lstStyle/>
                    <a:p>
                      <a:pPr algn="just">
                        <a:lnSpc>
                          <a:spcPct val="115000"/>
                        </a:lnSpc>
                        <a:spcAft>
                          <a:spcPts val="0"/>
                        </a:spcAft>
                      </a:pPr>
                      <a:r>
                        <a:rPr lang="ru-RU" sz="1800" b="1">
                          <a:effectLst/>
                          <a:latin typeface="Times New Roman" panose="02020603050405020304" pitchFamily="18" charset="0"/>
                          <a:cs typeface="Times New Roman" panose="02020603050405020304" pitchFamily="18" charset="0"/>
                        </a:rPr>
                        <a:t>69,40</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extLst>
                  <a:ext uri="{0D108BD9-81ED-4DB2-BD59-A6C34878D82A}">
                    <a16:rowId xmlns:a16="http://schemas.microsoft.com/office/drawing/2014/main" val="10001"/>
                  </a:ext>
                </a:extLst>
              </a:tr>
              <a:tr h="342900">
                <a:tc>
                  <a:txBody>
                    <a:bodyPr/>
                    <a:lstStyle/>
                    <a:p>
                      <a:pPr algn="just">
                        <a:lnSpc>
                          <a:spcPct val="115000"/>
                        </a:lnSpc>
                        <a:spcAft>
                          <a:spcPts val="0"/>
                        </a:spcAft>
                      </a:pPr>
                      <a:r>
                        <a:rPr lang="ru-RU" sz="1800" b="1">
                          <a:effectLst/>
                          <a:latin typeface="Times New Roman" panose="02020603050405020304" pitchFamily="18" charset="0"/>
                          <a:cs typeface="Times New Roman" panose="02020603050405020304" pitchFamily="18" charset="0"/>
                        </a:rPr>
                        <a:t>МБОУ СОШ № 1</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tc>
                  <a:txBody>
                    <a:bodyPr/>
                    <a:lstStyle/>
                    <a:p>
                      <a:pPr algn="just">
                        <a:lnSpc>
                          <a:spcPct val="115000"/>
                        </a:lnSpc>
                        <a:spcAft>
                          <a:spcPts val="0"/>
                        </a:spcAft>
                      </a:pPr>
                      <a:r>
                        <a:rPr lang="ru-RU" sz="1800" b="1">
                          <a:effectLst/>
                          <a:latin typeface="Times New Roman" panose="02020603050405020304" pitchFamily="18" charset="0"/>
                          <a:cs typeface="Times New Roman" panose="02020603050405020304" pitchFamily="18" charset="0"/>
                        </a:rPr>
                        <a:t>60,79</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extLst>
                  <a:ext uri="{0D108BD9-81ED-4DB2-BD59-A6C34878D82A}">
                    <a16:rowId xmlns:a16="http://schemas.microsoft.com/office/drawing/2014/main" val="10002"/>
                  </a:ext>
                </a:extLst>
              </a:tr>
              <a:tr h="342900">
                <a:tc>
                  <a:txBody>
                    <a:bodyPr/>
                    <a:lstStyle/>
                    <a:p>
                      <a:pPr algn="just">
                        <a:lnSpc>
                          <a:spcPct val="115000"/>
                        </a:lnSpc>
                        <a:spcAft>
                          <a:spcPts val="0"/>
                        </a:spcAft>
                      </a:pPr>
                      <a:r>
                        <a:rPr lang="ru-RU" sz="1800" b="1">
                          <a:effectLst/>
                          <a:latin typeface="Times New Roman" panose="02020603050405020304" pitchFamily="18" charset="0"/>
                          <a:cs typeface="Times New Roman" panose="02020603050405020304" pitchFamily="18" charset="0"/>
                        </a:rPr>
                        <a:t>МБОУ СОШ п. Калиново</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tc>
                  <a:txBody>
                    <a:bodyPr/>
                    <a:lstStyle/>
                    <a:p>
                      <a:pPr algn="just">
                        <a:lnSpc>
                          <a:spcPct val="115000"/>
                        </a:lnSpc>
                        <a:spcAft>
                          <a:spcPts val="0"/>
                        </a:spcAft>
                      </a:pPr>
                      <a:r>
                        <a:rPr lang="ru-RU" sz="1800" b="1" dirty="0">
                          <a:effectLst/>
                          <a:latin typeface="Times New Roman" panose="02020603050405020304" pitchFamily="18" charset="0"/>
                          <a:cs typeface="Times New Roman" panose="02020603050405020304" pitchFamily="18" charset="0"/>
                        </a:rPr>
                        <a:t>60,71</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extLst>
                  <a:ext uri="{0D108BD9-81ED-4DB2-BD59-A6C34878D82A}">
                    <a16:rowId xmlns:a16="http://schemas.microsoft.com/office/drawing/2014/main" val="10003"/>
                  </a:ext>
                </a:extLst>
              </a:tr>
              <a:tr h="342900">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МБОУ СОШ № 4</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50,68</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extLst>
                  <a:ext uri="{0D108BD9-81ED-4DB2-BD59-A6C34878D82A}">
                    <a16:rowId xmlns:a16="http://schemas.microsoft.com/office/drawing/2014/main" val="10004"/>
                  </a:ext>
                </a:extLst>
              </a:tr>
              <a:tr h="342900">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МАОУ СОШ с. Быньги</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46</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extLst>
                  <a:ext uri="{0D108BD9-81ED-4DB2-BD59-A6C34878D82A}">
                    <a16:rowId xmlns:a16="http://schemas.microsoft.com/office/drawing/2014/main" val="10005"/>
                  </a:ext>
                </a:extLst>
              </a:tr>
              <a:tr h="342900">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МБОУ СОШ с. Аятское</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43,75</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extLst>
                  <a:ext uri="{0D108BD9-81ED-4DB2-BD59-A6C34878D82A}">
                    <a16:rowId xmlns:a16="http://schemas.microsoft.com/office/drawing/2014/main" val="10006"/>
                  </a:ext>
                </a:extLst>
              </a:tr>
              <a:tr h="342900">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МАОУ СОШ № 6</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41,67</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extLst>
                  <a:ext uri="{0D108BD9-81ED-4DB2-BD59-A6C34878D82A}">
                    <a16:rowId xmlns:a16="http://schemas.microsoft.com/office/drawing/2014/main" val="10007"/>
                  </a:ext>
                </a:extLst>
              </a:tr>
              <a:tr h="342900">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МАОУ СОШ п. Цементный</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41,49</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extLst>
                  <a:ext uri="{0D108BD9-81ED-4DB2-BD59-A6C34878D82A}">
                    <a16:rowId xmlns:a16="http://schemas.microsoft.com/office/drawing/2014/main" val="10008"/>
                  </a:ext>
                </a:extLst>
              </a:tr>
              <a:tr h="342900">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МБОУ СОШ № 3</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tc>
                  <a:txBody>
                    <a:bodyPr/>
                    <a:lstStyle/>
                    <a:p>
                      <a:pPr algn="just">
                        <a:lnSpc>
                          <a:spcPct val="115000"/>
                        </a:lnSpc>
                        <a:spcAft>
                          <a:spcPts val="0"/>
                        </a:spcAft>
                      </a:pPr>
                      <a:r>
                        <a:rPr lang="ru-RU" sz="1800" dirty="0">
                          <a:effectLst/>
                          <a:latin typeface="Times New Roman" panose="02020603050405020304" pitchFamily="18" charset="0"/>
                          <a:cs typeface="Times New Roman" panose="02020603050405020304" pitchFamily="18" charset="0"/>
                        </a:rPr>
                        <a:t>38,89</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extLst>
                  <a:ext uri="{0D108BD9-81ED-4DB2-BD59-A6C34878D82A}">
                    <a16:rowId xmlns:a16="http://schemas.microsoft.com/office/drawing/2014/main" val="10009"/>
                  </a:ext>
                </a:extLst>
              </a:tr>
              <a:tr h="342900">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МБОУ СОШ с. Конево</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37,50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extLst>
                  <a:ext uri="{0D108BD9-81ED-4DB2-BD59-A6C34878D82A}">
                    <a16:rowId xmlns:a16="http://schemas.microsoft.com/office/drawing/2014/main" val="10010"/>
                  </a:ext>
                </a:extLst>
              </a:tr>
              <a:tr h="342900">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МАОУ СОШ № 2</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34,37</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extLst>
                  <a:ext uri="{0D108BD9-81ED-4DB2-BD59-A6C34878D82A}">
                    <a16:rowId xmlns:a16="http://schemas.microsoft.com/office/drawing/2014/main" val="10011"/>
                  </a:ext>
                </a:extLst>
              </a:tr>
              <a:tr h="342900">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МБОУ СОШ п. Ребристый</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33,33</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extLst>
                  <a:ext uri="{0D108BD9-81ED-4DB2-BD59-A6C34878D82A}">
                    <a16:rowId xmlns:a16="http://schemas.microsoft.com/office/drawing/2014/main" val="10012"/>
                  </a:ext>
                </a:extLst>
              </a:tr>
              <a:tr h="342900">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МБОУ ООШ п. Таватуй</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32,14</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extLst>
                  <a:ext uri="{0D108BD9-81ED-4DB2-BD59-A6C34878D82A}">
                    <a16:rowId xmlns:a16="http://schemas.microsoft.com/office/drawing/2014/main" val="10013"/>
                  </a:ext>
                </a:extLst>
              </a:tr>
              <a:tr h="342900">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МБОУ СОШ п. Аять</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12,50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extLst>
                  <a:ext uri="{0D108BD9-81ED-4DB2-BD59-A6C34878D82A}">
                    <a16:rowId xmlns:a16="http://schemas.microsoft.com/office/drawing/2014/main" val="10014"/>
                  </a:ext>
                </a:extLst>
              </a:tr>
              <a:tr h="342900">
                <a:tc>
                  <a:txBody>
                    <a:bodyPr/>
                    <a:lstStyle/>
                    <a:p>
                      <a:pPr algn="just">
                        <a:lnSpc>
                          <a:spcPct val="115000"/>
                        </a:lnSpc>
                        <a:spcAft>
                          <a:spcPts val="0"/>
                        </a:spcAft>
                      </a:pPr>
                      <a:r>
                        <a:rPr lang="ru-RU" sz="1800">
                          <a:effectLst/>
                          <a:latin typeface="Times New Roman" panose="02020603050405020304" pitchFamily="18" charset="0"/>
                          <a:cs typeface="Times New Roman" panose="02020603050405020304" pitchFamily="18" charset="0"/>
                        </a:rPr>
                        <a:t>Вечерняя школа</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tc>
                  <a:txBody>
                    <a:bodyPr/>
                    <a:lstStyle/>
                    <a:p>
                      <a:pPr algn="just">
                        <a:lnSpc>
                          <a:spcPct val="115000"/>
                        </a:lnSpc>
                        <a:spcAft>
                          <a:spcPts val="0"/>
                        </a:spcAft>
                      </a:pPr>
                      <a:r>
                        <a:rPr lang="ru-RU" sz="1800" dirty="0">
                          <a:effectLst/>
                          <a:latin typeface="Times New Roman" panose="02020603050405020304" pitchFamily="18" charset="0"/>
                          <a:cs typeface="Times New Roman" panose="02020603050405020304" pitchFamily="18" charset="0"/>
                        </a:rPr>
                        <a:t>10,94</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34" marR="26734" marT="0" marB="0"/>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7749440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2000" y="1488321"/>
            <a:ext cx="10439399" cy="1828800"/>
          </a:xfrm>
        </p:spPr>
        <p:txBody>
          <a:bodyPr>
            <a:normAutofit fontScale="90000"/>
          </a:bodyPr>
          <a:lstStyle/>
          <a:p>
            <a:r>
              <a:rPr lang="ru-RU" sz="2700" b="1" dirty="0" smtClean="0">
                <a:solidFill>
                  <a:srgbClr val="FF0000"/>
                </a:solidFill>
                <a:latin typeface="Times New Roman" panose="02020603050405020304" pitchFamily="18" charset="0"/>
                <a:cs typeface="Times New Roman" panose="02020603050405020304" pitchFamily="18" charset="0"/>
              </a:rPr>
              <a:t>                              </a:t>
            </a:r>
            <a:r>
              <a:rPr lang="ru-RU" sz="2700" b="1" u="sng" dirty="0" smtClean="0">
                <a:solidFill>
                  <a:srgbClr val="FF0000"/>
                </a:solidFill>
                <a:latin typeface="Times New Roman" panose="02020603050405020304" pitchFamily="18" charset="0"/>
                <a:cs typeface="Times New Roman" panose="02020603050405020304" pitchFamily="18" charset="0"/>
              </a:rPr>
              <a:t>Неудовлетворительных результаты:</a:t>
            </a:r>
            <a:br>
              <a:rPr lang="ru-RU" sz="2700" b="1" u="sng" dirty="0" smtClean="0">
                <a:solidFill>
                  <a:srgbClr val="FF0000"/>
                </a:solidFill>
                <a:latin typeface="Times New Roman" panose="02020603050405020304" pitchFamily="18" charset="0"/>
                <a:cs typeface="Times New Roman" panose="02020603050405020304" pitchFamily="18" charset="0"/>
              </a:rPr>
            </a:br>
            <a:r>
              <a:rPr lang="ru-RU" sz="2700" b="1" u="sng" dirty="0" smtClean="0">
                <a:solidFill>
                  <a:srgbClr val="FF0000"/>
                </a:solidFill>
                <a:latin typeface="Times New Roman" panose="02020603050405020304" pitchFamily="18" charset="0"/>
                <a:cs typeface="Times New Roman" panose="02020603050405020304" pitchFamily="18" charset="0"/>
              </a:rPr>
              <a:t/>
            </a:r>
            <a:br>
              <a:rPr lang="ru-RU" sz="2700" b="1" u="sng" dirty="0" smtClean="0">
                <a:solidFill>
                  <a:srgbClr val="FF0000"/>
                </a:solidFill>
                <a:latin typeface="Times New Roman" panose="02020603050405020304" pitchFamily="18" charset="0"/>
                <a:cs typeface="Times New Roman" panose="02020603050405020304" pitchFamily="18" charset="0"/>
              </a:rPr>
            </a:br>
            <a:r>
              <a:rPr lang="ru-RU" sz="2700" b="1" dirty="0" smtClean="0">
                <a:solidFill>
                  <a:srgbClr val="002060"/>
                </a:solidFill>
                <a:latin typeface="Times New Roman" panose="02020603050405020304" pitchFamily="18" charset="0"/>
                <a:cs typeface="Times New Roman" panose="02020603050405020304" pitchFamily="18" charset="0"/>
              </a:rPr>
              <a:t>Четыре </a:t>
            </a:r>
            <a:r>
              <a:rPr lang="ru-RU" sz="2700" b="1" dirty="0">
                <a:solidFill>
                  <a:srgbClr val="FF0000"/>
                </a:solidFill>
                <a:latin typeface="Times New Roman" panose="02020603050405020304" pitchFamily="18" charset="0"/>
                <a:cs typeface="Times New Roman" panose="02020603050405020304" pitchFamily="18" charset="0"/>
              </a:rPr>
              <a:t>«2</a:t>
            </a:r>
            <a:r>
              <a:rPr lang="ru-RU" sz="2700" b="1" dirty="0" smtClean="0">
                <a:solidFill>
                  <a:srgbClr val="FF0000"/>
                </a:solidFill>
                <a:latin typeface="Times New Roman" panose="02020603050405020304" pitchFamily="18" charset="0"/>
                <a:cs typeface="Times New Roman" panose="02020603050405020304" pitchFamily="18" charset="0"/>
              </a:rPr>
              <a:t>»</a:t>
            </a:r>
            <a:r>
              <a:rPr lang="ru-RU" sz="2700" b="1" dirty="0" smtClean="0">
                <a:solidFill>
                  <a:srgbClr val="002060"/>
                </a:solidFill>
                <a:latin typeface="Times New Roman" panose="02020603050405020304" pitchFamily="18" charset="0"/>
                <a:cs typeface="Times New Roman" panose="02020603050405020304" pitchFamily="18" charset="0"/>
              </a:rPr>
              <a:t> - 2 выпускника</a:t>
            </a:r>
            <a:r>
              <a:rPr lang="ru-RU" sz="2700" dirty="0" smtClean="0">
                <a:solidFill>
                  <a:srgbClr val="002060"/>
                </a:solidFill>
                <a:latin typeface="Times New Roman" panose="02020603050405020304" pitchFamily="18" charset="0"/>
                <a:cs typeface="Times New Roman" panose="02020603050405020304" pitchFamily="18" charset="0"/>
              </a:rPr>
              <a:t>:</a:t>
            </a:r>
            <a:br>
              <a:rPr lang="ru-RU" sz="2700" dirty="0" smtClean="0">
                <a:solidFill>
                  <a:srgbClr val="002060"/>
                </a:solidFill>
                <a:latin typeface="Times New Roman" panose="02020603050405020304" pitchFamily="18" charset="0"/>
                <a:cs typeface="Times New Roman" panose="02020603050405020304" pitchFamily="18" charset="0"/>
              </a:rPr>
            </a:br>
            <a:r>
              <a:rPr lang="ru-RU" sz="2700" dirty="0" smtClean="0">
                <a:solidFill>
                  <a:srgbClr val="002060"/>
                </a:solidFill>
                <a:latin typeface="Times New Roman" panose="02020603050405020304" pitchFamily="18" charset="0"/>
                <a:cs typeface="Times New Roman" panose="02020603050405020304" pitchFamily="18" charset="0"/>
              </a:rPr>
              <a:t>1 выпускник -</a:t>
            </a:r>
            <a:r>
              <a:rPr lang="ru-RU" sz="2700" dirty="0">
                <a:solidFill>
                  <a:srgbClr val="002060"/>
                </a:solidFill>
                <a:latin typeface="Times New Roman" panose="02020603050405020304" pitchFamily="18" charset="0"/>
                <a:cs typeface="Times New Roman" panose="02020603050405020304" pitchFamily="18" charset="0"/>
              </a:rPr>
              <a:t>школа </a:t>
            </a:r>
            <a:r>
              <a:rPr lang="ru-RU" sz="2700" dirty="0" err="1" smtClean="0">
                <a:solidFill>
                  <a:srgbClr val="002060"/>
                </a:solidFill>
                <a:latin typeface="Times New Roman" panose="02020603050405020304" pitchFamily="18" charset="0"/>
                <a:cs typeface="Times New Roman" panose="02020603050405020304" pitchFamily="18" charset="0"/>
              </a:rPr>
              <a:t>п.Цементый</a:t>
            </a:r>
            <a:r>
              <a:rPr lang="ru-RU" sz="2700" dirty="0" smtClean="0">
                <a:solidFill>
                  <a:srgbClr val="002060"/>
                </a:solidFill>
                <a:latin typeface="Times New Roman" panose="02020603050405020304" pitchFamily="18" charset="0"/>
                <a:cs typeface="Times New Roman" panose="02020603050405020304" pitchFamily="18" charset="0"/>
              </a:rPr>
              <a:t>,</a:t>
            </a:r>
            <a:br>
              <a:rPr lang="ru-RU" sz="2700" dirty="0" smtClean="0">
                <a:solidFill>
                  <a:srgbClr val="002060"/>
                </a:solidFill>
                <a:latin typeface="Times New Roman" panose="02020603050405020304" pitchFamily="18" charset="0"/>
                <a:cs typeface="Times New Roman" panose="02020603050405020304" pitchFamily="18" charset="0"/>
              </a:rPr>
            </a:br>
            <a:r>
              <a:rPr lang="ru-RU" sz="2700" dirty="0" smtClean="0">
                <a:solidFill>
                  <a:srgbClr val="002060"/>
                </a:solidFill>
                <a:latin typeface="Times New Roman" panose="02020603050405020304" pitchFamily="18" charset="0"/>
                <a:cs typeface="Times New Roman" panose="02020603050405020304" pitchFamily="18" charset="0"/>
              </a:rPr>
              <a:t>1 выпускник  </a:t>
            </a:r>
            <a:r>
              <a:rPr lang="ru-RU" sz="2700" dirty="0">
                <a:solidFill>
                  <a:srgbClr val="002060"/>
                </a:solidFill>
                <a:latin typeface="Times New Roman" panose="02020603050405020304" pitchFamily="18" charset="0"/>
                <a:cs typeface="Times New Roman" panose="02020603050405020304" pitchFamily="18" charset="0"/>
              </a:rPr>
              <a:t>–школа №  </a:t>
            </a:r>
            <a:r>
              <a:rPr lang="ru-RU" sz="2700" dirty="0" smtClean="0">
                <a:solidFill>
                  <a:srgbClr val="002060"/>
                </a:solidFill>
                <a:latin typeface="Times New Roman" panose="02020603050405020304" pitchFamily="18" charset="0"/>
                <a:cs typeface="Times New Roman" panose="02020603050405020304" pitchFamily="18" charset="0"/>
              </a:rPr>
              <a:t>6</a:t>
            </a:r>
            <a:r>
              <a:rPr lang="ru-RU" sz="2700" b="1" dirty="0">
                <a:solidFill>
                  <a:srgbClr val="002060"/>
                </a:solidFill>
                <a:latin typeface="Times New Roman" panose="02020603050405020304" pitchFamily="18" charset="0"/>
                <a:cs typeface="Times New Roman" panose="02020603050405020304" pitchFamily="18" charset="0"/>
              </a:rPr>
              <a:t/>
            </a:r>
            <a:br>
              <a:rPr lang="ru-RU" sz="2700" b="1" dirty="0">
                <a:solidFill>
                  <a:srgbClr val="002060"/>
                </a:solidFill>
                <a:latin typeface="Times New Roman" panose="02020603050405020304" pitchFamily="18" charset="0"/>
                <a:cs typeface="Times New Roman" panose="02020603050405020304" pitchFamily="18" charset="0"/>
              </a:rPr>
            </a:br>
            <a:endParaRPr lang="ru-RU"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4294967295"/>
          </p:nvPr>
        </p:nvSpPr>
        <p:spPr>
          <a:xfrm>
            <a:off x="762000" y="457200"/>
            <a:ext cx="10471115" cy="1643379"/>
          </a:xfrm>
          <a:prstGeom prst="rect">
            <a:avLst/>
          </a:prstGeom>
        </p:spPr>
        <p:txBody>
          <a:bodyPr>
            <a:noAutofit/>
          </a:bodyPr>
          <a:lstStyle/>
          <a:p>
            <a:pPr marL="0" indent="0" algn="l">
              <a:buNone/>
            </a:pPr>
            <a:r>
              <a:rPr lang="ru-RU" sz="3200" b="1" dirty="0">
                <a:solidFill>
                  <a:schemeClr val="tx1"/>
                </a:solidFill>
                <a:latin typeface="Times New Roman" panose="02020603050405020304" pitchFamily="18" charset="0"/>
                <a:cs typeface="Times New Roman" panose="02020603050405020304" pitchFamily="18" charset="0"/>
              </a:rPr>
              <a:t>Сдают в дополнительные период </a:t>
            </a:r>
            <a:r>
              <a:rPr lang="ru-RU" sz="3200" dirty="0">
                <a:solidFill>
                  <a:schemeClr val="tx1"/>
                </a:solidFill>
                <a:latin typeface="Times New Roman" panose="02020603050405020304" pitchFamily="18" charset="0"/>
                <a:cs typeface="Times New Roman" panose="02020603050405020304" pitchFamily="18" charset="0"/>
              </a:rPr>
              <a:t>(сентябрь 2023 года) - </a:t>
            </a:r>
            <a:r>
              <a:rPr lang="ru-RU" sz="3200" b="1" dirty="0">
                <a:solidFill>
                  <a:schemeClr val="tx1"/>
                </a:solidFill>
                <a:latin typeface="Times New Roman" panose="02020603050405020304" pitchFamily="18" charset="0"/>
                <a:cs typeface="Times New Roman" panose="02020603050405020304" pitchFamily="18" charset="0"/>
              </a:rPr>
              <a:t>46</a:t>
            </a:r>
            <a:r>
              <a:rPr lang="ru-RU" sz="3200" dirty="0">
                <a:solidFill>
                  <a:schemeClr val="tx1"/>
                </a:solidFill>
                <a:latin typeface="Times New Roman" panose="02020603050405020304" pitchFamily="18" charset="0"/>
                <a:cs typeface="Times New Roman" panose="02020603050405020304" pitchFamily="18" charset="0"/>
              </a:rPr>
              <a:t> обучающихся  (</a:t>
            </a:r>
            <a:r>
              <a:rPr lang="ru-RU" sz="3200" b="1" dirty="0">
                <a:solidFill>
                  <a:schemeClr val="tx1"/>
                </a:solidFill>
                <a:latin typeface="Times New Roman" panose="02020603050405020304" pitchFamily="18" charset="0"/>
                <a:cs typeface="Times New Roman" panose="02020603050405020304" pitchFamily="18" charset="0"/>
              </a:rPr>
              <a:t>86</a:t>
            </a:r>
            <a:r>
              <a:rPr lang="ru-RU" sz="3200" dirty="0">
                <a:solidFill>
                  <a:schemeClr val="tx1"/>
                </a:solidFill>
                <a:latin typeface="Times New Roman" panose="02020603050405020304" pitchFamily="18" charset="0"/>
                <a:cs typeface="Times New Roman" panose="02020603050405020304" pitchFamily="18" charset="0"/>
              </a:rPr>
              <a:t> неудовлетворительных результатов)</a:t>
            </a:r>
          </a:p>
        </p:txBody>
      </p:sp>
      <p:sp>
        <p:nvSpPr>
          <p:cNvPr id="4" name="TextBox 3"/>
          <p:cNvSpPr txBox="1"/>
          <p:nvPr/>
        </p:nvSpPr>
        <p:spPr>
          <a:xfrm>
            <a:off x="6035749" y="1828800"/>
            <a:ext cx="6172200" cy="3046988"/>
          </a:xfrm>
          <a:prstGeom prst="rect">
            <a:avLst/>
          </a:prstGeom>
          <a:noFill/>
        </p:spPr>
        <p:txBody>
          <a:bodyPr wrap="square" rtlCol="0">
            <a:spAutoFit/>
          </a:bodyPr>
          <a:lstStyle/>
          <a:p>
            <a:r>
              <a:rPr lang="ru-RU" sz="2400" b="1" dirty="0">
                <a:solidFill>
                  <a:srgbClr val="002060"/>
                </a:solidFill>
                <a:latin typeface="Times New Roman" panose="02020603050405020304" pitchFamily="18" charset="0"/>
                <a:cs typeface="Times New Roman" panose="02020603050405020304" pitchFamily="18" charset="0"/>
              </a:rPr>
              <a:t>Три </a:t>
            </a:r>
            <a:r>
              <a:rPr lang="ru-RU" sz="2400" b="1" dirty="0">
                <a:solidFill>
                  <a:srgbClr val="FF0000"/>
                </a:solidFill>
                <a:latin typeface="Times New Roman" panose="02020603050405020304" pitchFamily="18" charset="0"/>
                <a:cs typeface="Times New Roman" panose="02020603050405020304" pitchFamily="18" charset="0"/>
              </a:rPr>
              <a:t>«2»</a:t>
            </a:r>
            <a:r>
              <a:rPr lang="ru-RU" sz="2400" b="1" dirty="0">
                <a:solidFill>
                  <a:srgbClr val="002060"/>
                </a:solidFill>
                <a:latin typeface="Times New Roman" panose="02020603050405020304" pitchFamily="18" charset="0"/>
                <a:cs typeface="Times New Roman" panose="02020603050405020304" pitchFamily="18" charset="0"/>
              </a:rPr>
              <a:t> - 12: </a:t>
            </a:r>
            <a:br>
              <a:rPr lang="ru-RU" sz="2400" b="1" dirty="0">
                <a:solidFill>
                  <a:srgbClr val="002060"/>
                </a:solidFill>
                <a:latin typeface="Times New Roman" panose="02020603050405020304" pitchFamily="18" charset="0"/>
                <a:cs typeface="Times New Roman" panose="02020603050405020304" pitchFamily="18" charset="0"/>
              </a:rPr>
            </a:br>
            <a:r>
              <a:rPr lang="ru-RU" sz="2400" b="1" dirty="0" smtClean="0">
                <a:solidFill>
                  <a:srgbClr val="002060"/>
                </a:solidFill>
                <a:latin typeface="Times New Roman" panose="02020603050405020304" pitchFamily="18" charset="0"/>
                <a:cs typeface="Times New Roman" panose="02020603050405020304" pitchFamily="18" charset="0"/>
              </a:rPr>
              <a:t>* 5</a:t>
            </a:r>
            <a:r>
              <a:rPr lang="ru-RU" sz="2400" dirty="0" smtClean="0">
                <a:solidFill>
                  <a:srgbClr val="002060"/>
                </a:solidFill>
                <a:latin typeface="Times New Roman" panose="02020603050405020304" pitchFamily="18" charset="0"/>
                <a:cs typeface="Times New Roman" panose="02020603050405020304" pitchFamily="18" charset="0"/>
              </a:rPr>
              <a:t> </a:t>
            </a:r>
            <a:r>
              <a:rPr lang="ru-RU" sz="2400" dirty="0">
                <a:solidFill>
                  <a:srgbClr val="002060"/>
                </a:solidFill>
                <a:latin typeface="Times New Roman" panose="02020603050405020304" pitchFamily="18" charset="0"/>
                <a:cs typeface="Times New Roman" panose="02020603050405020304" pitchFamily="18" charset="0"/>
              </a:rPr>
              <a:t>выпускников - Вечерняя школа,</a:t>
            </a:r>
            <a:br>
              <a:rPr lang="ru-RU" sz="2400" dirty="0">
                <a:solidFill>
                  <a:srgbClr val="002060"/>
                </a:solidFill>
                <a:latin typeface="Times New Roman" panose="02020603050405020304" pitchFamily="18" charset="0"/>
                <a:cs typeface="Times New Roman" panose="02020603050405020304" pitchFamily="18" charset="0"/>
              </a:rPr>
            </a:b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smtClean="0">
                <a:solidFill>
                  <a:srgbClr val="002060"/>
                </a:solidFill>
                <a:latin typeface="Times New Roman" panose="02020603050405020304" pitchFamily="18" charset="0"/>
                <a:cs typeface="Times New Roman" panose="02020603050405020304" pitchFamily="18" charset="0"/>
              </a:rPr>
              <a:t>4 </a:t>
            </a:r>
            <a:r>
              <a:rPr lang="ru-RU" sz="2400" dirty="0">
                <a:solidFill>
                  <a:srgbClr val="002060"/>
                </a:solidFill>
                <a:latin typeface="Times New Roman" panose="02020603050405020304" pitchFamily="18" charset="0"/>
                <a:cs typeface="Times New Roman" panose="02020603050405020304" pitchFamily="18" charset="0"/>
              </a:rPr>
              <a:t>выпускника-школа </a:t>
            </a:r>
            <a:r>
              <a:rPr lang="ru-RU" sz="2400" dirty="0" err="1">
                <a:solidFill>
                  <a:srgbClr val="002060"/>
                </a:solidFill>
                <a:latin typeface="Times New Roman" panose="02020603050405020304" pitchFamily="18" charset="0"/>
                <a:cs typeface="Times New Roman" panose="02020603050405020304" pitchFamily="18" charset="0"/>
              </a:rPr>
              <a:t>п.Цементый</a:t>
            </a:r>
            <a:r>
              <a:rPr lang="ru-RU" sz="2400" dirty="0">
                <a:solidFill>
                  <a:srgbClr val="002060"/>
                </a:solidFill>
                <a:latin typeface="Times New Roman" panose="02020603050405020304" pitchFamily="18" charset="0"/>
                <a:cs typeface="Times New Roman" panose="02020603050405020304" pitchFamily="18" charset="0"/>
              </a:rPr>
              <a:t>,</a:t>
            </a:r>
            <a:r>
              <a:rPr lang="ru-RU" sz="2400" b="1" dirty="0">
                <a:solidFill>
                  <a:srgbClr val="002060"/>
                </a:solidFill>
                <a:latin typeface="Times New Roman" panose="02020603050405020304" pitchFamily="18" charset="0"/>
                <a:cs typeface="Times New Roman" panose="02020603050405020304" pitchFamily="18" charset="0"/>
              </a:rPr>
              <a:t> </a:t>
            </a:r>
            <a:br>
              <a:rPr lang="ru-RU" sz="2400" b="1" dirty="0">
                <a:solidFill>
                  <a:srgbClr val="002060"/>
                </a:solidFill>
                <a:latin typeface="Times New Roman" panose="02020603050405020304" pitchFamily="18" charset="0"/>
                <a:cs typeface="Times New Roman" panose="02020603050405020304" pitchFamily="18" charset="0"/>
              </a:rPr>
            </a:br>
            <a:r>
              <a:rPr lang="ru-RU" sz="2400" b="1" dirty="0" smtClean="0">
                <a:solidFill>
                  <a:srgbClr val="002060"/>
                </a:solidFill>
                <a:latin typeface="Times New Roman" panose="02020603050405020304" pitchFamily="18" charset="0"/>
                <a:cs typeface="Times New Roman" panose="02020603050405020304" pitchFamily="18" charset="0"/>
              </a:rPr>
              <a:t>* 1 </a:t>
            </a:r>
            <a:r>
              <a:rPr lang="ru-RU" sz="2400" dirty="0">
                <a:solidFill>
                  <a:srgbClr val="002060"/>
                </a:solidFill>
                <a:latin typeface="Times New Roman" panose="02020603050405020304" pitchFamily="18" charset="0"/>
                <a:cs typeface="Times New Roman" panose="02020603050405020304" pitchFamily="18" charset="0"/>
              </a:rPr>
              <a:t>выпускник –школа № 6,</a:t>
            </a:r>
            <a:br>
              <a:rPr lang="ru-RU" sz="2400" dirty="0">
                <a:solidFill>
                  <a:srgbClr val="002060"/>
                </a:solidFill>
                <a:latin typeface="Times New Roman" panose="02020603050405020304" pitchFamily="18" charset="0"/>
                <a:cs typeface="Times New Roman" panose="02020603050405020304" pitchFamily="18" charset="0"/>
              </a:rPr>
            </a:br>
            <a:r>
              <a:rPr lang="ru-RU" sz="2400" b="1" dirty="0" smtClean="0">
                <a:solidFill>
                  <a:srgbClr val="002060"/>
                </a:solidFill>
                <a:latin typeface="Times New Roman" panose="02020603050405020304" pitchFamily="18" charset="0"/>
                <a:cs typeface="Times New Roman" panose="02020603050405020304" pitchFamily="18" charset="0"/>
              </a:rPr>
              <a:t>* 1 </a:t>
            </a:r>
            <a:r>
              <a:rPr lang="ru-RU" sz="2400" dirty="0">
                <a:solidFill>
                  <a:srgbClr val="002060"/>
                </a:solidFill>
                <a:latin typeface="Times New Roman" panose="02020603050405020304" pitchFamily="18" charset="0"/>
                <a:cs typeface="Times New Roman" panose="02020603050405020304" pitchFamily="18" charset="0"/>
              </a:rPr>
              <a:t>выпускник- школа № 3,</a:t>
            </a:r>
            <a:br>
              <a:rPr lang="ru-RU" sz="2400" dirty="0">
                <a:solidFill>
                  <a:srgbClr val="002060"/>
                </a:solidFill>
                <a:latin typeface="Times New Roman" panose="02020603050405020304" pitchFamily="18" charset="0"/>
                <a:cs typeface="Times New Roman" panose="02020603050405020304" pitchFamily="18" charset="0"/>
              </a:rPr>
            </a:b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smtClean="0">
                <a:solidFill>
                  <a:srgbClr val="002060"/>
                </a:solidFill>
                <a:latin typeface="Times New Roman" panose="02020603050405020304" pitchFamily="18" charset="0"/>
                <a:cs typeface="Times New Roman" panose="02020603050405020304" pitchFamily="18" charset="0"/>
              </a:rPr>
              <a:t>1</a:t>
            </a:r>
            <a:r>
              <a:rPr lang="ru-RU" sz="2400" dirty="0" smtClean="0">
                <a:solidFill>
                  <a:srgbClr val="002060"/>
                </a:solidFill>
                <a:latin typeface="Times New Roman" panose="02020603050405020304" pitchFamily="18" charset="0"/>
                <a:cs typeface="Times New Roman" panose="02020603050405020304" pitchFamily="18" charset="0"/>
              </a:rPr>
              <a:t> </a:t>
            </a:r>
            <a:r>
              <a:rPr lang="ru-RU" sz="2400" dirty="0">
                <a:solidFill>
                  <a:srgbClr val="002060"/>
                </a:solidFill>
                <a:latin typeface="Times New Roman" panose="02020603050405020304" pitchFamily="18" charset="0"/>
                <a:cs typeface="Times New Roman" panose="02020603050405020304" pitchFamily="18" charset="0"/>
              </a:rPr>
              <a:t>выпускник –школа </a:t>
            </a:r>
            <a:r>
              <a:rPr lang="ru-RU" sz="2400" dirty="0" err="1">
                <a:solidFill>
                  <a:srgbClr val="002060"/>
                </a:solidFill>
                <a:latin typeface="Times New Roman" panose="02020603050405020304" pitchFamily="18" charset="0"/>
                <a:cs typeface="Times New Roman" panose="02020603050405020304" pitchFamily="18" charset="0"/>
              </a:rPr>
              <a:t>п.Таватуй</a:t>
            </a:r>
            <a:r>
              <a:rPr lang="ru-RU" sz="2400" b="1" dirty="0">
                <a:solidFill>
                  <a:srgbClr val="002060"/>
                </a:solidFill>
                <a:latin typeface="Times New Roman" panose="02020603050405020304" pitchFamily="18" charset="0"/>
                <a:cs typeface="Times New Roman" panose="02020603050405020304" pitchFamily="18" charset="0"/>
              </a:rPr>
              <a:t/>
            </a:r>
            <a:br>
              <a:rPr lang="ru-RU" sz="2400" b="1" dirty="0">
                <a:solidFill>
                  <a:srgbClr val="002060"/>
                </a:solidFill>
                <a:latin typeface="Times New Roman" panose="02020603050405020304" pitchFamily="18" charset="0"/>
                <a:cs typeface="Times New Roman" panose="02020603050405020304" pitchFamily="18" charset="0"/>
              </a:rPr>
            </a:br>
            <a:r>
              <a:rPr lang="ru-RU" sz="2400" b="1" dirty="0" smtClean="0">
                <a:solidFill>
                  <a:srgbClr val="002060"/>
                </a:solidFill>
                <a:latin typeface="Times New Roman" panose="02020603050405020304" pitchFamily="18" charset="0"/>
                <a:cs typeface="Times New Roman" panose="02020603050405020304" pitchFamily="18" charset="0"/>
              </a:rPr>
              <a:t>Две </a:t>
            </a:r>
            <a:r>
              <a:rPr lang="ru-RU" sz="2400" b="1" dirty="0">
                <a:solidFill>
                  <a:srgbClr val="FF0000"/>
                </a:solidFill>
                <a:latin typeface="Times New Roman" panose="02020603050405020304" pitchFamily="18" charset="0"/>
                <a:cs typeface="Times New Roman" panose="02020603050405020304" pitchFamily="18" charset="0"/>
              </a:rPr>
              <a:t>«2»</a:t>
            </a:r>
            <a:r>
              <a:rPr lang="ru-RU" sz="2400" b="1" dirty="0">
                <a:solidFill>
                  <a:srgbClr val="002060"/>
                </a:solidFill>
                <a:latin typeface="Times New Roman" panose="02020603050405020304" pitchFamily="18" charset="0"/>
                <a:cs typeface="Times New Roman" panose="02020603050405020304" pitchFamily="18" charset="0"/>
              </a:rPr>
              <a:t> -</a:t>
            </a:r>
            <a:r>
              <a:rPr lang="ru-RU" sz="2400" dirty="0">
                <a:solidFill>
                  <a:srgbClr val="002060"/>
                </a:solidFill>
                <a:latin typeface="Times New Roman" panose="02020603050405020304" pitchFamily="18" charset="0"/>
                <a:cs typeface="Times New Roman" panose="02020603050405020304" pitchFamily="18" charset="0"/>
              </a:rPr>
              <a:t>29 выпускников (11 школ)</a:t>
            </a:r>
            <a:br>
              <a:rPr lang="ru-RU" sz="2400" dirty="0">
                <a:solidFill>
                  <a:srgbClr val="002060"/>
                </a:solidFill>
                <a:latin typeface="Times New Roman" panose="02020603050405020304" pitchFamily="18" charset="0"/>
                <a:cs typeface="Times New Roman" panose="02020603050405020304" pitchFamily="18" charset="0"/>
              </a:rPr>
            </a:br>
            <a:r>
              <a:rPr lang="ru-RU" sz="2400" b="1" dirty="0" smtClean="0">
                <a:solidFill>
                  <a:srgbClr val="002060"/>
                </a:solidFill>
                <a:latin typeface="Times New Roman" panose="02020603050405020304" pitchFamily="18" charset="0"/>
                <a:cs typeface="Times New Roman" panose="02020603050405020304" pitchFamily="18" charset="0"/>
              </a:rPr>
              <a:t>Одна </a:t>
            </a:r>
            <a:r>
              <a:rPr lang="ru-RU" sz="2400" b="1" dirty="0">
                <a:solidFill>
                  <a:srgbClr val="FF0000"/>
                </a:solidFill>
                <a:latin typeface="Times New Roman" panose="02020603050405020304" pitchFamily="18" charset="0"/>
                <a:cs typeface="Times New Roman" panose="02020603050405020304" pitchFamily="18" charset="0"/>
              </a:rPr>
              <a:t>«2»</a:t>
            </a:r>
            <a:r>
              <a:rPr lang="ru-RU" sz="2400" b="1" dirty="0">
                <a:solidFill>
                  <a:srgbClr val="002060"/>
                </a:solidFill>
                <a:latin typeface="Times New Roman" panose="02020603050405020304" pitchFamily="18" charset="0"/>
                <a:cs typeface="Times New Roman" panose="02020603050405020304" pitchFamily="18" charset="0"/>
              </a:rPr>
              <a:t> - </a:t>
            </a:r>
            <a:r>
              <a:rPr lang="ru-RU" sz="2400" dirty="0">
                <a:solidFill>
                  <a:srgbClr val="002060"/>
                </a:solidFill>
                <a:latin typeface="Times New Roman" panose="02020603050405020304" pitchFamily="18" charset="0"/>
                <a:cs typeface="Times New Roman" panose="02020603050405020304" pitchFamily="18" charset="0"/>
              </a:rPr>
              <a:t>41 выпускник </a:t>
            </a:r>
            <a:endParaRPr lang="ru-RU" sz="2800" dirty="0"/>
          </a:p>
        </p:txBody>
      </p:sp>
      <p:sp>
        <p:nvSpPr>
          <p:cNvPr id="5" name="TextBox 4"/>
          <p:cNvSpPr txBox="1"/>
          <p:nvPr/>
        </p:nvSpPr>
        <p:spPr>
          <a:xfrm>
            <a:off x="788581" y="4495800"/>
            <a:ext cx="9448800" cy="2554545"/>
          </a:xfrm>
          <a:prstGeom prst="rect">
            <a:avLst/>
          </a:prstGeom>
          <a:noFill/>
        </p:spPr>
        <p:txBody>
          <a:bodyPr wrap="square" rtlCol="0">
            <a:spAutoFit/>
          </a:bodyPr>
          <a:lstStyle/>
          <a:p>
            <a:r>
              <a:rPr lang="ru-RU"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Нет «2</a:t>
            </a:r>
            <a:r>
              <a:rPr lang="ru-RU" sz="28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ru-RU" sz="2800" dirty="0" smtClean="0">
                <a:solidFill>
                  <a:srgbClr val="002060"/>
                </a:solidFill>
                <a:latin typeface="Times New Roman" panose="02020603050405020304" pitchFamily="18" charset="0"/>
                <a:cs typeface="Times New Roman" panose="02020603050405020304" pitchFamily="18" charset="0"/>
              </a:rPr>
              <a:t>школа </a:t>
            </a:r>
            <a:r>
              <a:rPr lang="ru-RU" sz="2800" dirty="0">
                <a:solidFill>
                  <a:srgbClr val="002060"/>
                </a:solidFill>
                <a:latin typeface="Times New Roman" panose="02020603050405020304" pitchFamily="18" charset="0"/>
                <a:cs typeface="Times New Roman" panose="02020603050405020304" pitchFamily="18" charset="0"/>
              </a:rPr>
              <a:t>№ 1, </a:t>
            </a:r>
            <a:endParaRPr lang="ru-RU" sz="2800" dirty="0" smtClean="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800" dirty="0" smtClean="0">
                <a:solidFill>
                  <a:srgbClr val="002060"/>
                </a:solidFill>
                <a:latin typeface="Times New Roman" panose="02020603050405020304" pitchFamily="18" charset="0"/>
                <a:cs typeface="Times New Roman" panose="02020603050405020304" pitchFamily="18" charset="0"/>
              </a:rPr>
              <a:t>школа </a:t>
            </a:r>
            <a:r>
              <a:rPr lang="ru-RU" sz="2800" dirty="0" err="1">
                <a:solidFill>
                  <a:srgbClr val="002060"/>
                </a:solidFill>
                <a:latin typeface="Times New Roman" panose="02020603050405020304" pitchFamily="18" charset="0"/>
                <a:cs typeface="Times New Roman" panose="02020603050405020304" pitchFamily="18" charset="0"/>
              </a:rPr>
              <a:t>с.Быньги</a:t>
            </a:r>
            <a:r>
              <a:rPr lang="ru-RU" sz="2800" dirty="0">
                <a:solidFill>
                  <a:srgbClr val="002060"/>
                </a:solidFill>
                <a:latin typeface="Times New Roman" panose="02020603050405020304" pitchFamily="18" charset="0"/>
                <a:cs typeface="Times New Roman" panose="02020603050405020304" pitchFamily="18" charset="0"/>
              </a:rPr>
              <a:t>,  </a:t>
            </a:r>
            <a:endParaRPr lang="ru-RU" sz="2800" dirty="0" smtClean="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800" dirty="0" smtClean="0">
                <a:solidFill>
                  <a:srgbClr val="002060"/>
                </a:solidFill>
                <a:latin typeface="Times New Roman" panose="02020603050405020304" pitchFamily="18" charset="0"/>
                <a:cs typeface="Times New Roman" panose="02020603050405020304" pitchFamily="18" charset="0"/>
              </a:rPr>
              <a:t>школа </a:t>
            </a:r>
            <a:r>
              <a:rPr lang="ru-RU" sz="2800" dirty="0" err="1" smtClean="0">
                <a:solidFill>
                  <a:srgbClr val="002060"/>
                </a:solidFill>
                <a:latin typeface="Times New Roman" panose="02020603050405020304" pitchFamily="18" charset="0"/>
                <a:cs typeface="Times New Roman" panose="02020603050405020304" pitchFamily="18" charset="0"/>
              </a:rPr>
              <a:t>с.Конёво</a:t>
            </a:r>
            <a:r>
              <a:rPr lang="ru-RU" sz="2800" dirty="0">
                <a:solidFill>
                  <a:srgbClr val="002060"/>
                </a:solidFill>
                <a:latin typeface="Times New Roman" panose="02020603050405020304" pitchFamily="18" charset="0"/>
                <a:cs typeface="Times New Roman" panose="02020603050405020304" pitchFamily="18" charset="0"/>
              </a:rPr>
              <a:t>, </a:t>
            </a:r>
            <a:endParaRPr lang="ru-RU" sz="2800" dirty="0" smtClean="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800" dirty="0" smtClean="0">
                <a:solidFill>
                  <a:srgbClr val="002060"/>
                </a:solidFill>
                <a:latin typeface="Times New Roman" panose="02020603050405020304" pitchFamily="18" charset="0"/>
                <a:cs typeface="Times New Roman" panose="02020603050405020304" pitchFamily="18" charset="0"/>
              </a:rPr>
              <a:t>школа </a:t>
            </a:r>
            <a:r>
              <a:rPr lang="ru-RU" sz="2800" dirty="0" err="1">
                <a:solidFill>
                  <a:srgbClr val="002060"/>
                </a:solidFill>
                <a:latin typeface="Times New Roman" panose="02020603050405020304" pitchFamily="18" charset="0"/>
                <a:cs typeface="Times New Roman" panose="02020603050405020304" pitchFamily="18" charset="0"/>
              </a:rPr>
              <a:t>п.Аять</a:t>
            </a:r>
            <a:r>
              <a:rPr lang="ru-RU" sz="2800" dirty="0">
                <a:solidFill>
                  <a:srgbClr val="002060"/>
                </a:solidFill>
                <a:latin typeface="Times New Roman" panose="02020603050405020304" pitchFamily="18" charset="0"/>
                <a:cs typeface="Times New Roman" panose="02020603050405020304" pitchFamily="18" charset="0"/>
              </a:rPr>
              <a:t> !!!</a:t>
            </a:r>
            <a:endParaRPr lang="ru-RU" sz="2800" dirty="0">
              <a:solidFill>
                <a:srgbClr val="002060"/>
              </a:solidFill>
            </a:endParaRPr>
          </a:p>
          <a:p>
            <a:endParaRPr lang="ru-RU" sz="2000" dirty="0"/>
          </a:p>
        </p:txBody>
      </p:sp>
    </p:spTree>
    <p:extLst>
      <p:ext uri="{BB962C8B-B14F-4D97-AF65-F5344CB8AC3E}">
        <p14:creationId xmlns:p14="http://schemas.microsoft.com/office/powerpoint/2010/main" val="8323871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0" y="5181600"/>
            <a:ext cx="12192000" cy="1676400"/>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EB36916B-0E48-6554-8A14-5E731E3FA47D}"/>
              </a:ext>
            </a:extLst>
          </p:cNvPr>
          <p:cNvSpPr>
            <a:spLocks noGrp="1"/>
          </p:cNvSpPr>
          <p:nvPr>
            <p:ph type="title"/>
          </p:nvPr>
        </p:nvSpPr>
        <p:spPr>
          <a:xfrm>
            <a:off x="684212" y="1489167"/>
            <a:ext cx="8534400" cy="873034"/>
          </a:xfrm>
        </p:spPr>
        <p:txBody>
          <a:bodyPr>
            <a:normAutofit fontScale="90000"/>
          </a:bodyPr>
          <a:lstStyle/>
          <a:p>
            <a:pPr>
              <a:lnSpc>
                <a:spcPct val="150000"/>
              </a:lnSpc>
            </a:pPr>
            <a:r>
              <a:rPr lang="ru-RU" sz="3200" dirty="0">
                <a:solidFill>
                  <a:schemeClr val="tx1"/>
                </a:solidFill>
                <a:latin typeface="Times New Roman" panose="02020603050405020304" pitchFamily="18" charset="0"/>
                <a:cs typeface="Times New Roman" panose="02020603050405020304" pitchFamily="18" charset="0"/>
              </a:rPr>
              <a:t> </a:t>
            </a:r>
            <a:r>
              <a:rPr lang="ru-RU" sz="3200" dirty="0" smtClean="0">
                <a:solidFill>
                  <a:schemeClr val="tx1"/>
                </a:solidFill>
                <a:latin typeface="Times New Roman" panose="02020603050405020304" pitchFamily="18" charset="0"/>
                <a:cs typeface="Times New Roman" panose="02020603050405020304" pitchFamily="18" charset="0"/>
              </a:rPr>
              <a:t>       Заявлено </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smtClean="0">
                <a:solidFill>
                  <a:schemeClr val="tx1"/>
                </a:solidFill>
                <a:latin typeface="Times New Roman" panose="02020603050405020304" pitchFamily="18" charset="0"/>
                <a:cs typeface="Times New Roman" panose="02020603050405020304" pitchFamily="18" charset="0"/>
              </a:rPr>
              <a:t>7                Подтвердили </a:t>
            </a:r>
            <a:r>
              <a:rPr lang="ru-RU" sz="3200" dirty="0">
                <a:solidFill>
                  <a:schemeClr val="tx1"/>
                </a:solidFill>
                <a:latin typeface="Times New Roman" panose="02020603050405020304" pitchFamily="18" charset="0"/>
                <a:cs typeface="Times New Roman" panose="02020603050405020304" pitchFamily="18" charset="0"/>
              </a:rPr>
              <a:t>-5 </a:t>
            </a:r>
            <a:br>
              <a:rPr lang="ru-RU" sz="3200" dirty="0">
                <a:solidFill>
                  <a:schemeClr val="tx1"/>
                </a:solidFill>
                <a:latin typeface="Times New Roman" panose="02020603050405020304" pitchFamily="18" charset="0"/>
                <a:cs typeface="Times New Roman" panose="02020603050405020304" pitchFamily="18" charset="0"/>
              </a:rPr>
            </a:br>
            <a:r>
              <a:rPr lang="ru-RU" sz="3200" dirty="0">
                <a:solidFill>
                  <a:schemeClr val="tx1"/>
                </a:solidFill>
                <a:latin typeface="Times New Roman" panose="02020603050405020304" pitchFamily="18" charset="0"/>
                <a:cs typeface="Times New Roman" panose="02020603050405020304" pitchFamily="18" charset="0"/>
              </a:rPr>
              <a:t/>
            </a:r>
            <a:br>
              <a:rPr lang="ru-RU" sz="3200" dirty="0">
                <a:solidFill>
                  <a:schemeClr val="tx1"/>
                </a:solidFill>
                <a:latin typeface="Times New Roman" panose="02020603050405020304" pitchFamily="18" charset="0"/>
                <a:cs typeface="Times New Roman" panose="02020603050405020304" pitchFamily="18" charset="0"/>
              </a:rPr>
            </a:br>
            <a:r>
              <a:rPr lang="ru-RU" sz="3200" dirty="0" smtClean="0">
                <a:solidFill>
                  <a:schemeClr val="tx1"/>
                </a:solidFill>
                <a:latin typeface="Times New Roman" panose="02020603050405020304" pitchFamily="18" charset="0"/>
                <a:cs typeface="Times New Roman" panose="02020603050405020304" pitchFamily="18" charset="0"/>
              </a:rPr>
              <a:t>     </a:t>
            </a:r>
            <a:endParaRPr lang="ru-RU" sz="3200" dirty="0">
              <a:solidFill>
                <a:schemeClr val="tx1"/>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191D84BB-5704-AF15-B6DB-28E9A4A1D54B}"/>
              </a:ext>
            </a:extLst>
          </p:cNvPr>
          <p:cNvSpPr>
            <a:spLocks noGrp="1"/>
          </p:cNvSpPr>
          <p:nvPr>
            <p:ph idx="4294967295"/>
          </p:nvPr>
        </p:nvSpPr>
        <p:spPr>
          <a:xfrm>
            <a:off x="1828800" y="269241"/>
            <a:ext cx="8534400" cy="594360"/>
          </a:xfrm>
          <a:prstGeom prst="rect">
            <a:avLst/>
          </a:prstGeom>
        </p:spPr>
        <p:txBody>
          <a:bodyPr>
            <a:noAutofit/>
          </a:bodyPr>
          <a:lstStyle/>
          <a:p>
            <a:pPr marL="0" indent="0" algn="ctr">
              <a:buNone/>
            </a:pPr>
            <a:r>
              <a:rPr lang="ru-RU"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Отличники в  </a:t>
            </a:r>
            <a:r>
              <a:rPr lang="ru-RU" sz="4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 </a:t>
            </a:r>
            <a:r>
              <a:rPr lang="ru-RU"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классах</a:t>
            </a:r>
            <a:endParaRPr lang="ru-RU" sz="4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object 2"/>
          <p:cNvPicPr/>
          <p:nvPr/>
        </p:nvPicPr>
        <p:blipFill>
          <a:blip r:embed="rId2" cstate="print"/>
          <a:stretch>
            <a:fillRect/>
          </a:stretch>
        </p:blipFill>
        <p:spPr>
          <a:xfrm>
            <a:off x="4319477" y="5269614"/>
            <a:ext cx="2895600" cy="1500372"/>
          </a:xfrm>
          <a:prstGeom prst="rect">
            <a:avLst/>
          </a:prstGeom>
        </p:spPr>
      </p:pic>
      <p:sp>
        <p:nvSpPr>
          <p:cNvPr id="7" name="Стрелка вправо 6"/>
          <p:cNvSpPr/>
          <p:nvPr/>
        </p:nvSpPr>
        <p:spPr>
          <a:xfrm>
            <a:off x="914400" y="1790700"/>
            <a:ext cx="381000"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8" name="Стрелка вправо 7"/>
          <p:cNvSpPr/>
          <p:nvPr/>
        </p:nvSpPr>
        <p:spPr>
          <a:xfrm>
            <a:off x="4114800" y="1790700"/>
            <a:ext cx="381000"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5" name="TextBox 4"/>
          <p:cNvSpPr txBox="1"/>
          <p:nvPr/>
        </p:nvSpPr>
        <p:spPr>
          <a:xfrm>
            <a:off x="670034" y="2367516"/>
            <a:ext cx="6187965" cy="2246769"/>
          </a:xfrm>
          <a:prstGeom prst="rect">
            <a:avLst/>
          </a:prstGeom>
          <a:noFill/>
        </p:spPr>
        <p:txBody>
          <a:bodyPr wrap="square" rtlCol="0">
            <a:spAutoFit/>
          </a:bodyPr>
          <a:lstStyle/>
          <a:p>
            <a:pPr marL="285750" indent="-285750">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Аникина Мария (школа № </a:t>
            </a:r>
            <a:r>
              <a:rPr lang="ru-RU" sz="2800" dirty="0" smtClean="0">
                <a:latin typeface="Times New Roman" panose="02020603050405020304" pitchFamily="18" charset="0"/>
                <a:cs typeface="Times New Roman" panose="02020603050405020304" pitchFamily="18" charset="0"/>
              </a:rPr>
              <a:t>1)</a:t>
            </a:r>
            <a:endParaRPr lang="ru-RU"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Грачёва </a:t>
            </a:r>
            <a:r>
              <a:rPr lang="ru-RU" sz="2800" dirty="0">
                <a:latin typeface="Times New Roman" panose="02020603050405020304" pitchFamily="18" charset="0"/>
                <a:cs typeface="Times New Roman" panose="02020603050405020304" pitchFamily="18" charset="0"/>
              </a:rPr>
              <a:t>Виктория (школа №1</a:t>
            </a:r>
            <a:r>
              <a:rPr lang="ru-RU" sz="28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ru-RU" sz="2800" dirty="0" err="1" smtClean="0">
                <a:latin typeface="Times New Roman" panose="02020603050405020304" pitchFamily="18" charset="0"/>
                <a:cs typeface="Times New Roman" panose="02020603050405020304" pitchFamily="18" charset="0"/>
              </a:rPr>
              <a:t>Крапивко</a:t>
            </a: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Юлия (школа № 1</a:t>
            </a:r>
            <a:r>
              <a:rPr lang="ru-RU" sz="28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Зуева </a:t>
            </a:r>
            <a:r>
              <a:rPr lang="ru-RU" sz="2800" dirty="0">
                <a:latin typeface="Times New Roman" panose="02020603050405020304" pitchFamily="18" charset="0"/>
                <a:cs typeface="Times New Roman" panose="02020603050405020304" pitchFamily="18" charset="0"/>
              </a:rPr>
              <a:t>Ксения (школа № 5</a:t>
            </a:r>
            <a:r>
              <a:rPr lang="ru-RU" sz="28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ru-RU" sz="2800" dirty="0" err="1" smtClean="0">
                <a:latin typeface="Times New Roman" panose="02020603050405020304" pitchFamily="18" charset="0"/>
                <a:cs typeface="Times New Roman" panose="02020603050405020304" pitchFamily="18" charset="0"/>
              </a:rPr>
              <a:t>Стадухин</a:t>
            </a: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Алексей (школа № 5)</a:t>
            </a:r>
            <a:endParaRPr lang="ru-RU" sz="2800" dirty="0"/>
          </a:p>
        </p:txBody>
      </p:sp>
    </p:spTree>
    <p:extLst>
      <p:ext uri="{BB962C8B-B14F-4D97-AF65-F5344CB8AC3E}">
        <p14:creationId xmlns:p14="http://schemas.microsoft.com/office/powerpoint/2010/main" val="9972432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3449" y="1953626"/>
            <a:ext cx="8534400" cy="3913050"/>
          </a:xfrm>
        </p:spPr>
        <p:txBody>
          <a:bodyPr/>
          <a:lstStyle/>
          <a:p>
            <a:endParaRPr lang="ru-RU" dirty="0"/>
          </a:p>
        </p:txBody>
      </p:sp>
      <p:sp>
        <p:nvSpPr>
          <p:cNvPr id="3" name="Объект 2"/>
          <p:cNvSpPr>
            <a:spLocks noGrp="1"/>
          </p:cNvSpPr>
          <p:nvPr>
            <p:ph idx="4294967295"/>
          </p:nvPr>
        </p:nvSpPr>
        <p:spPr>
          <a:xfrm>
            <a:off x="685800" y="228600"/>
            <a:ext cx="11125200" cy="1324791"/>
          </a:xfrm>
          <a:prstGeom prst="rect">
            <a:avLst/>
          </a:prstGeom>
        </p:spPr>
        <p:txBody>
          <a:bodyPr>
            <a:noAutofit/>
          </a:bodyPr>
          <a:lstStyle/>
          <a:p>
            <a:pPr marL="0" indent="0" algn="ctr">
              <a:buNone/>
            </a:pPr>
            <a:r>
              <a:rPr lang="ru-RU"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Результаты ЕГЭ  по </a:t>
            </a:r>
            <a:r>
              <a:rPr lang="ru-RU" sz="3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муниципалитету: средний балл равен  </a:t>
            </a:r>
            <a:r>
              <a:rPr lang="ru-RU"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результатам </a:t>
            </a:r>
            <a:r>
              <a:rPr lang="ru-RU" sz="3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или ниже, чем средний балл по </a:t>
            </a:r>
            <a:r>
              <a:rPr lang="ru-RU"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Свердловской области области и Российской Федерации</a:t>
            </a:r>
          </a:p>
          <a:p>
            <a:pPr algn="ctr"/>
            <a:endParaRPr lang="ru-RU" sz="3200" dirty="0">
              <a:solidFill>
                <a:srgbClr val="002060"/>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480334304"/>
              </p:ext>
            </p:extLst>
          </p:nvPr>
        </p:nvGraphicFramePr>
        <p:xfrm>
          <a:off x="990601" y="1953626"/>
          <a:ext cx="10034452" cy="4370973"/>
        </p:xfrm>
        <a:graphic>
          <a:graphicData uri="http://schemas.openxmlformats.org/drawingml/2006/table">
            <a:tbl>
              <a:tblPr firstRow="1" bandRow="1">
                <a:tableStyleId>{5C22544A-7EE6-4342-B048-85BDC9FD1C3A}</a:tableStyleId>
              </a:tblPr>
              <a:tblGrid>
                <a:gridCol w="3000123">
                  <a:extLst>
                    <a:ext uri="{9D8B030D-6E8A-4147-A177-3AD203B41FA5}">
                      <a16:colId xmlns:a16="http://schemas.microsoft.com/office/drawing/2014/main" val="20000"/>
                    </a:ext>
                  </a:extLst>
                </a:gridCol>
                <a:gridCol w="2288949">
                  <a:extLst>
                    <a:ext uri="{9D8B030D-6E8A-4147-A177-3AD203B41FA5}">
                      <a16:colId xmlns:a16="http://schemas.microsoft.com/office/drawing/2014/main" val="20001"/>
                    </a:ext>
                  </a:extLst>
                </a:gridCol>
                <a:gridCol w="2270338">
                  <a:extLst>
                    <a:ext uri="{9D8B030D-6E8A-4147-A177-3AD203B41FA5}">
                      <a16:colId xmlns:a16="http://schemas.microsoft.com/office/drawing/2014/main" val="20002"/>
                    </a:ext>
                  </a:extLst>
                </a:gridCol>
                <a:gridCol w="2475042">
                  <a:extLst>
                    <a:ext uri="{9D8B030D-6E8A-4147-A177-3AD203B41FA5}">
                      <a16:colId xmlns:a16="http://schemas.microsoft.com/office/drawing/2014/main" val="20003"/>
                    </a:ext>
                  </a:extLst>
                </a:gridCol>
              </a:tblGrid>
              <a:tr h="1456991">
                <a:tc>
                  <a:txBody>
                    <a:bodyPr/>
                    <a:lstStyle/>
                    <a:p>
                      <a:r>
                        <a:rPr lang="ru-RU" dirty="0">
                          <a:latin typeface="Times New Roman" panose="02020603050405020304" pitchFamily="18" charset="0"/>
                          <a:cs typeface="Times New Roman" panose="02020603050405020304" pitchFamily="18" charset="0"/>
                        </a:rPr>
                        <a:t>Предмет</a:t>
                      </a:r>
                    </a:p>
                  </a:txBody>
                  <a:tcPr/>
                </a:tc>
                <a:tc>
                  <a:txBody>
                    <a:bodyPr/>
                    <a:lstStyle/>
                    <a:p>
                      <a:r>
                        <a:rPr lang="ru-RU" dirty="0">
                          <a:latin typeface="Times New Roman" panose="02020603050405020304" pitchFamily="18" charset="0"/>
                          <a:cs typeface="Times New Roman" panose="02020603050405020304" pitchFamily="18" charset="0"/>
                        </a:rPr>
                        <a:t>Средний</a:t>
                      </a:r>
                      <a:r>
                        <a:rPr lang="ru-RU" baseline="0" dirty="0">
                          <a:latin typeface="Times New Roman" panose="02020603050405020304" pitchFamily="18" charset="0"/>
                          <a:cs typeface="Times New Roman" panose="02020603050405020304" pitchFamily="18" charset="0"/>
                        </a:rPr>
                        <a:t> балл по </a:t>
                      </a:r>
                      <a:r>
                        <a:rPr lang="ru-RU" baseline="0" dirty="0" smtClean="0">
                          <a:latin typeface="Times New Roman" panose="02020603050405020304" pitchFamily="18" charset="0"/>
                          <a:cs typeface="Times New Roman" panose="02020603050405020304" pitchFamily="18" charset="0"/>
                        </a:rPr>
                        <a:t>Невьянскому ГО</a:t>
                      </a:r>
                      <a:endParaRPr lang="ru-RU" dirty="0">
                        <a:latin typeface="Times New Roman" panose="02020603050405020304" pitchFamily="18" charset="0"/>
                        <a:cs typeface="Times New Roman" panose="02020603050405020304" pitchFamily="18" charset="0"/>
                      </a:endParaRPr>
                    </a:p>
                  </a:txBody>
                  <a:tcPr/>
                </a:tc>
                <a:tc>
                  <a:txBody>
                    <a:bodyPr/>
                    <a:lstStyle/>
                    <a:p>
                      <a:r>
                        <a:rPr lang="ru-RU" dirty="0">
                          <a:latin typeface="Times New Roman" panose="02020603050405020304" pitchFamily="18" charset="0"/>
                          <a:cs typeface="Times New Roman" panose="02020603050405020304" pitchFamily="18" charset="0"/>
                        </a:rPr>
                        <a:t> средний балл по  </a:t>
                      </a:r>
                      <a:r>
                        <a:rPr lang="ru-RU" dirty="0" smtClean="0">
                          <a:latin typeface="Times New Roman" panose="02020603050405020304" pitchFamily="18" charset="0"/>
                          <a:cs typeface="Times New Roman" panose="02020603050405020304" pitchFamily="18" charset="0"/>
                        </a:rPr>
                        <a:t>Свердловской </a:t>
                      </a:r>
                    </a:p>
                    <a:p>
                      <a:r>
                        <a:rPr lang="ru-RU" dirty="0" smtClean="0">
                          <a:latin typeface="Times New Roman" panose="02020603050405020304" pitchFamily="18" charset="0"/>
                          <a:cs typeface="Times New Roman" panose="02020603050405020304" pitchFamily="18" charset="0"/>
                        </a:rPr>
                        <a:t>области</a:t>
                      </a:r>
                      <a:endParaRPr lang="ru-RU" dirty="0">
                        <a:latin typeface="Times New Roman" panose="02020603050405020304" pitchFamily="18" charset="0"/>
                        <a:cs typeface="Times New Roman" panose="02020603050405020304" pitchFamily="18" charset="0"/>
                      </a:endParaRPr>
                    </a:p>
                  </a:txBody>
                  <a:tcPr/>
                </a:tc>
                <a:tc>
                  <a:txBody>
                    <a:bodyPr/>
                    <a:lstStyle/>
                    <a:p>
                      <a:r>
                        <a:rPr lang="ru-RU" dirty="0">
                          <a:latin typeface="Times New Roman" panose="02020603050405020304" pitchFamily="18" charset="0"/>
                          <a:cs typeface="Times New Roman" panose="02020603050405020304" pitchFamily="18" charset="0"/>
                        </a:rPr>
                        <a:t>Средний балл по </a:t>
                      </a:r>
                      <a:r>
                        <a:rPr lang="ru-RU" dirty="0" smtClean="0">
                          <a:latin typeface="Times New Roman" panose="02020603050405020304" pitchFamily="18" charset="0"/>
                          <a:cs typeface="Times New Roman" panose="02020603050405020304" pitchFamily="18" charset="0"/>
                        </a:rPr>
                        <a:t>Российской Федерации</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1456991">
                <a:tc>
                  <a:txBody>
                    <a:bodyPr/>
                    <a:lstStyle/>
                    <a:p>
                      <a:r>
                        <a:rPr lang="ru-RU" sz="2800" dirty="0">
                          <a:latin typeface="Times New Roman" panose="02020603050405020304" pitchFamily="18" charset="0"/>
                          <a:cs typeface="Times New Roman" panose="02020603050405020304" pitchFamily="18" charset="0"/>
                        </a:rPr>
                        <a:t>Информатика</a:t>
                      </a:r>
                    </a:p>
                  </a:txBody>
                  <a:tcPr/>
                </a:tc>
                <a:tc>
                  <a:txBody>
                    <a:bodyPr/>
                    <a:lstStyle/>
                    <a:p>
                      <a:r>
                        <a:rPr lang="ru-RU" sz="2800" dirty="0" smtClean="0">
                          <a:latin typeface="Times New Roman" panose="02020603050405020304" pitchFamily="18" charset="0"/>
                          <a:cs typeface="Times New Roman" panose="02020603050405020304" pitchFamily="18" charset="0"/>
                        </a:rPr>
                        <a:t>57,74</a:t>
                      </a:r>
                      <a:r>
                        <a:rPr lang="ru-RU" sz="2800" baseline="0" dirty="0" smtClean="0">
                          <a:latin typeface="Times New Roman" panose="02020603050405020304" pitchFamily="18" charset="0"/>
                          <a:cs typeface="Times New Roman" panose="02020603050405020304" pitchFamily="18" charset="0"/>
                        </a:rPr>
                        <a:t> </a:t>
                      </a:r>
                      <a:endParaRPr lang="ru-RU" sz="2800" dirty="0">
                        <a:latin typeface="Times New Roman" panose="02020603050405020304" pitchFamily="18" charset="0"/>
                        <a:cs typeface="Times New Roman" panose="02020603050405020304" pitchFamily="18" charset="0"/>
                      </a:endParaRPr>
                    </a:p>
                  </a:txBody>
                  <a:tcPr/>
                </a:tc>
                <a:tc>
                  <a:txBody>
                    <a:bodyPr/>
                    <a:lstStyle/>
                    <a:p>
                      <a:r>
                        <a:rPr lang="ru-RU" sz="2800" dirty="0">
                          <a:latin typeface="Times New Roman" panose="02020603050405020304" pitchFamily="18" charset="0"/>
                          <a:cs typeface="Times New Roman" panose="02020603050405020304" pitchFamily="18" charset="0"/>
                        </a:rPr>
                        <a:t>58</a:t>
                      </a:r>
                    </a:p>
                  </a:txBody>
                  <a:tcPr/>
                </a:tc>
                <a:tc>
                  <a:txBody>
                    <a:bodyPr/>
                    <a:lstStyle/>
                    <a:p>
                      <a:r>
                        <a:rPr lang="ru-RU" sz="2800" dirty="0">
                          <a:latin typeface="Times New Roman" panose="02020603050405020304" pitchFamily="18" charset="0"/>
                          <a:cs typeface="Times New Roman" panose="02020603050405020304" pitchFamily="18" charset="0"/>
                        </a:rPr>
                        <a:t>58,39</a:t>
                      </a:r>
                    </a:p>
                  </a:txBody>
                  <a:tcPr/>
                </a:tc>
                <a:extLst>
                  <a:ext uri="{0D108BD9-81ED-4DB2-BD59-A6C34878D82A}">
                    <a16:rowId xmlns:a16="http://schemas.microsoft.com/office/drawing/2014/main" val="10001"/>
                  </a:ext>
                </a:extLst>
              </a:tr>
              <a:tr h="1456991">
                <a:tc>
                  <a:txBody>
                    <a:bodyPr/>
                    <a:lstStyle/>
                    <a:p>
                      <a:r>
                        <a:rPr lang="ru-RU" sz="2800" dirty="0">
                          <a:latin typeface="Times New Roman" panose="02020603050405020304" pitchFamily="18" charset="0"/>
                          <a:cs typeface="Times New Roman" panose="02020603050405020304" pitchFamily="18" charset="0"/>
                        </a:rPr>
                        <a:t>Обществознание</a:t>
                      </a:r>
                    </a:p>
                  </a:txBody>
                  <a:tcPr/>
                </a:tc>
                <a:tc>
                  <a:txBody>
                    <a:bodyPr/>
                    <a:lstStyle/>
                    <a:p>
                      <a:r>
                        <a:rPr lang="ru-RU" sz="2800" dirty="0" smtClean="0">
                          <a:latin typeface="Times New Roman" panose="02020603050405020304" pitchFamily="18" charset="0"/>
                          <a:cs typeface="Times New Roman" panose="02020603050405020304" pitchFamily="18" charset="0"/>
                        </a:rPr>
                        <a:t>59,3</a:t>
                      </a:r>
                      <a:endParaRPr lang="ru-RU" sz="2800" dirty="0">
                        <a:latin typeface="Times New Roman" panose="02020603050405020304" pitchFamily="18" charset="0"/>
                        <a:cs typeface="Times New Roman" panose="02020603050405020304" pitchFamily="18" charset="0"/>
                      </a:endParaRPr>
                    </a:p>
                  </a:txBody>
                  <a:tcPr/>
                </a:tc>
                <a:tc>
                  <a:txBody>
                    <a:bodyPr/>
                    <a:lstStyle/>
                    <a:p>
                      <a:r>
                        <a:rPr lang="ru-RU" sz="2800" dirty="0">
                          <a:latin typeface="Times New Roman" panose="02020603050405020304" pitchFamily="18" charset="0"/>
                          <a:cs typeface="Times New Roman" panose="02020603050405020304" pitchFamily="18" charset="0"/>
                        </a:rPr>
                        <a:t>59</a:t>
                      </a:r>
                    </a:p>
                  </a:txBody>
                  <a:tcPr/>
                </a:tc>
                <a:tc>
                  <a:txBody>
                    <a:bodyPr/>
                    <a:lstStyle/>
                    <a:p>
                      <a:r>
                        <a:rPr lang="ru-RU" sz="2800" dirty="0">
                          <a:latin typeface="Times New Roman" panose="02020603050405020304" pitchFamily="18" charset="0"/>
                          <a:cs typeface="Times New Roman" panose="02020603050405020304" pitchFamily="18" charset="0"/>
                        </a:rPr>
                        <a:t>56,4</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7457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2051222"/>
            <a:ext cx="8534400" cy="3943177"/>
          </a:xfrm>
        </p:spPr>
        <p:txBody>
          <a:bodyPr>
            <a:normAutofit/>
          </a:bodyPr>
          <a:lstStyle/>
          <a:p>
            <a:endParaRPr lang="ru-RU" sz="2400" dirty="0"/>
          </a:p>
        </p:txBody>
      </p:sp>
      <p:sp>
        <p:nvSpPr>
          <p:cNvPr id="3" name="Объект 2"/>
          <p:cNvSpPr>
            <a:spLocks noGrp="1"/>
          </p:cNvSpPr>
          <p:nvPr>
            <p:ph idx="4294967295"/>
          </p:nvPr>
        </p:nvSpPr>
        <p:spPr>
          <a:xfrm>
            <a:off x="1828800" y="320040"/>
            <a:ext cx="8534400" cy="912341"/>
          </a:xfrm>
          <a:prstGeom prst="rect">
            <a:avLst/>
          </a:prstGeom>
        </p:spPr>
        <p:txBody>
          <a:bodyPr>
            <a:noAutofit/>
          </a:bodyPr>
          <a:lstStyle/>
          <a:p>
            <a:pPr marL="0" indent="0" algn="ctr">
              <a:buNone/>
            </a:pPr>
            <a:r>
              <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Результаты ЕГЭ  по муниципалитету выше  в сравнении с результатами по области и Российской Федерации</a:t>
            </a:r>
          </a:p>
        </p:txBody>
      </p:sp>
      <p:graphicFrame>
        <p:nvGraphicFramePr>
          <p:cNvPr id="4" name="Таблица 3"/>
          <p:cNvGraphicFramePr>
            <a:graphicFrameLocks noGrp="1"/>
          </p:cNvGraphicFramePr>
          <p:nvPr>
            <p:extLst>
              <p:ext uri="{D42A27DB-BD31-4B8C-83A1-F6EECF244321}">
                <p14:modId xmlns:p14="http://schemas.microsoft.com/office/powerpoint/2010/main" val="472050179"/>
              </p:ext>
            </p:extLst>
          </p:nvPr>
        </p:nvGraphicFramePr>
        <p:xfrm>
          <a:off x="684212" y="1244412"/>
          <a:ext cx="10745788" cy="5503917"/>
        </p:xfrm>
        <a:graphic>
          <a:graphicData uri="http://schemas.openxmlformats.org/drawingml/2006/table">
            <a:tbl>
              <a:tblPr firstRow="1" bandRow="1">
                <a:tableStyleId>{5C22544A-7EE6-4342-B048-85BDC9FD1C3A}</a:tableStyleId>
              </a:tblPr>
              <a:tblGrid>
                <a:gridCol w="2686447">
                  <a:extLst>
                    <a:ext uri="{9D8B030D-6E8A-4147-A177-3AD203B41FA5}">
                      <a16:colId xmlns:a16="http://schemas.microsoft.com/office/drawing/2014/main" val="20000"/>
                    </a:ext>
                  </a:extLst>
                </a:gridCol>
                <a:gridCol w="2686447">
                  <a:extLst>
                    <a:ext uri="{9D8B030D-6E8A-4147-A177-3AD203B41FA5}">
                      <a16:colId xmlns:a16="http://schemas.microsoft.com/office/drawing/2014/main" val="20001"/>
                    </a:ext>
                  </a:extLst>
                </a:gridCol>
                <a:gridCol w="2686447">
                  <a:extLst>
                    <a:ext uri="{9D8B030D-6E8A-4147-A177-3AD203B41FA5}">
                      <a16:colId xmlns:a16="http://schemas.microsoft.com/office/drawing/2014/main" val="20002"/>
                    </a:ext>
                  </a:extLst>
                </a:gridCol>
                <a:gridCol w="2686447">
                  <a:extLst>
                    <a:ext uri="{9D8B030D-6E8A-4147-A177-3AD203B41FA5}">
                      <a16:colId xmlns:a16="http://schemas.microsoft.com/office/drawing/2014/main" val="20003"/>
                    </a:ext>
                  </a:extLst>
                </a:gridCol>
              </a:tblGrid>
              <a:tr h="657597">
                <a:tc>
                  <a:txBody>
                    <a:bodyPr/>
                    <a:lstStyle/>
                    <a:p>
                      <a:r>
                        <a:rPr lang="ru-RU" dirty="0">
                          <a:latin typeface="Times New Roman" panose="02020603050405020304" pitchFamily="18" charset="0"/>
                          <a:cs typeface="Times New Roman" panose="02020603050405020304" pitchFamily="18" charset="0"/>
                        </a:rPr>
                        <a:t>Предмет</a:t>
                      </a:r>
                    </a:p>
                  </a:txBody>
                  <a:tcPr/>
                </a:tc>
                <a:tc>
                  <a:txBody>
                    <a:bodyPr/>
                    <a:lstStyle/>
                    <a:p>
                      <a:r>
                        <a:rPr lang="ru-RU" dirty="0" smtClean="0">
                          <a:latin typeface="Times New Roman" panose="02020603050405020304" pitchFamily="18" charset="0"/>
                          <a:cs typeface="Times New Roman" panose="02020603050405020304" pitchFamily="18" charset="0"/>
                        </a:rPr>
                        <a:t>Невьянский ГО</a:t>
                      </a:r>
                      <a:endParaRPr lang="ru-RU" dirty="0">
                        <a:latin typeface="Times New Roman" panose="02020603050405020304" pitchFamily="18" charset="0"/>
                        <a:cs typeface="Times New Roman" panose="02020603050405020304" pitchFamily="18" charset="0"/>
                      </a:endParaRPr>
                    </a:p>
                  </a:txBody>
                  <a:tcPr/>
                </a:tc>
                <a:tc>
                  <a:txBody>
                    <a:bodyPr/>
                    <a:lstStyle/>
                    <a:p>
                      <a:r>
                        <a:rPr lang="ru-RU" dirty="0" smtClean="0">
                          <a:latin typeface="Times New Roman" panose="02020603050405020304" pitchFamily="18" charset="0"/>
                          <a:cs typeface="Times New Roman" panose="02020603050405020304" pitchFamily="18" charset="0"/>
                        </a:rPr>
                        <a:t>Свердловская</a:t>
                      </a:r>
                      <a:r>
                        <a:rPr lang="ru-RU" baseline="0" dirty="0" smtClean="0">
                          <a:latin typeface="Times New Roman" panose="02020603050405020304" pitchFamily="18" charset="0"/>
                          <a:cs typeface="Times New Roman" panose="02020603050405020304" pitchFamily="18" charset="0"/>
                        </a:rPr>
                        <a:t> обл.</a:t>
                      </a:r>
                      <a:endParaRPr lang="ru-RU" dirty="0">
                        <a:latin typeface="Times New Roman" panose="02020603050405020304" pitchFamily="18" charset="0"/>
                        <a:cs typeface="Times New Roman" panose="02020603050405020304" pitchFamily="18" charset="0"/>
                      </a:endParaRPr>
                    </a:p>
                  </a:txBody>
                  <a:tcPr/>
                </a:tc>
                <a:tc>
                  <a:txBody>
                    <a:bodyPr/>
                    <a:lstStyle/>
                    <a:p>
                      <a:r>
                        <a:rPr lang="ru-RU" dirty="0">
                          <a:latin typeface="Times New Roman" panose="02020603050405020304" pitchFamily="18" charset="0"/>
                          <a:cs typeface="Times New Roman" panose="02020603050405020304" pitchFamily="18" charset="0"/>
                        </a:rPr>
                        <a:t>РФ</a:t>
                      </a:r>
                    </a:p>
                  </a:txBody>
                  <a:tcPr/>
                </a:tc>
                <a:extLst>
                  <a:ext uri="{0D108BD9-81ED-4DB2-BD59-A6C34878D82A}">
                    <a16:rowId xmlns:a16="http://schemas.microsoft.com/office/drawing/2014/main" val="10000"/>
                  </a:ext>
                </a:extLst>
              </a:tr>
              <a:tr h="77476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2400" dirty="0">
                          <a:latin typeface="Times New Roman" panose="02020603050405020304" pitchFamily="18" charset="0"/>
                          <a:cs typeface="Times New Roman" panose="02020603050405020304" pitchFamily="18" charset="0"/>
                        </a:rPr>
                        <a:t>Русский язык</a:t>
                      </a:r>
                    </a:p>
                    <a:p>
                      <a:endParaRPr lang="ru-RU" sz="2400" dirty="0">
                        <a:latin typeface="Times New Roman" panose="02020603050405020304" pitchFamily="18" charset="0"/>
                        <a:cs typeface="Times New Roman" panose="02020603050405020304" pitchFamily="18" charset="0"/>
                      </a:endParaRPr>
                    </a:p>
                  </a:txBody>
                  <a:tcPr/>
                </a:tc>
                <a:tc>
                  <a:txBody>
                    <a:bodyPr/>
                    <a:lstStyle/>
                    <a:p>
                      <a:r>
                        <a:rPr lang="ru-RU" sz="2400" b="1" dirty="0" smtClean="0">
                          <a:latin typeface="Times New Roman" panose="02020603050405020304" pitchFamily="18" charset="0"/>
                          <a:cs typeface="Times New Roman" panose="02020603050405020304" pitchFamily="18" charset="0"/>
                        </a:rPr>
                        <a:t>70,66</a:t>
                      </a:r>
                      <a:endParaRPr lang="ru-RU" sz="2400" dirty="0">
                        <a:latin typeface="Times New Roman" panose="02020603050405020304" pitchFamily="18" charset="0"/>
                        <a:cs typeface="Times New Roman" panose="02020603050405020304" pitchFamily="18" charset="0"/>
                      </a:endParaRPr>
                    </a:p>
                  </a:txBody>
                  <a:tcPr/>
                </a:tc>
                <a:tc>
                  <a:txBody>
                    <a:bodyPr/>
                    <a:lstStyle/>
                    <a:p>
                      <a:r>
                        <a:rPr lang="ru-RU" sz="2400" dirty="0">
                          <a:latin typeface="Times New Roman" panose="02020603050405020304" pitchFamily="18" charset="0"/>
                          <a:cs typeface="Times New Roman" panose="02020603050405020304" pitchFamily="18" charset="0"/>
                        </a:rPr>
                        <a:t>68</a:t>
                      </a:r>
                    </a:p>
                  </a:txBody>
                  <a:tcPr/>
                </a:tc>
                <a:tc>
                  <a:txBody>
                    <a:bodyPr/>
                    <a:lstStyle/>
                    <a:p>
                      <a:r>
                        <a:rPr lang="ru-RU" sz="2400" dirty="0">
                          <a:latin typeface="Times New Roman" panose="02020603050405020304" pitchFamily="18" charset="0"/>
                          <a:cs typeface="Times New Roman" panose="02020603050405020304" pitchFamily="18" charset="0"/>
                        </a:rPr>
                        <a:t>68,4</a:t>
                      </a:r>
                    </a:p>
                  </a:txBody>
                  <a:tcPr/>
                </a:tc>
                <a:extLst>
                  <a:ext uri="{0D108BD9-81ED-4DB2-BD59-A6C34878D82A}">
                    <a16:rowId xmlns:a16="http://schemas.microsoft.com/office/drawing/2014/main" val="10001"/>
                  </a:ext>
                </a:extLst>
              </a:tr>
              <a:tr h="793108">
                <a:tc>
                  <a:txBody>
                    <a:bodyPr/>
                    <a:lstStyle/>
                    <a:p>
                      <a:r>
                        <a:rPr lang="ru-RU" sz="2400" dirty="0">
                          <a:latin typeface="Times New Roman" panose="02020603050405020304" pitchFamily="18" charset="0"/>
                          <a:cs typeface="Times New Roman" panose="02020603050405020304" pitchFamily="18" charset="0"/>
                        </a:rPr>
                        <a:t>Математика (профильный)</a:t>
                      </a:r>
                    </a:p>
                  </a:txBody>
                  <a:tcPr/>
                </a:tc>
                <a:tc>
                  <a:txBody>
                    <a:bodyPr/>
                    <a:lstStyle/>
                    <a:p>
                      <a:r>
                        <a:rPr lang="ru-RU" sz="2400" b="1" dirty="0" smtClean="0">
                          <a:latin typeface="Times New Roman" panose="02020603050405020304" pitchFamily="18" charset="0"/>
                          <a:cs typeface="Times New Roman" panose="02020603050405020304" pitchFamily="18" charset="0"/>
                        </a:rPr>
                        <a:t>58,99</a:t>
                      </a:r>
                      <a:endParaRPr lang="ru-RU" sz="2400" dirty="0">
                        <a:latin typeface="Times New Roman" panose="02020603050405020304" pitchFamily="18" charset="0"/>
                        <a:cs typeface="Times New Roman" panose="02020603050405020304" pitchFamily="18" charset="0"/>
                      </a:endParaRPr>
                    </a:p>
                  </a:txBody>
                  <a:tcPr/>
                </a:tc>
                <a:tc>
                  <a:txBody>
                    <a:bodyPr/>
                    <a:lstStyle/>
                    <a:p>
                      <a:r>
                        <a:rPr lang="ru-RU" sz="2400" dirty="0">
                          <a:latin typeface="Times New Roman" panose="02020603050405020304" pitchFamily="18" charset="0"/>
                          <a:cs typeface="Times New Roman" panose="02020603050405020304" pitchFamily="18" charset="0"/>
                        </a:rPr>
                        <a:t>55</a:t>
                      </a:r>
                    </a:p>
                  </a:txBody>
                  <a:tcPr/>
                </a:tc>
                <a:tc>
                  <a:txBody>
                    <a:bodyPr/>
                    <a:lstStyle/>
                    <a:p>
                      <a:r>
                        <a:rPr lang="ru-RU" sz="2400" dirty="0">
                          <a:latin typeface="Times New Roman" panose="02020603050405020304" pitchFamily="18" charset="0"/>
                          <a:cs typeface="Times New Roman" panose="02020603050405020304" pitchFamily="18" charset="0"/>
                        </a:rPr>
                        <a:t>55,62</a:t>
                      </a:r>
                    </a:p>
                  </a:txBody>
                  <a:tcPr/>
                </a:tc>
                <a:extLst>
                  <a:ext uri="{0D108BD9-81ED-4DB2-BD59-A6C34878D82A}">
                    <a16:rowId xmlns:a16="http://schemas.microsoft.com/office/drawing/2014/main" val="10002"/>
                  </a:ext>
                </a:extLst>
              </a:tr>
              <a:tr h="445183">
                <a:tc>
                  <a:txBody>
                    <a:bodyPr/>
                    <a:lstStyle/>
                    <a:p>
                      <a:r>
                        <a:rPr lang="ru-RU" sz="2400" dirty="0">
                          <a:latin typeface="Times New Roman" panose="02020603050405020304" pitchFamily="18" charset="0"/>
                          <a:cs typeface="Times New Roman" panose="02020603050405020304" pitchFamily="18" charset="0"/>
                        </a:rPr>
                        <a:t>Физика</a:t>
                      </a:r>
                      <a:r>
                        <a:rPr lang="ru-RU" sz="2400" baseline="0" dirty="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a:txBody>
                  <a:tcPr/>
                </a:tc>
                <a:tc>
                  <a:txBody>
                    <a:bodyPr/>
                    <a:lstStyle/>
                    <a:p>
                      <a:r>
                        <a:rPr lang="ru-RU" sz="2400" b="1" dirty="0" smtClean="0">
                          <a:latin typeface="Times New Roman" panose="02020603050405020304" pitchFamily="18" charset="0"/>
                          <a:cs typeface="Times New Roman" panose="02020603050405020304" pitchFamily="18" charset="0"/>
                        </a:rPr>
                        <a:t>60,21</a:t>
                      </a:r>
                      <a:endParaRPr lang="ru-RU" sz="2400" dirty="0">
                        <a:latin typeface="Times New Roman" panose="02020603050405020304" pitchFamily="18" charset="0"/>
                        <a:cs typeface="Times New Roman" panose="02020603050405020304" pitchFamily="18" charset="0"/>
                      </a:endParaRPr>
                    </a:p>
                  </a:txBody>
                  <a:tcPr/>
                </a:tc>
                <a:tc>
                  <a:txBody>
                    <a:bodyPr/>
                    <a:lstStyle/>
                    <a:p>
                      <a:r>
                        <a:rPr lang="ru-RU" sz="2400" dirty="0">
                          <a:latin typeface="Times New Roman" panose="02020603050405020304" pitchFamily="18" charset="0"/>
                          <a:cs typeface="Times New Roman" panose="02020603050405020304" pitchFamily="18" charset="0"/>
                        </a:rPr>
                        <a:t>55</a:t>
                      </a:r>
                    </a:p>
                  </a:txBody>
                  <a:tcPr/>
                </a:tc>
                <a:tc>
                  <a:txBody>
                    <a:bodyPr/>
                    <a:lstStyle/>
                    <a:p>
                      <a:r>
                        <a:rPr lang="ru-RU" sz="2400" dirty="0">
                          <a:latin typeface="Times New Roman" panose="02020603050405020304" pitchFamily="18" charset="0"/>
                          <a:cs typeface="Times New Roman" panose="02020603050405020304" pitchFamily="18" charset="0"/>
                        </a:rPr>
                        <a:t>54,85</a:t>
                      </a:r>
                    </a:p>
                  </a:txBody>
                  <a:tcPr/>
                </a:tc>
                <a:extLst>
                  <a:ext uri="{0D108BD9-81ED-4DB2-BD59-A6C34878D82A}">
                    <a16:rowId xmlns:a16="http://schemas.microsoft.com/office/drawing/2014/main" val="10003"/>
                  </a:ext>
                </a:extLst>
              </a:tr>
              <a:tr h="448305">
                <a:tc>
                  <a:txBody>
                    <a:bodyPr/>
                    <a:lstStyle/>
                    <a:p>
                      <a:r>
                        <a:rPr lang="ru-RU" sz="2400" dirty="0">
                          <a:latin typeface="Times New Roman" panose="02020603050405020304" pitchFamily="18" charset="0"/>
                          <a:cs typeface="Times New Roman" panose="02020603050405020304" pitchFamily="18" charset="0"/>
                        </a:rPr>
                        <a:t>Химия</a:t>
                      </a:r>
                    </a:p>
                  </a:txBody>
                  <a:tcPr/>
                </a:tc>
                <a:tc>
                  <a:txBody>
                    <a:bodyPr/>
                    <a:lstStyle/>
                    <a:p>
                      <a:r>
                        <a:rPr lang="ru-RU" sz="2400" b="1" dirty="0">
                          <a:latin typeface="Times New Roman" panose="02020603050405020304" pitchFamily="18" charset="0"/>
                          <a:cs typeface="Times New Roman" panose="02020603050405020304" pitchFamily="18" charset="0"/>
                        </a:rPr>
                        <a:t>65,5</a:t>
                      </a:r>
                      <a:r>
                        <a:rPr lang="ru-RU" sz="2400" dirty="0">
                          <a:latin typeface="Times New Roman" panose="02020603050405020304" pitchFamily="18" charset="0"/>
                          <a:cs typeface="Times New Roman" panose="02020603050405020304" pitchFamily="18" charset="0"/>
                        </a:rPr>
                        <a:t> </a:t>
                      </a:r>
                    </a:p>
                  </a:txBody>
                  <a:tcPr/>
                </a:tc>
                <a:tc>
                  <a:txBody>
                    <a:bodyPr/>
                    <a:lstStyle/>
                    <a:p>
                      <a:r>
                        <a:rPr lang="ru-RU" sz="2400" dirty="0">
                          <a:latin typeface="Times New Roman" panose="02020603050405020304" pitchFamily="18" charset="0"/>
                          <a:cs typeface="Times New Roman" panose="02020603050405020304" pitchFamily="18" charset="0"/>
                        </a:rPr>
                        <a:t>61</a:t>
                      </a:r>
                    </a:p>
                  </a:txBody>
                  <a:tcPr/>
                </a:tc>
                <a:tc>
                  <a:txBody>
                    <a:bodyPr/>
                    <a:lstStyle/>
                    <a:p>
                      <a:r>
                        <a:rPr lang="ru-RU" sz="2400" dirty="0">
                          <a:latin typeface="Times New Roman" panose="02020603050405020304" pitchFamily="18" charset="0"/>
                          <a:cs typeface="Times New Roman" panose="02020603050405020304" pitchFamily="18" charset="0"/>
                        </a:rPr>
                        <a:t>56,23</a:t>
                      </a:r>
                    </a:p>
                  </a:txBody>
                  <a:tcPr/>
                </a:tc>
                <a:extLst>
                  <a:ext uri="{0D108BD9-81ED-4DB2-BD59-A6C34878D82A}">
                    <a16:rowId xmlns:a16="http://schemas.microsoft.com/office/drawing/2014/main" val="10004"/>
                  </a:ext>
                </a:extLst>
              </a:tr>
              <a:tr h="453205">
                <a:tc>
                  <a:txBody>
                    <a:bodyPr/>
                    <a:lstStyle/>
                    <a:p>
                      <a:r>
                        <a:rPr lang="ru-RU" sz="2400" dirty="0">
                          <a:latin typeface="Times New Roman" panose="02020603050405020304" pitchFamily="18" charset="0"/>
                          <a:cs typeface="Times New Roman" panose="02020603050405020304" pitchFamily="18" charset="0"/>
                        </a:rPr>
                        <a:t>Биология</a:t>
                      </a:r>
                    </a:p>
                  </a:txBody>
                  <a:tcPr/>
                </a:tc>
                <a:tc>
                  <a:txBody>
                    <a:bodyPr/>
                    <a:lstStyle/>
                    <a:p>
                      <a:r>
                        <a:rPr lang="ru-RU" sz="2400" b="1" dirty="0">
                          <a:latin typeface="Times New Roman" panose="02020603050405020304" pitchFamily="18" charset="0"/>
                          <a:cs typeface="Times New Roman" panose="02020603050405020304" pitchFamily="18" charset="0"/>
                        </a:rPr>
                        <a:t>60,90 </a:t>
                      </a:r>
                      <a:endParaRPr lang="ru-RU" sz="2400" dirty="0">
                        <a:latin typeface="Times New Roman" panose="02020603050405020304" pitchFamily="18" charset="0"/>
                        <a:cs typeface="Times New Roman" panose="02020603050405020304" pitchFamily="18" charset="0"/>
                      </a:endParaRPr>
                    </a:p>
                  </a:txBody>
                  <a:tcPr/>
                </a:tc>
                <a:tc>
                  <a:txBody>
                    <a:bodyPr/>
                    <a:lstStyle/>
                    <a:p>
                      <a:r>
                        <a:rPr lang="ru-RU" sz="2400" dirty="0">
                          <a:latin typeface="Times New Roman" panose="02020603050405020304" pitchFamily="18" charset="0"/>
                          <a:cs typeface="Times New Roman" panose="02020603050405020304" pitchFamily="18" charset="0"/>
                        </a:rPr>
                        <a:t>51</a:t>
                      </a:r>
                    </a:p>
                  </a:txBody>
                  <a:tcPr/>
                </a:tc>
                <a:tc>
                  <a:txBody>
                    <a:bodyPr/>
                    <a:lstStyle/>
                    <a:p>
                      <a:r>
                        <a:rPr lang="ru-RU" sz="2400" dirty="0">
                          <a:latin typeface="Times New Roman" panose="02020603050405020304" pitchFamily="18" charset="0"/>
                          <a:cs typeface="Times New Roman" panose="02020603050405020304" pitchFamily="18" charset="0"/>
                        </a:rPr>
                        <a:t>50,87</a:t>
                      </a:r>
                    </a:p>
                  </a:txBody>
                  <a:tcPr/>
                </a:tc>
                <a:extLst>
                  <a:ext uri="{0D108BD9-81ED-4DB2-BD59-A6C34878D82A}">
                    <a16:rowId xmlns:a16="http://schemas.microsoft.com/office/drawing/2014/main" val="10005"/>
                  </a:ext>
                </a:extLst>
              </a:tr>
              <a:tr h="453205">
                <a:tc>
                  <a:txBody>
                    <a:bodyPr/>
                    <a:lstStyle/>
                    <a:p>
                      <a:r>
                        <a:rPr lang="ru-RU" sz="2400" dirty="0">
                          <a:latin typeface="Times New Roman" panose="02020603050405020304" pitchFamily="18" charset="0"/>
                          <a:cs typeface="Times New Roman" panose="02020603050405020304" pitchFamily="18" charset="0"/>
                        </a:rPr>
                        <a:t>История</a:t>
                      </a:r>
                    </a:p>
                  </a:txBody>
                  <a:tcPr/>
                </a:tc>
                <a:tc>
                  <a:txBody>
                    <a:bodyPr/>
                    <a:lstStyle/>
                    <a:p>
                      <a:r>
                        <a:rPr lang="ru-RU" sz="2400" b="1" dirty="0">
                          <a:latin typeface="Times New Roman" panose="02020603050405020304" pitchFamily="18" charset="0"/>
                          <a:cs typeface="Times New Roman" panose="02020603050405020304" pitchFamily="18" charset="0"/>
                        </a:rPr>
                        <a:t>63,62</a:t>
                      </a:r>
                      <a:r>
                        <a:rPr lang="ru-RU" sz="2400" dirty="0">
                          <a:latin typeface="Times New Roman" panose="02020603050405020304" pitchFamily="18" charset="0"/>
                          <a:cs typeface="Times New Roman" panose="02020603050405020304" pitchFamily="18" charset="0"/>
                        </a:rPr>
                        <a:t> </a:t>
                      </a:r>
                    </a:p>
                  </a:txBody>
                  <a:tcPr/>
                </a:tc>
                <a:tc>
                  <a:txBody>
                    <a:bodyPr/>
                    <a:lstStyle/>
                    <a:p>
                      <a:r>
                        <a:rPr lang="ru-RU" sz="2400" dirty="0">
                          <a:latin typeface="Times New Roman" panose="02020603050405020304" pitchFamily="18" charset="0"/>
                          <a:cs typeface="Times New Roman" panose="02020603050405020304" pitchFamily="18" charset="0"/>
                        </a:rPr>
                        <a:t>59</a:t>
                      </a:r>
                    </a:p>
                  </a:txBody>
                  <a:tcPr/>
                </a:tc>
                <a:tc>
                  <a:txBody>
                    <a:bodyPr/>
                    <a:lstStyle/>
                    <a:p>
                      <a:r>
                        <a:rPr lang="ru-RU" sz="2400" dirty="0">
                          <a:latin typeface="Times New Roman" panose="02020603050405020304" pitchFamily="18" charset="0"/>
                          <a:cs typeface="Times New Roman" panose="02020603050405020304" pitchFamily="18" charset="0"/>
                        </a:rPr>
                        <a:t>56,37</a:t>
                      </a:r>
                    </a:p>
                  </a:txBody>
                  <a:tcPr/>
                </a:tc>
                <a:extLst>
                  <a:ext uri="{0D108BD9-81ED-4DB2-BD59-A6C34878D82A}">
                    <a16:rowId xmlns:a16="http://schemas.microsoft.com/office/drawing/2014/main" val="10006"/>
                  </a:ext>
                </a:extLst>
              </a:tr>
              <a:tr h="453205">
                <a:tc>
                  <a:txBody>
                    <a:bodyPr/>
                    <a:lstStyle/>
                    <a:p>
                      <a:r>
                        <a:rPr lang="ru-RU" sz="2400" dirty="0">
                          <a:latin typeface="Times New Roman" panose="02020603050405020304" pitchFamily="18" charset="0"/>
                          <a:cs typeface="Times New Roman" panose="02020603050405020304" pitchFamily="18" charset="0"/>
                        </a:rPr>
                        <a:t>География</a:t>
                      </a:r>
                    </a:p>
                  </a:txBody>
                  <a:tcPr/>
                </a:tc>
                <a:tc>
                  <a:txBody>
                    <a:bodyPr/>
                    <a:lstStyle/>
                    <a:p>
                      <a:r>
                        <a:rPr lang="ru-RU" sz="2400" b="1" dirty="0">
                          <a:latin typeface="Times New Roman" panose="02020603050405020304" pitchFamily="18" charset="0"/>
                          <a:cs typeface="Times New Roman" panose="02020603050405020304" pitchFamily="18" charset="0"/>
                        </a:rPr>
                        <a:t>57,40</a:t>
                      </a:r>
                      <a:r>
                        <a:rPr lang="ru-RU" sz="2400" dirty="0">
                          <a:latin typeface="Times New Roman" panose="02020603050405020304" pitchFamily="18" charset="0"/>
                          <a:cs typeface="Times New Roman" panose="02020603050405020304" pitchFamily="18" charset="0"/>
                        </a:rPr>
                        <a:t> </a:t>
                      </a:r>
                    </a:p>
                  </a:txBody>
                  <a:tcPr/>
                </a:tc>
                <a:tc>
                  <a:txBody>
                    <a:bodyPr/>
                    <a:lstStyle/>
                    <a:p>
                      <a:r>
                        <a:rPr lang="ru-RU" sz="2400" dirty="0">
                          <a:latin typeface="Times New Roman" panose="02020603050405020304" pitchFamily="18" charset="0"/>
                          <a:cs typeface="Times New Roman" panose="02020603050405020304" pitchFamily="18" charset="0"/>
                        </a:rPr>
                        <a:t>54</a:t>
                      </a:r>
                    </a:p>
                  </a:txBody>
                  <a:tcPr/>
                </a:tc>
                <a:tc>
                  <a:txBody>
                    <a:bodyPr/>
                    <a:lstStyle/>
                    <a:p>
                      <a:r>
                        <a:rPr lang="ru-RU" sz="2400" dirty="0">
                          <a:latin typeface="Times New Roman" panose="02020603050405020304" pitchFamily="18" charset="0"/>
                          <a:cs typeface="Times New Roman" panose="02020603050405020304" pitchFamily="18" charset="0"/>
                        </a:rPr>
                        <a:t>54,6</a:t>
                      </a:r>
                    </a:p>
                  </a:txBody>
                  <a:tcPr/>
                </a:tc>
                <a:extLst>
                  <a:ext uri="{0D108BD9-81ED-4DB2-BD59-A6C34878D82A}">
                    <a16:rowId xmlns:a16="http://schemas.microsoft.com/office/drawing/2014/main" val="10007"/>
                  </a:ext>
                </a:extLst>
              </a:tr>
              <a:tr h="453205">
                <a:tc>
                  <a:txBody>
                    <a:bodyPr/>
                    <a:lstStyle/>
                    <a:p>
                      <a:r>
                        <a:rPr lang="ru-RU" sz="2400" dirty="0">
                          <a:latin typeface="Times New Roman" panose="02020603050405020304" pitchFamily="18" charset="0"/>
                          <a:cs typeface="Times New Roman" panose="02020603050405020304" pitchFamily="18" charset="0"/>
                        </a:rPr>
                        <a:t>Английский язык</a:t>
                      </a:r>
                    </a:p>
                  </a:txBody>
                  <a:tcPr/>
                </a:tc>
                <a:tc>
                  <a:txBody>
                    <a:bodyPr/>
                    <a:lstStyle/>
                    <a:p>
                      <a:r>
                        <a:rPr lang="ru-RU" sz="2400" b="1" dirty="0">
                          <a:latin typeface="Times New Roman" panose="02020603050405020304" pitchFamily="18" charset="0"/>
                          <a:cs typeface="Times New Roman" panose="02020603050405020304" pitchFamily="18" charset="0"/>
                        </a:rPr>
                        <a:t>71,42</a:t>
                      </a:r>
                      <a:r>
                        <a:rPr lang="ru-RU" sz="2400" dirty="0">
                          <a:latin typeface="Times New Roman" panose="02020603050405020304" pitchFamily="18" charset="0"/>
                          <a:cs typeface="Times New Roman" panose="02020603050405020304" pitchFamily="18" charset="0"/>
                        </a:rPr>
                        <a:t> </a:t>
                      </a:r>
                    </a:p>
                  </a:txBody>
                  <a:tcPr/>
                </a:tc>
                <a:tc>
                  <a:txBody>
                    <a:bodyPr/>
                    <a:lstStyle/>
                    <a:p>
                      <a:r>
                        <a:rPr lang="ru-RU" sz="2400" dirty="0">
                          <a:latin typeface="Times New Roman" panose="02020603050405020304" pitchFamily="18" charset="0"/>
                          <a:cs typeface="Times New Roman" panose="02020603050405020304" pitchFamily="18" charset="0"/>
                        </a:rPr>
                        <a:t>64</a:t>
                      </a:r>
                    </a:p>
                  </a:txBody>
                  <a:tcPr/>
                </a:tc>
                <a:tc>
                  <a:txBody>
                    <a:bodyPr/>
                    <a:lstStyle/>
                    <a:p>
                      <a:r>
                        <a:rPr lang="ru-RU" sz="2400" dirty="0">
                          <a:latin typeface="Times New Roman" panose="02020603050405020304" pitchFamily="18" charset="0"/>
                          <a:cs typeface="Times New Roman" panose="02020603050405020304" pitchFamily="18" charset="0"/>
                        </a:rPr>
                        <a:t>66,31</a:t>
                      </a:r>
                    </a:p>
                  </a:txBody>
                  <a:tcPr/>
                </a:tc>
                <a:extLst>
                  <a:ext uri="{0D108BD9-81ED-4DB2-BD59-A6C34878D82A}">
                    <a16:rowId xmlns:a16="http://schemas.microsoft.com/office/drawing/2014/main" val="10008"/>
                  </a:ext>
                </a:extLst>
              </a:tr>
              <a:tr h="453205">
                <a:tc>
                  <a:txBody>
                    <a:bodyPr/>
                    <a:lstStyle/>
                    <a:p>
                      <a:r>
                        <a:rPr lang="ru-RU" sz="2400" dirty="0">
                          <a:latin typeface="Times New Roman" panose="02020603050405020304" pitchFamily="18" charset="0"/>
                          <a:cs typeface="Times New Roman" panose="02020603050405020304" pitchFamily="18" charset="0"/>
                        </a:rPr>
                        <a:t>Литература</a:t>
                      </a:r>
                    </a:p>
                  </a:txBody>
                  <a:tcPr/>
                </a:tc>
                <a:tc>
                  <a:txBody>
                    <a:bodyPr/>
                    <a:lstStyle/>
                    <a:p>
                      <a:r>
                        <a:rPr lang="ru-RU" sz="2400" b="1" dirty="0" smtClean="0">
                          <a:latin typeface="Times New Roman" panose="02020603050405020304" pitchFamily="18" charset="0"/>
                          <a:cs typeface="Times New Roman" panose="02020603050405020304" pitchFamily="18" charset="0"/>
                        </a:rPr>
                        <a:t>80,29</a:t>
                      </a:r>
                      <a:endParaRPr lang="ru-RU" sz="2400" dirty="0">
                        <a:latin typeface="Times New Roman" panose="02020603050405020304" pitchFamily="18" charset="0"/>
                        <a:cs typeface="Times New Roman" panose="02020603050405020304" pitchFamily="18" charset="0"/>
                      </a:endParaRPr>
                    </a:p>
                  </a:txBody>
                  <a:tcPr/>
                </a:tc>
                <a:tc>
                  <a:txBody>
                    <a:bodyPr/>
                    <a:lstStyle/>
                    <a:p>
                      <a:r>
                        <a:rPr lang="ru-RU" sz="2400" dirty="0">
                          <a:latin typeface="Times New Roman" panose="02020603050405020304" pitchFamily="18" charset="0"/>
                          <a:cs typeface="Times New Roman" panose="02020603050405020304" pitchFamily="18" charset="0"/>
                        </a:rPr>
                        <a:t>66</a:t>
                      </a:r>
                    </a:p>
                  </a:txBody>
                  <a:tcPr/>
                </a:tc>
                <a:tc>
                  <a:txBody>
                    <a:bodyPr/>
                    <a:lstStyle/>
                    <a:p>
                      <a:r>
                        <a:rPr lang="ru-RU" sz="2400" dirty="0">
                          <a:latin typeface="Times New Roman" panose="02020603050405020304" pitchFamily="18" charset="0"/>
                          <a:cs typeface="Times New Roman" panose="02020603050405020304" pitchFamily="18" charset="0"/>
                        </a:rPr>
                        <a:t>63,97</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056924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494414"/>
            <a:ext cx="12192000" cy="1486786"/>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381000" y="2133600"/>
            <a:ext cx="10262462" cy="4409439"/>
          </a:xfrm>
        </p:spPr>
        <p:txBody>
          <a:bodyPr>
            <a:normAutofit fontScale="90000"/>
          </a:bodyPr>
          <a:lstStyle/>
          <a:p>
            <a:r>
              <a:rPr lang="ru-RU" sz="2700" b="1" dirty="0">
                <a:solidFill>
                  <a:schemeClr val="tx1"/>
                </a:solidFill>
                <a:latin typeface="Times New Roman" panose="02020603050405020304" pitchFamily="18" charset="0"/>
                <a:cs typeface="Times New Roman" panose="02020603050405020304" pitchFamily="18" charset="0"/>
              </a:rPr>
              <a:t>Русский язык –МБОУ СОШ № 1 (84,05)</a:t>
            </a:r>
            <a:br>
              <a:rPr lang="ru-RU" sz="2700" b="1" dirty="0">
                <a:solidFill>
                  <a:schemeClr val="tx1"/>
                </a:solidFill>
                <a:latin typeface="Times New Roman" panose="02020603050405020304" pitchFamily="18" charset="0"/>
                <a:cs typeface="Times New Roman" panose="02020603050405020304" pitchFamily="18" charset="0"/>
              </a:rPr>
            </a:br>
            <a:r>
              <a:rPr lang="ru-RU" sz="2700" b="1" dirty="0">
                <a:solidFill>
                  <a:schemeClr val="tx1"/>
                </a:solidFill>
                <a:latin typeface="Times New Roman" panose="02020603050405020304" pitchFamily="18" charset="0"/>
                <a:cs typeface="Times New Roman" panose="02020603050405020304" pitchFamily="18" charset="0"/>
              </a:rPr>
              <a:t/>
            </a:r>
            <a:br>
              <a:rPr lang="ru-RU" sz="2700" b="1" dirty="0">
                <a:solidFill>
                  <a:schemeClr val="tx1"/>
                </a:solidFill>
                <a:latin typeface="Times New Roman" panose="02020603050405020304" pitchFamily="18" charset="0"/>
                <a:cs typeface="Times New Roman" panose="02020603050405020304" pitchFamily="18" charset="0"/>
              </a:rPr>
            </a:br>
            <a:r>
              <a:rPr lang="ru-RU" sz="2700" b="1" dirty="0">
                <a:solidFill>
                  <a:schemeClr val="tx1"/>
                </a:solidFill>
                <a:latin typeface="Times New Roman" panose="02020603050405020304" pitchFamily="18" charset="0"/>
                <a:cs typeface="Times New Roman" panose="02020603050405020304" pitchFamily="18" charset="0"/>
              </a:rPr>
              <a:t>Математика (профильный уровень) </a:t>
            </a:r>
            <a:r>
              <a:rPr lang="ru-RU" sz="2700" b="1" dirty="0" smtClean="0">
                <a:solidFill>
                  <a:schemeClr val="tx1"/>
                </a:solidFill>
                <a:latin typeface="Times New Roman" panose="02020603050405020304" pitchFamily="18" charset="0"/>
                <a:cs typeface="Times New Roman" panose="02020603050405020304" pitchFamily="18" charset="0"/>
              </a:rPr>
              <a:t>– МАОУ СОШ </a:t>
            </a:r>
            <a:r>
              <a:rPr lang="ru-RU" sz="2700" b="1" dirty="0">
                <a:solidFill>
                  <a:schemeClr val="tx1"/>
                </a:solidFill>
                <a:latin typeface="Times New Roman" panose="02020603050405020304" pitchFamily="18" charset="0"/>
                <a:cs typeface="Times New Roman" panose="02020603050405020304" pitchFamily="18" charset="0"/>
              </a:rPr>
              <a:t>п</a:t>
            </a:r>
            <a:r>
              <a:rPr lang="ru-RU" sz="2700" b="1" dirty="0" smtClean="0">
                <a:solidFill>
                  <a:schemeClr val="tx1"/>
                </a:solidFill>
                <a:latin typeface="Times New Roman" panose="02020603050405020304" pitchFamily="18" charset="0"/>
                <a:cs typeface="Times New Roman" panose="02020603050405020304" pitchFamily="18" charset="0"/>
              </a:rPr>
              <a:t>. Цементный </a:t>
            </a:r>
            <a:r>
              <a:rPr lang="ru-RU" sz="2700" b="1" dirty="0">
                <a:solidFill>
                  <a:schemeClr val="tx1"/>
                </a:solidFill>
                <a:latin typeface="Times New Roman" panose="02020603050405020304" pitchFamily="18" charset="0"/>
                <a:cs typeface="Times New Roman" panose="02020603050405020304" pitchFamily="18" charset="0"/>
              </a:rPr>
              <a:t>(72,75)</a:t>
            </a:r>
            <a:br>
              <a:rPr lang="ru-RU" sz="2700" b="1" dirty="0">
                <a:solidFill>
                  <a:schemeClr val="tx1"/>
                </a:solidFill>
                <a:latin typeface="Times New Roman" panose="02020603050405020304" pitchFamily="18" charset="0"/>
                <a:cs typeface="Times New Roman" panose="02020603050405020304" pitchFamily="18" charset="0"/>
              </a:rPr>
            </a:br>
            <a:r>
              <a:rPr lang="ru-RU" sz="2700" b="1" dirty="0">
                <a:solidFill>
                  <a:schemeClr val="tx1"/>
                </a:solidFill>
                <a:latin typeface="Times New Roman" panose="02020603050405020304" pitchFamily="18" charset="0"/>
                <a:cs typeface="Times New Roman" panose="02020603050405020304" pitchFamily="18" charset="0"/>
              </a:rPr>
              <a:t/>
            </a:r>
            <a:br>
              <a:rPr lang="ru-RU" sz="2700" b="1" dirty="0">
                <a:solidFill>
                  <a:schemeClr val="tx1"/>
                </a:solidFill>
                <a:latin typeface="Times New Roman" panose="02020603050405020304" pitchFamily="18" charset="0"/>
                <a:cs typeface="Times New Roman" panose="02020603050405020304" pitchFamily="18" charset="0"/>
              </a:rPr>
            </a:br>
            <a:r>
              <a:rPr lang="ru-RU" sz="2700" b="1" dirty="0">
                <a:solidFill>
                  <a:schemeClr val="tx1"/>
                </a:solidFill>
                <a:latin typeface="Times New Roman" panose="02020603050405020304" pitchFamily="18" charset="0"/>
                <a:cs typeface="Times New Roman" panose="02020603050405020304" pitchFamily="18" charset="0"/>
              </a:rPr>
              <a:t>Математика (базовый уровень)- МАОУ </a:t>
            </a:r>
            <a:r>
              <a:rPr lang="ru-RU" sz="2700" b="1" dirty="0" smtClean="0">
                <a:solidFill>
                  <a:schemeClr val="tx1"/>
                </a:solidFill>
                <a:latin typeface="Times New Roman" panose="02020603050405020304" pitchFamily="18" charset="0"/>
                <a:cs typeface="Times New Roman" panose="02020603050405020304" pitchFamily="18" charset="0"/>
              </a:rPr>
              <a:t>СОШ </a:t>
            </a:r>
            <a:r>
              <a:rPr lang="ru-RU" sz="2700" b="1" dirty="0">
                <a:solidFill>
                  <a:schemeClr val="tx1"/>
                </a:solidFill>
                <a:latin typeface="Times New Roman" panose="02020603050405020304" pitchFamily="18" charset="0"/>
                <a:cs typeface="Times New Roman" panose="02020603050405020304" pitchFamily="18" charset="0"/>
              </a:rPr>
              <a:t>п</a:t>
            </a:r>
            <a:r>
              <a:rPr lang="ru-RU" sz="2700" b="1" dirty="0" smtClean="0">
                <a:solidFill>
                  <a:schemeClr val="tx1"/>
                </a:solidFill>
                <a:latin typeface="Times New Roman" panose="02020603050405020304" pitchFamily="18" charset="0"/>
                <a:cs typeface="Times New Roman" panose="02020603050405020304" pitchFamily="18" charset="0"/>
              </a:rPr>
              <a:t>. Цементный              (</a:t>
            </a:r>
            <a:r>
              <a:rPr lang="ru-RU" sz="2700" b="1" dirty="0">
                <a:solidFill>
                  <a:schemeClr val="tx1"/>
                </a:solidFill>
                <a:latin typeface="Times New Roman" panose="02020603050405020304" pitchFamily="18" charset="0"/>
                <a:cs typeface="Times New Roman" panose="02020603050405020304" pitchFamily="18" charset="0"/>
              </a:rPr>
              <a:t>5)</a:t>
            </a:r>
            <a:br>
              <a:rPr lang="ru-RU" sz="2700" b="1" dirty="0">
                <a:solidFill>
                  <a:schemeClr val="tx1"/>
                </a:solidFill>
                <a:latin typeface="Times New Roman" panose="02020603050405020304" pitchFamily="18" charset="0"/>
                <a:cs typeface="Times New Roman" panose="02020603050405020304" pitchFamily="18" charset="0"/>
              </a:rPr>
            </a:br>
            <a:r>
              <a:rPr lang="ru-RU" sz="2700" b="1" dirty="0">
                <a:solidFill>
                  <a:schemeClr val="tx1"/>
                </a:solidFill>
                <a:latin typeface="Times New Roman" panose="02020603050405020304" pitchFamily="18" charset="0"/>
                <a:cs typeface="Times New Roman" panose="02020603050405020304" pitchFamily="18" charset="0"/>
              </a:rPr>
              <a:t/>
            </a:r>
            <a:br>
              <a:rPr lang="ru-RU" sz="2700" b="1" dirty="0">
                <a:solidFill>
                  <a:schemeClr val="tx1"/>
                </a:solidFill>
                <a:latin typeface="Times New Roman" panose="02020603050405020304" pitchFamily="18" charset="0"/>
                <a:cs typeface="Times New Roman" panose="02020603050405020304" pitchFamily="18" charset="0"/>
              </a:rPr>
            </a:br>
            <a:r>
              <a:rPr lang="ru-RU" sz="2700" b="1" dirty="0">
                <a:solidFill>
                  <a:schemeClr val="tx1"/>
                </a:solidFill>
                <a:latin typeface="Times New Roman" panose="02020603050405020304" pitchFamily="18" charset="0"/>
                <a:cs typeface="Times New Roman" panose="02020603050405020304" pitchFamily="18" charset="0"/>
              </a:rPr>
              <a:t>Физика - МАОУ </a:t>
            </a:r>
            <a:r>
              <a:rPr lang="ru-RU" sz="2700" b="1" dirty="0" smtClean="0">
                <a:solidFill>
                  <a:schemeClr val="tx1"/>
                </a:solidFill>
                <a:latin typeface="Times New Roman" panose="02020603050405020304" pitchFamily="18" charset="0"/>
                <a:cs typeface="Times New Roman" panose="02020603050405020304" pitchFamily="18" charset="0"/>
              </a:rPr>
              <a:t>СОШ п. Цементный                                                    (</a:t>
            </a:r>
            <a:r>
              <a:rPr lang="ru-RU" sz="2700" b="1" dirty="0">
                <a:solidFill>
                  <a:schemeClr val="tx1"/>
                </a:solidFill>
                <a:latin typeface="Times New Roman" panose="02020603050405020304" pitchFamily="18" charset="0"/>
                <a:cs typeface="Times New Roman" panose="02020603050405020304" pitchFamily="18" charset="0"/>
              </a:rPr>
              <a:t>75,76)</a:t>
            </a:r>
            <a:br>
              <a:rPr lang="ru-RU" sz="2700" b="1" dirty="0">
                <a:solidFill>
                  <a:schemeClr val="tx1"/>
                </a:solidFill>
                <a:latin typeface="Times New Roman" panose="02020603050405020304" pitchFamily="18" charset="0"/>
                <a:cs typeface="Times New Roman" panose="02020603050405020304" pitchFamily="18" charset="0"/>
              </a:rPr>
            </a:br>
            <a:r>
              <a:rPr lang="ru-RU" sz="2700" b="1" dirty="0">
                <a:solidFill>
                  <a:schemeClr val="tx1"/>
                </a:solidFill>
                <a:latin typeface="Times New Roman" panose="02020603050405020304" pitchFamily="18" charset="0"/>
                <a:cs typeface="Times New Roman" panose="02020603050405020304" pitchFamily="18" charset="0"/>
              </a:rPr>
              <a:t/>
            </a:r>
            <a:br>
              <a:rPr lang="ru-RU" sz="2700" b="1" dirty="0">
                <a:solidFill>
                  <a:schemeClr val="tx1"/>
                </a:solidFill>
                <a:latin typeface="Times New Roman" panose="02020603050405020304" pitchFamily="18" charset="0"/>
                <a:cs typeface="Times New Roman" panose="02020603050405020304" pitchFamily="18" charset="0"/>
              </a:rPr>
            </a:br>
            <a:r>
              <a:rPr lang="ru-RU" sz="2700" b="1" dirty="0">
                <a:solidFill>
                  <a:schemeClr val="tx1"/>
                </a:solidFill>
                <a:latin typeface="Times New Roman" panose="02020603050405020304" pitchFamily="18" charset="0"/>
                <a:cs typeface="Times New Roman" panose="02020603050405020304" pitchFamily="18" charset="0"/>
              </a:rPr>
              <a:t>Информатика - МАОУ </a:t>
            </a:r>
            <a:r>
              <a:rPr lang="ru-RU" sz="2700" b="1" dirty="0" smtClean="0">
                <a:solidFill>
                  <a:schemeClr val="tx1"/>
                </a:solidFill>
                <a:latin typeface="Times New Roman" panose="02020603050405020304" pitchFamily="18" charset="0"/>
                <a:cs typeface="Times New Roman" panose="02020603050405020304" pitchFamily="18" charset="0"/>
              </a:rPr>
              <a:t>СОШ </a:t>
            </a:r>
            <a:r>
              <a:rPr lang="ru-RU" sz="2700" b="1" dirty="0">
                <a:solidFill>
                  <a:schemeClr val="tx1"/>
                </a:solidFill>
                <a:latin typeface="Times New Roman" panose="02020603050405020304" pitchFamily="18" charset="0"/>
                <a:cs typeface="Times New Roman" panose="02020603050405020304" pitchFamily="18" charset="0"/>
              </a:rPr>
              <a:t>п</a:t>
            </a:r>
            <a:r>
              <a:rPr lang="ru-RU" sz="2700" b="1" dirty="0" smtClean="0">
                <a:solidFill>
                  <a:schemeClr val="tx1"/>
                </a:solidFill>
                <a:latin typeface="Times New Roman" panose="02020603050405020304" pitchFamily="18" charset="0"/>
                <a:cs typeface="Times New Roman" panose="02020603050405020304" pitchFamily="18" charset="0"/>
              </a:rPr>
              <a:t>. Цементный                                         (</a:t>
            </a:r>
            <a:r>
              <a:rPr lang="ru-RU" sz="2700" b="1" dirty="0">
                <a:solidFill>
                  <a:schemeClr val="tx1"/>
                </a:solidFill>
                <a:latin typeface="Times New Roman" panose="02020603050405020304" pitchFamily="18" charset="0"/>
                <a:cs typeface="Times New Roman" panose="02020603050405020304" pitchFamily="18" charset="0"/>
              </a:rPr>
              <a:t>75,40)</a:t>
            </a:r>
            <a:br>
              <a:rPr lang="ru-RU" sz="2700" b="1" dirty="0">
                <a:solidFill>
                  <a:schemeClr val="tx1"/>
                </a:solidFill>
                <a:latin typeface="Times New Roman" panose="02020603050405020304" pitchFamily="18" charset="0"/>
                <a:cs typeface="Times New Roman" panose="02020603050405020304" pitchFamily="18" charset="0"/>
              </a:rPr>
            </a:br>
            <a:r>
              <a:rPr lang="ru-RU" sz="2700" b="1" dirty="0">
                <a:solidFill>
                  <a:schemeClr val="tx1"/>
                </a:solidFill>
                <a:latin typeface="Times New Roman" panose="02020603050405020304" pitchFamily="18" charset="0"/>
                <a:cs typeface="Times New Roman" panose="02020603050405020304" pitchFamily="18" charset="0"/>
              </a:rPr>
              <a:t/>
            </a:r>
            <a:br>
              <a:rPr lang="ru-RU" sz="2700" b="1" dirty="0">
                <a:solidFill>
                  <a:schemeClr val="tx1"/>
                </a:solidFill>
                <a:latin typeface="Times New Roman" panose="02020603050405020304" pitchFamily="18" charset="0"/>
                <a:cs typeface="Times New Roman" panose="02020603050405020304" pitchFamily="18" charset="0"/>
              </a:rPr>
            </a:br>
            <a:r>
              <a:rPr lang="ru-RU" sz="2700" b="1" dirty="0">
                <a:solidFill>
                  <a:schemeClr val="tx1"/>
                </a:solidFill>
                <a:latin typeface="Times New Roman" panose="02020603050405020304" pitchFamily="18" charset="0"/>
                <a:cs typeface="Times New Roman" panose="02020603050405020304" pitchFamily="18" charset="0"/>
              </a:rPr>
              <a:t>Химия –МБОУ СОШ № </a:t>
            </a:r>
            <a:r>
              <a:rPr lang="ru-RU" sz="2700" b="1" dirty="0" smtClean="0">
                <a:solidFill>
                  <a:schemeClr val="tx1"/>
                </a:solidFill>
                <a:latin typeface="Times New Roman" panose="02020603050405020304" pitchFamily="18" charset="0"/>
                <a:cs typeface="Times New Roman" panose="02020603050405020304" pitchFamily="18" charset="0"/>
              </a:rPr>
              <a:t>5                                                                          (71,69)</a:t>
            </a:r>
            <a:r>
              <a:rPr lang="ru-RU" dirty="0">
                <a:solidFill>
                  <a:schemeClr val="tx1"/>
                </a:solidFill>
              </a:rPr>
              <a:t/>
            </a:r>
            <a:br>
              <a:rPr lang="ru-RU" dirty="0">
                <a:solidFill>
                  <a:schemeClr val="tx1"/>
                </a:solidFill>
              </a:rPr>
            </a:br>
            <a:endParaRPr lang="ru-RU" dirty="0">
              <a:solidFill>
                <a:schemeClr val="tx1"/>
              </a:solidFill>
            </a:endParaRPr>
          </a:p>
        </p:txBody>
      </p:sp>
      <p:sp>
        <p:nvSpPr>
          <p:cNvPr id="3" name="Объект 2"/>
          <p:cNvSpPr>
            <a:spLocks noGrp="1"/>
          </p:cNvSpPr>
          <p:nvPr>
            <p:ph idx="4294967295"/>
          </p:nvPr>
        </p:nvSpPr>
        <p:spPr>
          <a:xfrm>
            <a:off x="685800" y="633549"/>
            <a:ext cx="8534400" cy="853440"/>
          </a:xfrm>
          <a:prstGeom prst="rect">
            <a:avLst/>
          </a:prstGeom>
        </p:spPr>
        <p:txBody>
          <a:bodyPr>
            <a:noAutofit/>
          </a:bodyPr>
          <a:lstStyle/>
          <a:p>
            <a:pPr marL="0" indent="0" algn="ctr">
              <a:buNone/>
            </a:pPr>
            <a:r>
              <a:rPr lang="ru-RU"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Образовательные</a:t>
            </a:r>
            <a:r>
              <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организации – </a:t>
            </a:r>
            <a:r>
              <a:rPr lang="ru-RU" sz="3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лидеры по среднему баллу ЕГЭ-2023 </a:t>
            </a:r>
          </a:p>
        </p:txBody>
      </p:sp>
      <p:pic>
        <p:nvPicPr>
          <p:cNvPr id="4" name="object 2"/>
          <p:cNvPicPr/>
          <p:nvPr/>
        </p:nvPicPr>
        <p:blipFill>
          <a:blip r:embed="rId2" cstate="print"/>
          <a:stretch>
            <a:fillRect/>
          </a:stretch>
        </p:blipFill>
        <p:spPr>
          <a:xfrm>
            <a:off x="9982200" y="633549"/>
            <a:ext cx="2078582" cy="1219200"/>
          </a:xfrm>
          <a:prstGeom prst="rect">
            <a:avLst/>
          </a:prstGeom>
        </p:spPr>
      </p:pic>
    </p:spTree>
    <p:extLst>
      <p:ext uri="{BB962C8B-B14F-4D97-AF65-F5344CB8AC3E}">
        <p14:creationId xmlns:p14="http://schemas.microsoft.com/office/powerpoint/2010/main" val="6472153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1959" y="1811383"/>
            <a:ext cx="9883641" cy="4592319"/>
          </a:xfrm>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Биология- МАОУ СОШ </a:t>
            </a:r>
            <a:r>
              <a:rPr lang="ru-RU" sz="2400" b="1" dirty="0" err="1" smtClean="0">
                <a:solidFill>
                  <a:schemeClr val="tx1"/>
                </a:solidFill>
                <a:latin typeface="Times New Roman" panose="02020603050405020304" pitchFamily="18" charset="0"/>
                <a:cs typeface="Times New Roman" panose="02020603050405020304" pitchFamily="18" charset="0"/>
              </a:rPr>
              <a:t>п.Цементный</a:t>
            </a:r>
            <a:r>
              <a:rPr lang="ru-RU" sz="2400" b="1" dirty="0">
                <a:solidFill>
                  <a:schemeClr val="tx1"/>
                </a:solidFill>
                <a:latin typeface="Times New Roman" panose="02020603050405020304" pitchFamily="18" charset="0"/>
                <a:cs typeface="Times New Roman" panose="02020603050405020304" pitchFamily="18" charset="0"/>
              </a:rPr>
              <a:t>, МАОУ СОШ с</a:t>
            </a:r>
            <a:r>
              <a:rPr lang="ru-RU" sz="2400" b="1" dirty="0" smtClean="0">
                <a:solidFill>
                  <a:schemeClr val="tx1"/>
                </a:solidFill>
                <a:latin typeface="Times New Roman" panose="02020603050405020304" pitchFamily="18" charset="0"/>
                <a:cs typeface="Times New Roman" panose="02020603050405020304" pitchFamily="18" charset="0"/>
              </a:rPr>
              <a:t>. </a:t>
            </a:r>
            <a:r>
              <a:rPr lang="ru-RU" sz="2400" b="1" dirty="0" err="1" smtClean="0">
                <a:solidFill>
                  <a:schemeClr val="tx1"/>
                </a:solidFill>
                <a:latin typeface="Times New Roman" panose="02020603050405020304" pitchFamily="18" charset="0"/>
                <a:cs typeface="Times New Roman" panose="02020603050405020304" pitchFamily="18" charset="0"/>
              </a:rPr>
              <a:t>Быньги</a:t>
            </a:r>
            <a:r>
              <a:rPr lang="ru-RU" sz="2400" b="1" dirty="0" smtClean="0">
                <a:solidFill>
                  <a:schemeClr val="tx1"/>
                </a:solidFill>
                <a:latin typeface="Times New Roman" panose="02020603050405020304" pitchFamily="18" charset="0"/>
                <a:cs typeface="Times New Roman" panose="02020603050405020304" pitchFamily="18" charset="0"/>
              </a:rPr>
              <a:t> </a:t>
            </a:r>
            <a:r>
              <a:rPr lang="ru-RU" sz="2400" b="1" dirty="0">
                <a:solidFill>
                  <a:schemeClr val="tx1"/>
                </a:solidFill>
                <a:latin typeface="Times New Roman" panose="02020603050405020304" pitchFamily="18" charset="0"/>
                <a:cs typeface="Times New Roman" panose="02020603050405020304" pitchFamily="18" charset="0"/>
              </a:rPr>
              <a:t>(74,0)</a:t>
            </a:r>
            <a:br>
              <a:rPr lang="ru-RU" sz="2400" b="1" dirty="0">
                <a:solidFill>
                  <a:schemeClr val="tx1"/>
                </a:solidFill>
                <a:latin typeface="Times New Roman" panose="02020603050405020304" pitchFamily="18" charset="0"/>
                <a:cs typeface="Times New Roman" panose="02020603050405020304" pitchFamily="18" charset="0"/>
              </a:rPr>
            </a:br>
            <a:r>
              <a:rPr lang="ru-RU" sz="2400" b="1" dirty="0">
                <a:solidFill>
                  <a:schemeClr val="tx1"/>
                </a:solidFill>
                <a:latin typeface="Times New Roman" panose="02020603050405020304" pitchFamily="18" charset="0"/>
                <a:cs typeface="Times New Roman" panose="02020603050405020304" pitchFamily="18" charset="0"/>
              </a:rPr>
              <a:t/>
            </a:r>
            <a:br>
              <a:rPr lang="ru-RU" sz="2400" b="1" dirty="0">
                <a:solidFill>
                  <a:schemeClr val="tx1"/>
                </a:solidFill>
                <a:latin typeface="Times New Roman" panose="02020603050405020304" pitchFamily="18" charset="0"/>
                <a:cs typeface="Times New Roman" panose="02020603050405020304" pitchFamily="18" charset="0"/>
              </a:rPr>
            </a:br>
            <a:r>
              <a:rPr lang="ru-RU" sz="2400" b="1" dirty="0">
                <a:solidFill>
                  <a:schemeClr val="tx1"/>
                </a:solidFill>
                <a:latin typeface="Times New Roman" panose="02020603050405020304" pitchFamily="18" charset="0"/>
                <a:cs typeface="Times New Roman" panose="02020603050405020304" pitchFamily="18" charset="0"/>
              </a:rPr>
              <a:t>История –МАОУ СОШ </a:t>
            </a:r>
            <a:r>
              <a:rPr lang="ru-RU" sz="2400" b="1" dirty="0" smtClean="0">
                <a:solidFill>
                  <a:schemeClr val="tx1"/>
                </a:solidFill>
                <a:latin typeface="Times New Roman" panose="02020603050405020304" pitchFamily="18" charset="0"/>
                <a:cs typeface="Times New Roman" panose="02020603050405020304" pitchFamily="18" charset="0"/>
              </a:rPr>
              <a:t>№ 2                                                                    (</a:t>
            </a:r>
            <a:r>
              <a:rPr lang="ru-RU" sz="2400" b="1" dirty="0">
                <a:solidFill>
                  <a:schemeClr val="tx1"/>
                </a:solidFill>
                <a:latin typeface="Times New Roman" panose="02020603050405020304" pitchFamily="18" charset="0"/>
                <a:cs typeface="Times New Roman" panose="02020603050405020304" pitchFamily="18" charset="0"/>
              </a:rPr>
              <a:t>78)</a:t>
            </a:r>
            <a:br>
              <a:rPr lang="ru-RU" sz="2400" b="1" dirty="0">
                <a:solidFill>
                  <a:schemeClr val="tx1"/>
                </a:solidFill>
                <a:latin typeface="Times New Roman" panose="02020603050405020304" pitchFamily="18" charset="0"/>
                <a:cs typeface="Times New Roman" panose="02020603050405020304" pitchFamily="18" charset="0"/>
              </a:rPr>
            </a:br>
            <a:r>
              <a:rPr lang="ru-RU" sz="2400" b="1" dirty="0">
                <a:solidFill>
                  <a:schemeClr val="tx1"/>
                </a:solidFill>
                <a:latin typeface="Times New Roman" panose="02020603050405020304" pitchFamily="18" charset="0"/>
                <a:cs typeface="Times New Roman" panose="02020603050405020304" pitchFamily="18" charset="0"/>
              </a:rPr>
              <a:t/>
            </a:r>
            <a:br>
              <a:rPr lang="ru-RU" sz="2400" b="1" dirty="0">
                <a:solidFill>
                  <a:schemeClr val="tx1"/>
                </a:solidFill>
                <a:latin typeface="Times New Roman" panose="02020603050405020304" pitchFamily="18" charset="0"/>
                <a:cs typeface="Times New Roman" panose="02020603050405020304" pitchFamily="18" charset="0"/>
              </a:rPr>
            </a:br>
            <a:r>
              <a:rPr lang="ru-RU" sz="2400" b="1" dirty="0">
                <a:solidFill>
                  <a:schemeClr val="tx1"/>
                </a:solidFill>
                <a:latin typeface="Times New Roman" panose="02020603050405020304" pitchFamily="18" charset="0"/>
                <a:cs typeface="Times New Roman" panose="02020603050405020304" pitchFamily="18" charset="0"/>
              </a:rPr>
              <a:t>Обществознание- МАОУ СОШ </a:t>
            </a:r>
            <a:r>
              <a:rPr lang="ru-RU" sz="2400" b="1" dirty="0" err="1" smtClean="0">
                <a:solidFill>
                  <a:schemeClr val="tx1"/>
                </a:solidFill>
                <a:latin typeface="Times New Roman" panose="02020603050405020304" pitchFamily="18" charset="0"/>
                <a:cs typeface="Times New Roman" panose="02020603050405020304" pitchFamily="18" charset="0"/>
              </a:rPr>
              <a:t>п.Цементный</a:t>
            </a:r>
            <a:r>
              <a:rPr lang="ru-RU" sz="2400" b="1" dirty="0" smtClean="0">
                <a:solidFill>
                  <a:schemeClr val="tx1"/>
                </a:solidFill>
                <a:latin typeface="Times New Roman" panose="02020603050405020304" pitchFamily="18" charset="0"/>
                <a:cs typeface="Times New Roman" panose="02020603050405020304" pitchFamily="18" charset="0"/>
              </a:rPr>
              <a:t>                                    (</a:t>
            </a:r>
            <a:r>
              <a:rPr lang="ru-RU" sz="2400" b="1" dirty="0">
                <a:solidFill>
                  <a:schemeClr val="tx1"/>
                </a:solidFill>
                <a:latin typeface="Times New Roman" panose="02020603050405020304" pitchFamily="18" charset="0"/>
                <a:cs typeface="Times New Roman" panose="02020603050405020304" pitchFamily="18" charset="0"/>
              </a:rPr>
              <a:t>83)</a:t>
            </a:r>
            <a:br>
              <a:rPr lang="ru-RU" sz="2400" b="1" dirty="0">
                <a:solidFill>
                  <a:schemeClr val="tx1"/>
                </a:solidFill>
                <a:latin typeface="Times New Roman" panose="02020603050405020304" pitchFamily="18" charset="0"/>
                <a:cs typeface="Times New Roman" panose="02020603050405020304" pitchFamily="18" charset="0"/>
              </a:rPr>
            </a:br>
            <a:r>
              <a:rPr lang="ru-RU" sz="2400" b="1" dirty="0">
                <a:solidFill>
                  <a:schemeClr val="tx1"/>
                </a:solidFill>
                <a:latin typeface="Times New Roman" panose="02020603050405020304" pitchFamily="18" charset="0"/>
                <a:cs typeface="Times New Roman" panose="02020603050405020304" pitchFamily="18" charset="0"/>
              </a:rPr>
              <a:t/>
            </a:r>
            <a:br>
              <a:rPr lang="ru-RU" sz="2400" b="1" dirty="0">
                <a:solidFill>
                  <a:schemeClr val="tx1"/>
                </a:solidFill>
                <a:latin typeface="Times New Roman" panose="02020603050405020304" pitchFamily="18" charset="0"/>
                <a:cs typeface="Times New Roman" panose="02020603050405020304" pitchFamily="18" charset="0"/>
              </a:rPr>
            </a:br>
            <a:r>
              <a:rPr lang="ru-RU" sz="2400" b="1" dirty="0">
                <a:solidFill>
                  <a:schemeClr val="tx1"/>
                </a:solidFill>
                <a:latin typeface="Times New Roman" panose="02020603050405020304" pitchFamily="18" charset="0"/>
                <a:cs typeface="Times New Roman" panose="02020603050405020304" pitchFamily="18" charset="0"/>
              </a:rPr>
              <a:t>Английский язык –МБОУ СОШ № </a:t>
            </a:r>
            <a:r>
              <a:rPr lang="ru-RU" sz="2400" b="1" dirty="0" smtClean="0">
                <a:solidFill>
                  <a:schemeClr val="tx1"/>
                </a:solidFill>
                <a:latin typeface="Times New Roman" panose="02020603050405020304" pitchFamily="18" charset="0"/>
                <a:cs typeface="Times New Roman" panose="02020603050405020304" pitchFamily="18" charset="0"/>
              </a:rPr>
              <a:t>1                                                 (</a:t>
            </a:r>
            <a:r>
              <a:rPr lang="ru-RU" sz="2400" b="1" dirty="0">
                <a:solidFill>
                  <a:schemeClr val="tx1"/>
                </a:solidFill>
                <a:latin typeface="Times New Roman" panose="02020603050405020304" pitchFamily="18" charset="0"/>
                <a:cs typeface="Times New Roman" panose="02020603050405020304" pitchFamily="18" charset="0"/>
              </a:rPr>
              <a:t>78,22)</a:t>
            </a:r>
            <a:br>
              <a:rPr lang="ru-RU" sz="2400" b="1" dirty="0">
                <a:solidFill>
                  <a:schemeClr val="tx1"/>
                </a:solidFill>
                <a:latin typeface="Times New Roman" panose="02020603050405020304" pitchFamily="18" charset="0"/>
                <a:cs typeface="Times New Roman" panose="02020603050405020304" pitchFamily="18" charset="0"/>
              </a:rPr>
            </a:br>
            <a:r>
              <a:rPr lang="ru-RU" sz="2400" b="1" dirty="0">
                <a:solidFill>
                  <a:schemeClr val="tx1"/>
                </a:solidFill>
                <a:latin typeface="Times New Roman" panose="02020603050405020304" pitchFamily="18" charset="0"/>
                <a:cs typeface="Times New Roman" panose="02020603050405020304" pitchFamily="18" charset="0"/>
              </a:rPr>
              <a:t/>
            </a:r>
            <a:br>
              <a:rPr lang="ru-RU" sz="2400" b="1" dirty="0">
                <a:solidFill>
                  <a:schemeClr val="tx1"/>
                </a:solidFill>
                <a:latin typeface="Times New Roman" panose="02020603050405020304" pitchFamily="18" charset="0"/>
                <a:cs typeface="Times New Roman" panose="02020603050405020304" pitchFamily="18" charset="0"/>
              </a:rPr>
            </a:br>
            <a:r>
              <a:rPr lang="ru-RU" sz="2400" b="1" dirty="0">
                <a:solidFill>
                  <a:schemeClr val="tx1"/>
                </a:solidFill>
                <a:latin typeface="Times New Roman" panose="02020603050405020304" pitchFamily="18" charset="0"/>
                <a:cs typeface="Times New Roman" panose="02020603050405020304" pitchFamily="18" charset="0"/>
              </a:rPr>
              <a:t>Литература –МАОУ СОШ </a:t>
            </a:r>
            <a:r>
              <a:rPr lang="ru-RU" sz="2400" b="1" dirty="0" smtClean="0">
                <a:solidFill>
                  <a:schemeClr val="tx1"/>
                </a:solidFill>
                <a:latin typeface="Times New Roman" panose="02020603050405020304" pitchFamily="18" charset="0"/>
                <a:cs typeface="Times New Roman" panose="02020603050405020304" pitchFamily="18" charset="0"/>
              </a:rPr>
              <a:t>№ 2                                                             </a:t>
            </a:r>
            <a:r>
              <a:rPr lang="ru-RU" sz="2400" b="1" dirty="0">
                <a:solidFill>
                  <a:schemeClr val="tx1"/>
                </a:solidFill>
                <a:latin typeface="Times New Roman" panose="02020603050405020304" pitchFamily="18" charset="0"/>
                <a:cs typeface="Times New Roman" panose="02020603050405020304" pitchFamily="18" charset="0"/>
              </a:rPr>
              <a:t>(87)</a:t>
            </a:r>
            <a:br>
              <a:rPr lang="ru-RU" sz="2400" b="1" dirty="0">
                <a:solidFill>
                  <a:schemeClr val="tx1"/>
                </a:solidFill>
                <a:latin typeface="Times New Roman" panose="02020603050405020304" pitchFamily="18" charset="0"/>
                <a:cs typeface="Times New Roman" panose="02020603050405020304" pitchFamily="18" charset="0"/>
              </a:rPr>
            </a:br>
            <a:r>
              <a:rPr lang="ru-RU" sz="2400" b="1" dirty="0">
                <a:solidFill>
                  <a:schemeClr val="tx1"/>
                </a:solidFill>
                <a:latin typeface="Times New Roman" panose="02020603050405020304" pitchFamily="18" charset="0"/>
                <a:cs typeface="Times New Roman" panose="02020603050405020304" pitchFamily="18" charset="0"/>
              </a:rPr>
              <a:t/>
            </a:r>
            <a:br>
              <a:rPr lang="ru-RU" sz="2400" b="1" dirty="0">
                <a:solidFill>
                  <a:schemeClr val="tx1"/>
                </a:solidFill>
                <a:latin typeface="Times New Roman" panose="02020603050405020304" pitchFamily="18" charset="0"/>
                <a:cs typeface="Times New Roman" panose="02020603050405020304" pitchFamily="18" charset="0"/>
              </a:rPr>
            </a:br>
            <a:r>
              <a:rPr lang="ru-RU" sz="2400" b="1" dirty="0">
                <a:solidFill>
                  <a:schemeClr val="tx1"/>
                </a:solidFill>
                <a:latin typeface="Times New Roman" panose="02020603050405020304" pitchFamily="18" charset="0"/>
                <a:cs typeface="Times New Roman" panose="02020603050405020304" pitchFamily="18" charset="0"/>
              </a:rPr>
              <a:t>География - МАОУ СОШ </a:t>
            </a:r>
            <a:r>
              <a:rPr lang="ru-RU" sz="2400" b="1" dirty="0" smtClean="0">
                <a:solidFill>
                  <a:schemeClr val="tx1"/>
                </a:solidFill>
                <a:latin typeface="Times New Roman" panose="02020603050405020304" pitchFamily="18" charset="0"/>
                <a:cs typeface="Times New Roman" panose="02020603050405020304" pitchFamily="18" charset="0"/>
              </a:rPr>
              <a:t>№ 2                                                              (</a:t>
            </a:r>
            <a:r>
              <a:rPr lang="ru-RU" sz="2400" b="1" dirty="0">
                <a:solidFill>
                  <a:schemeClr val="tx1"/>
                </a:solidFill>
                <a:latin typeface="Times New Roman" panose="02020603050405020304" pitchFamily="18" charset="0"/>
                <a:cs typeface="Times New Roman" panose="02020603050405020304" pitchFamily="18" charset="0"/>
              </a:rPr>
              <a:t>63,5)</a:t>
            </a:r>
          </a:p>
        </p:txBody>
      </p:sp>
      <p:sp>
        <p:nvSpPr>
          <p:cNvPr id="3" name="Объект 2"/>
          <p:cNvSpPr>
            <a:spLocks noGrp="1"/>
          </p:cNvSpPr>
          <p:nvPr>
            <p:ph idx="4294967295"/>
          </p:nvPr>
        </p:nvSpPr>
        <p:spPr>
          <a:xfrm>
            <a:off x="990600" y="457200"/>
            <a:ext cx="8915400" cy="762000"/>
          </a:xfrm>
          <a:prstGeom prst="rect">
            <a:avLst/>
          </a:prstGeom>
        </p:spPr>
        <p:txBody>
          <a:bodyPr>
            <a:noAutofit/>
          </a:bodyPr>
          <a:lstStyle/>
          <a:p>
            <a:pPr algn="ctr"/>
            <a:r>
              <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Образовательные организации – лидеры </a:t>
            </a:r>
            <a:endPar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 </a:t>
            </a:r>
            <a:r>
              <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среднему баллу ЕГЭ-2023 </a:t>
            </a:r>
          </a:p>
          <a:p>
            <a:endParaRPr lang="ru-RU" sz="2800" dirty="0">
              <a:solidFill>
                <a:srgbClr val="002060"/>
              </a:solidFill>
            </a:endParaRPr>
          </a:p>
        </p:txBody>
      </p:sp>
      <p:pic>
        <p:nvPicPr>
          <p:cNvPr id="4" name="object 2"/>
          <p:cNvPicPr/>
          <p:nvPr/>
        </p:nvPicPr>
        <p:blipFill>
          <a:blip r:embed="rId2" cstate="print"/>
          <a:stretch>
            <a:fillRect/>
          </a:stretch>
        </p:blipFill>
        <p:spPr>
          <a:xfrm>
            <a:off x="10267404" y="590922"/>
            <a:ext cx="1699554" cy="1220461"/>
          </a:xfrm>
          <a:prstGeom prst="rect">
            <a:avLst/>
          </a:prstGeom>
        </p:spPr>
      </p:pic>
    </p:spTree>
    <p:extLst>
      <p:ext uri="{BB962C8B-B14F-4D97-AF65-F5344CB8AC3E}">
        <p14:creationId xmlns:p14="http://schemas.microsoft.com/office/powerpoint/2010/main" val="40155493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684212" y="685800"/>
            <a:ext cx="11507788" cy="6172200"/>
          </a:xfrm>
          <a:prstGeom prst="rect">
            <a:avLst/>
          </a:prstGeom>
        </p:spPr>
        <p:txBody>
          <a:bodyPr>
            <a:normAutofit fontScale="25000" lnSpcReduction="20000"/>
          </a:bodyPr>
          <a:lstStyle/>
          <a:p>
            <a:pPr marL="0" indent="0">
              <a:buNone/>
            </a:pPr>
            <a:r>
              <a:rPr lang="ru-RU" sz="12800" b="1" dirty="0" smtClean="0">
                <a:solidFill>
                  <a:schemeClr val="tx1"/>
                </a:solidFill>
                <a:latin typeface="Times New Roman" panose="02020603050405020304" pitchFamily="18" charset="0"/>
                <a:cs typeface="Times New Roman" panose="02020603050405020304" pitchFamily="18" charset="0"/>
              </a:rPr>
              <a:t>Доля </a:t>
            </a:r>
            <a:r>
              <a:rPr lang="ru-RU" sz="12800" b="1" dirty="0">
                <a:solidFill>
                  <a:schemeClr val="tx1"/>
                </a:solidFill>
                <a:latin typeface="Times New Roman" panose="02020603050405020304" pitchFamily="18" charset="0"/>
                <a:cs typeface="Times New Roman" panose="02020603050405020304" pitchFamily="18" charset="0"/>
              </a:rPr>
              <a:t>неуспешных </a:t>
            </a:r>
            <a:r>
              <a:rPr lang="ru-RU" sz="12800" b="1" dirty="0" smtClean="0">
                <a:solidFill>
                  <a:schemeClr val="tx1"/>
                </a:solidFill>
                <a:latin typeface="Times New Roman" panose="02020603050405020304" pitchFamily="18" charset="0"/>
                <a:cs typeface="Times New Roman" panose="02020603050405020304" pitchFamily="18" charset="0"/>
              </a:rPr>
              <a:t>результатов на ЕГЭ 2023   </a:t>
            </a:r>
            <a:r>
              <a:rPr lang="ru-RU" sz="12800" b="1" dirty="0">
                <a:solidFill>
                  <a:srgbClr val="FF0000"/>
                </a:solidFill>
                <a:latin typeface="Times New Roman" panose="02020603050405020304" pitchFamily="18" charset="0"/>
                <a:cs typeface="Times New Roman" panose="02020603050405020304" pitchFamily="18" charset="0"/>
              </a:rPr>
              <a:t>-3,78 % </a:t>
            </a:r>
            <a:endParaRPr lang="ru-RU" sz="12800" b="1" dirty="0" smtClean="0">
              <a:solidFill>
                <a:srgbClr val="FF0000"/>
              </a:solidFill>
              <a:latin typeface="Times New Roman" panose="02020603050405020304" pitchFamily="18" charset="0"/>
              <a:cs typeface="Times New Roman" panose="02020603050405020304" pitchFamily="18" charset="0"/>
            </a:endParaRPr>
          </a:p>
          <a:p>
            <a:pPr marL="0" indent="0">
              <a:buNone/>
            </a:pPr>
            <a:endParaRPr lang="ru-RU" sz="12800" b="1" dirty="0">
              <a:solidFill>
                <a:schemeClr val="tx1"/>
              </a:solidFill>
              <a:latin typeface="Times New Roman" panose="02020603050405020304" pitchFamily="18" charset="0"/>
              <a:cs typeface="Times New Roman" panose="02020603050405020304" pitchFamily="18" charset="0"/>
            </a:endParaRPr>
          </a:p>
          <a:p>
            <a:pPr marL="0" indent="0">
              <a:buNone/>
            </a:pPr>
            <a:r>
              <a:rPr lang="ru-RU" sz="11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Нет </a:t>
            </a:r>
            <a:r>
              <a:rPr lang="ru-RU" sz="11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по </a:t>
            </a:r>
            <a:r>
              <a:rPr lang="ru-RU" sz="11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ЕГЭ:</a:t>
            </a:r>
          </a:p>
          <a:p>
            <a:pPr marL="0" indent="0">
              <a:buNone/>
            </a:pPr>
            <a:r>
              <a:rPr lang="ru-RU" sz="112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школа </a:t>
            </a:r>
            <a:r>
              <a:rPr lang="ru-RU" sz="112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a:t>
            </a:r>
            <a:endParaRPr lang="ru-RU" sz="112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r>
              <a:rPr lang="ru-RU" sz="112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школа </a:t>
            </a:r>
            <a:r>
              <a:rPr lang="ru-RU" sz="112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п.Цементный</a:t>
            </a:r>
            <a:r>
              <a:rPr lang="ru-RU" sz="112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indent="0">
              <a:buNone/>
            </a:pPr>
            <a:r>
              <a:rPr lang="ru-RU" sz="112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школа </a:t>
            </a:r>
            <a:r>
              <a:rPr lang="ru-RU" sz="112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п.Аять</a:t>
            </a:r>
            <a:r>
              <a:rPr lang="ru-RU" sz="112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ru-RU" sz="112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r>
              <a:rPr lang="ru-RU" sz="112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школа </a:t>
            </a:r>
            <a:r>
              <a:rPr lang="ru-RU" sz="112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с.Калиново</a:t>
            </a:r>
            <a:r>
              <a:rPr lang="ru-RU" sz="112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ru-RU" sz="112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r>
              <a:rPr lang="ru-RU" sz="112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школа </a:t>
            </a:r>
            <a:r>
              <a:rPr lang="ru-RU" sz="112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с.Аятское</a:t>
            </a:r>
            <a:r>
              <a:rPr lang="ru-RU" sz="112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indent="0">
              <a:buNone/>
            </a:pPr>
            <a:r>
              <a:rPr lang="ru-RU" sz="112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Вечерняя школа</a:t>
            </a:r>
          </a:p>
          <a:p>
            <a:pPr marL="0" indent="0">
              <a:buNone/>
            </a:pPr>
            <a:endParaRPr lang="ru-RU" sz="12800" b="1" dirty="0">
              <a:solidFill>
                <a:srgbClr val="C00000"/>
              </a:solidFill>
              <a:latin typeface="Times New Roman" panose="02020603050405020304" pitchFamily="18" charset="0"/>
              <a:cs typeface="Times New Roman" panose="02020603050405020304" pitchFamily="18" charset="0"/>
            </a:endParaRPr>
          </a:p>
          <a:p>
            <a:pPr marL="0" indent="0">
              <a:buNone/>
            </a:pPr>
            <a:r>
              <a:rPr lang="ru-RU" sz="12800" b="1" dirty="0" smtClean="0">
                <a:solidFill>
                  <a:schemeClr val="tx1"/>
                </a:solidFill>
                <a:latin typeface="Times New Roman" panose="02020603050405020304" pitchFamily="18" charset="0"/>
                <a:cs typeface="Times New Roman" panose="02020603050405020304" pitchFamily="18" charset="0"/>
              </a:rPr>
              <a:t>          </a:t>
            </a:r>
            <a:r>
              <a:rPr lang="ru-RU" sz="12800" b="1" dirty="0" smtClean="0">
                <a:solidFill>
                  <a:srgbClr val="002060"/>
                </a:solidFill>
                <a:latin typeface="Times New Roman" panose="02020603050405020304" pitchFamily="18" charset="0"/>
                <a:cs typeface="Times New Roman" panose="02020603050405020304" pitchFamily="18" charset="0"/>
              </a:rPr>
              <a:t>Доля </a:t>
            </a:r>
            <a:r>
              <a:rPr lang="ru-RU" sz="12800" b="1" dirty="0" err="1">
                <a:solidFill>
                  <a:srgbClr val="002060"/>
                </a:solidFill>
                <a:latin typeface="Times New Roman" panose="02020603050405020304" pitchFamily="18" charset="0"/>
                <a:cs typeface="Times New Roman" panose="02020603050405020304" pitchFamily="18" charset="0"/>
              </a:rPr>
              <a:t>высокобалльных</a:t>
            </a:r>
            <a:r>
              <a:rPr lang="ru-RU" sz="12800" b="1" dirty="0">
                <a:solidFill>
                  <a:srgbClr val="002060"/>
                </a:solidFill>
                <a:latin typeface="Times New Roman" panose="02020603050405020304" pitchFamily="18" charset="0"/>
                <a:cs typeface="Times New Roman" panose="02020603050405020304" pitchFamily="18" charset="0"/>
              </a:rPr>
              <a:t> результатов </a:t>
            </a:r>
            <a:r>
              <a:rPr lang="ru-RU" sz="12800" b="1" dirty="0" smtClean="0">
                <a:solidFill>
                  <a:srgbClr val="002060"/>
                </a:solidFill>
                <a:latin typeface="Times New Roman" panose="02020603050405020304" pitchFamily="18" charset="0"/>
                <a:cs typeface="Times New Roman" panose="02020603050405020304" pitchFamily="18" charset="0"/>
              </a:rPr>
              <a:t>- 31,7</a:t>
            </a:r>
            <a:r>
              <a:rPr lang="ru-RU" sz="12800" b="1" dirty="0">
                <a:solidFill>
                  <a:srgbClr val="002060"/>
                </a:solidFill>
                <a:latin typeface="Times New Roman" panose="02020603050405020304" pitchFamily="18" charset="0"/>
                <a:cs typeface="Times New Roman" panose="02020603050405020304" pitchFamily="18" charset="0"/>
              </a:rPr>
              <a:t>% </a:t>
            </a:r>
            <a:endParaRPr lang="ru-RU" sz="12800" b="1" dirty="0" smtClean="0">
              <a:solidFill>
                <a:srgbClr val="002060"/>
              </a:solidFill>
              <a:latin typeface="Times New Roman" panose="02020603050405020304" pitchFamily="18" charset="0"/>
              <a:cs typeface="Times New Roman" panose="02020603050405020304" pitchFamily="18" charset="0"/>
            </a:endParaRPr>
          </a:p>
          <a:p>
            <a:pPr marL="0" indent="0">
              <a:buNone/>
            </a:pPr>
            <a:r>
              <a:rPr lang="ru-RU" sz="12800" b="1" dirty="0">
                <a:solidFill>
                  <a:srgbClr val="002060"/>
                </a:solidFill>
                <a:latin typeface="Times New Roman" panose="02020603050405020304" pitchFamily="18" charset="0"/>
                <a:cs typeface="Times New Roman" panose="02020603050405020304" pitchFamily="18" charset="0"/>
              </a:rPr>
              <a:t> </a:t>
            </a:r>
            <a:r>
              <a:rPr lang="ru-RU" sz="12800" b="1" dirty="0" smtClean="0">
                <a:solidFill>
                  <a:srgbClr val="002060"/>
                </a:solidFill>
                <a:latin typeface="Times New Roman" panose="02020603050405020304" pitchFamily="18" charset="0"/>
                <a:cs typeface="Times New Roman" panose="02020603050405020304" pitchFamily="18" charset="0"/>
              </a:rPr>
              <a:t>                            (</a:t>
            </a:r>
            <a:r>
              <a:rPr lang="ru-RU" sz="12800" b="1" dirty="0">
                <a:solidFill>
                  <a:srgbClr val="002060"/>
                </a:solidFill>
                <a:latin typeface="Times New Roman" panose="02020603050405020304" pitchFamily="18" charset="0"/>
                <a:cs typeface="Times New Roman" panose="02020603050405020304" pitchFamily="18" charset="0"/>
              </a:rPr>
              <a:t>81 балл и выше</a:t>
            </a:r>
            <a:r>
              <a:rPr lang="ru-RU" sz="12800" b="1" dirty="0" smtClean="0">
                <a:solidFill>
                  <a:srgbClr val="002060"/>
                </a:solidFill>
                <a:latin typeface="Times New Roman" panose="02020603050405020304" pitchFamily="18" charset="0"/>
                <a:cs typeface="Times New Roman" panose="02020603050405020304" pitchFamily="18" charset="0"/>
              </a:rPr>
              <a:t>)</a:t>
            </a:r>
            <a:endParaRPr lang="ru-RU" sz="12800" b="1" dirty="0">
              <a:solidFill>
                <a:srgbClr val="002060"/>
              </a:solidFill>
              <a:latin typeface="Times New Roman" panose="02020603050405020304" pitchFamily="18" charset="0"/>
              <a:cs typeface="Times New Roman" panose="02020603050405020304" pitchFamily="18" charset="0"/>
            </a:endParaRPr>
          </a:p>
          <a:p>
            <a:pPr marL="0" indent="0">
              <a:buNone/>
            </a:pPr>
            <a:r>
              <a:rPr lang="ru-RU" sz="12800" b="1" dirty="0" smtClean="0">
                <a:solidFill>
                  <a:srgbClr val="C00000"/>
                </a:solidFill>
                <a:latin typeface="Times New Roman" panose="02020603050405020304" pitchFamily="18" charset="0"/>
                <a:cs typeface="Times New Roman" panose="02020603050405020304" pitchFamily="18" charset="0"/>
              </a:rPr>
              <a:t>                                       </a:t>
            </a:r>
            <a:r>
              <a:rPr lang="ru-RU" sz="12800" b="1" dirty="0" smtClean="0">
                <a:solidFill>
                  <a:srgbClr val="0070C0"/>
                </a:solidFill>
                <a:latin typeface="Times New Roman" panose="02020603050405020304" pitchFamily="18" charset="0"/>
                <a:cs typeface="Times New Roman" panose="02020603050405020304" pitchFamily="18" charset="0"/>
              </a:rPr>
              <a:t>Лидеры:</a:t>
            </a:r>
          </a:p>
          <a:p>
            <a:pPr marL="1143000" indent="-1143000">
              <a:buFont typeface="Wingdings" panose="05000000000000000000" pitchFamily="2" charset="2"/>
              <a:buChar char="v"/>
            </a:pPr>
            <a:r>
              <a:rPr lang="ru-RU" sz="12800" b="1" dirty="0" smtClean="0">
                <a:solidFill>
                  <a:srgbClr val="0070C0"/>
                </a:solidFill>
                <a:latin typeface="Times New Roman" panose="02020603050405020304" pitchFamily="18" charset="0"/>
                <a:cs typeface="Times New Roman" panose="02020603050405020304" pitchFamily="18" charset="0"/>
              </a:rPr>
              <a:t>школа </a:t>
            </a:r>
            <a:r>
              <a:rPr lang="ru-RU" sz="12800" b="1" dirty="0">
                <a:solidFill>
                  <a:srgbClr val="0070C0"/>
                </a:solidFill>
                <a:latin typeface="Times New Roman" panose="02020603050405020304" pitchFamily="18" charset="0"/>
                <a:cs typeface="Times New Roman" panose="02020603050405020304" pitchFamily="18" charset="0"/>
              </a:rPr>
              <a:t>№ 1 (русский язык </a:t>
            </a:r>
            <a:r>
              <a:rPr lang="ru-RU" sz="12800" b="1" dirty="0" smtClean="0">
                <a:solidFill>
                  <a:srgbClr val="0070C0"/>
                </a:solidFill>
                <a:latin typeface="Times New Roman" panose="02020603050405020304" pitchFamily="18" charset="0"/>
                <a:cs typeface="Times New Roman" panose="02020603050405020304" pitchFamily="18" charset="0"/>
              </a:rPr>
              <a:t>-76,2 %; </a:t>
            </a:r>
            <a:r>
              <a:rPr lang="ru-RU" sz="12800" b="1" dirty="0">
                <a:solidFill>
                  <a:srgbClr val="0070C0"/>
                </a:solidFill>
                <a:latin typeface="Times New Roman" panose="02020603050405020304" pitchFamily="18" charset="0"/>
                <a:cs typeface="Times New Roman" panose="02020603050405020304" pitchFamily="18" charset="0"/>
              </a:rPr>
              <a:t>литература </a:t>
            </a:r>
            <a:r>
              <a:rPr lang="ru-RU" sz="12800" b="1" dirty="0" smtClean="0">
                <a:solidFill>
                  <a:srgbClr val="0070C0"/>
                </a:solidFill>
                <a:latin typeface="Times New Roman" panose="02020603050405020304" pitchFamily="18" charset="0"/>
                <a:cs typeface="Times New Roman" panose="02020603050405020304" pitchFamily="18" charset="0"/>
              </a:rPr>
              <a:t>-66,7 %);</a:t>
            </a:r>
          </a:p>
          <a:p>
            <a:pPr marL="1143000" indent="-1143000">
              <a:buFont typeface="Wingdings" panose="05000000000000000000" pitchFamily="2" charset="2"/>
              <a:buChar char="v"/>
            </a:pPr>
            <a:r>
              <a:rPr lang="ru-RU" sz="12800" b="1" dirty="0" smtClean="0">
                <a:solidFill>
                  <a:srgbClr val="0070C0"/>
                </a:solidFill>
                <a:latin typeface="Times New Roman" panose="02020603050405020304" pitchFamily="18" charset="0"/>
                <a:cs typeface="Times New Roman" panose="02020603050405020304" pitchFamily="18" charset="0"/>
              </a:rPr>
              <a:t>школа </a:t>
            </a:r>
            <a:r>
              <a:rPr lang="ru-RU" sz="12800" b="1" dirty="0">
                <a:solidFill>
                  <a:srgbClr val="0070C0"/>
                </a:solidFill>
                <a:latin typeface="Times New Roman" panose="02020603050405020304" pitchFamily="18" charset="0"/>
                <a:cs typeface="Times New Roman" panose="02020603050405020304" pitchFamily="18" charset="0"/>
              </a:rPr>
              <a:t>п</a:t>
            </a:r>
            <a:r>
              <a:rPr lang="ru-RU" sz="12800" b="1" dirty="0" smtClean="0">
                <a:solidFill>
                  <a:srgbClr val="0070C0"/>
                </a:solidFill>
                <a:latin typeface="Times New Roman" panose="02020603050405020304" pitchFamily="18" charset="0"/>
                <a:cs typeface="Times New Roman" panose="02020603050405020304" pitchFamily="18" charset="0"/>
              </a:rPr>
              <a:t>. Цементный </a:t>
            </a:r>
            <a:r>
              <a:rPr lang="ru-RU" sz="12800" b="1" dirty="0">
                <a:solidFill>
                  <a:srgbClr val="0070C0"/>
                </a:solidFill>
                <a:latin typeface="Times New Roman" panose="02020603050405020304" pitchFamily="18" charset="0"/>
                <a:cs typeface="Times New Roman" panose="02020603050405020304" pitchFamily="18" charset="0"/>
              </a:rPr>
              <a:t>(обществознание -66,7</a:t>
            </a:r>
            <a:r>
              <a:rPr lang="ru-RU" sz="12800" b="1" dirty="0" smtClean="0">
                <a:solidFill>
                  <a:srgbClr val="0070C0"/>
                </a:solidFill>
                <a:latin typeface="Times New Roman" panose="02020603050405020304" pitchFamily="18" charset="0"/>
                <a:cs typeface="Times New Roman" panose="02020603050405020304" pitchFamily="18" charset="0"/>
              </a:rPr>
              <a:t>%)</a:t>
            </a:r>
          </a:p>
          <a:p>
            <a:pPr marL="0" indent="0">
              <a:buNone/>
            </a:pPr>
            <a:endParaRPr lang="ru-RU" sz="9000" dirty="0">
              <a:solidFill>
                <a:schemeClr val="tx1"/>
              </a:solidFill>
              <a:latin typeface="Times New Roman" panose="02020603050405020304" pitchFamily="18" charset="0"/>
              <a:cs typeface="Times New Roman" panose="02020603050405020304" pitchFamily="18" charset="0"/>
            </a:endParaRPr>
          </a:p>
        </p:txBody>
      </p:sp>
      <p:pic>
        <p:nvPicPr>
          <p:cNvPr id="4" name="object 2"/>
          <p:cNvPicPr/>
          <p:nvPr/>
        </p:nvPicPr>
        <p:blipFill>
          <a:blip r:embed="rId2" cstate="print"/>
          <a:stretch>
            <a:fillRect/>
          </a:stretch>
        </p:blipFill>
        <p:spPr>
          <a:xfrm>
            <a:off x="7772400" y="1875608"/>
            <a:ext cx="3124200" cy="1705792"/>
          </a:xfrm>
          <a:prstGeom prst="rect">
            <a:avLst/>
          </a:prstGeom>
        </p:spPr>
      </p:pic>
    </p:spTree>
    <p:extLst>
      <p:ext uri="{BB962C8B-B14F-4D97-AF65-F5344CB8AC3E}">
        <p14:creationId xmlns:p14="http://schemas.microsoft.com/office/powerpoint/2010/main" val="24808575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duotone>
              <a:schemeClr val="accent3">
                <a:shade val="45000"/>
                <a:satMod val="135000"/>
              </a:schemeClr>
              <a:prstClr val="white"/>
            </a:duotone>
          </a:blip>
          <a:stretch>
            <a:fillRect/>
          </a:stretch>
        </p:blipFill>
        <p:spPr>
          <a:xfrm>
            <a:off x="17515" y="-34064"/>
            <a:ext cx="7678685" cy="1572767"/>
          </a:xfrm>
          <a:prstGeom prst="rect">
            <a:avLst/>
          </a:prstGeom>
        </p:spPr>
      </p:pic>
      <p:sp>
        <p:nvSpPr>
          <p:cNvPr id="3" name="object 3"/>
          <p:cNvSpPr txBox="1">
            <a:spLocks noGrp="1"/>
          </p:cNvSpPr>
          <p:nvPr>
            <p:ph type="title"/>
          </p:nvPr>
        </p:nvSpPr>
        <p:spPr>
          <a:xfrm>
            <a:off x="-2285605" y="126016"/>
            <a:ext cx="11553953" cy="997709"/>
          </a:xfrm>
          <a:prstGeom prst="rect">
            <a:avLst/>
          </a:prstGeom>
        </p:spPr>
        <p:txBody>
          <a:bodyPr vert="horz" wrap="square" lIns="0" tIns="12700" rIns="0" bIns="0" rtlCol="0">
            <a:spAutoFit/>
          </a:bodyPr>
          <a:lstStyle/>
          <a:p>
            <a:pPr marL="12700" algn="ctr">
              <a:lnSpc>
                <a:spcPct val="100000"/>
              </a:lnSpc>
              <a:spcBef>
                <a:spcPts val="100"/>
              </a:spcBef>
            </a:pPr>
            <a:r>
              <a:rPr lang="ru-RU" sz="3200" b="1" spc="-3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Образовательные учреждения </a:t>
            </a:r>
            <a:br>
              <a:rPr lang="ru-RU" sz="3200" b="1" spc="-3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200" b="1" spc="-3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Невьянского городского округа</a:t>
            </a:r>
            <a:endParaRPr sz="3200" b="1" spc="-3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object 10"/>
          <p:cNvSpPr txBox="1"/>
          <p:nvPr/>
        </p:nvSpPr>
        <p:spPr>
          <a:xfrm>
            <a:off x="91786" y="2772098"/>
            <a:ext cx="5220992" cy="4001737"/>
          </a:xfrm>
          <a:prstGeom prst="rect">
            <a:avLst/>
          </a:prstGeom>
        </p:spPr>
        <p:txBody>
          <a:bodyPr vert="horz" wrap="square" lIns="0" tIns="13335" rIns="0" bIns="0" rtlCol="0">
            <a:spAutoFit/>
          </a:bodyPr>
          <a:lstStyle/>
          <a:p>
            <a:pPr marL="12700">
              <a:lnSpc>
                <a:spcPts val="2320"/>
              </a:lnSpc>
              <a:spcBef>
                <a:spcPts val="105"/>
              </a:spcBef>
            </a:pPr>
            <a:r>
              <a:rPr lang="ru-RU" sz="2000" b="1" dirty="0" smtClean="0">
                <a:latin typeface="Times New Roman" panose="02020603050405020304" pitchFamily="18" charset="0"/>
                <a:cs typeface="Times New Roman" panose="02020603050405020304" pitchFamily="18" charset="0"/>
              </a:rPr>
              <a:t> 1 группа – более 100 лет:</a:t>
            </a:r>
          </a:p>
          <a:p>
            <a:pPr marL="355600" indent="-342900">
              <a:lnSpc>
                <a:spcPts val="2320"/>
              </a:lnSpc>
              <a:spcBef>
                <a:spcPts val="105"/>
              </a:spcBef>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с</a:t>
            </a:r>
            <a:r>
              <a:rPr lang="ru-RU" sz="2000" dirty="0" smtClean="0">
                <a:latin typeface="Times New Roman" panose="02020603050405020304" pitchFamily="18" charset="0"/>
                <a:cs typeface="Times New Roman" panose="02020603050405020304" pitchFamily="18" charset="0"/>
              </a:rPr>
              <a:t>ередина 19 века </a:t>
            </a:r>
            <a:r>
              <a:rPr lang="ru-RU" sz="2000" dirty="0">
                <a:latin typeface="Times New Roman" panose="02020603050405020304" pitchFamily="18" charset="0"/>
                <a:cs typeface="Times New Roman" panose="02020603050405020304" pitchFamily="18" charset="0"/>
              </a:rPr>
              <a:t>- МБОУ ДО </a:t>
            </a:r>
            <a:r>
              <a:rPr lang="ru-RU" sz="2000" dirty="0" smtClean="0">
                <a:latin typeface="Times New Roman" panose="02020603050405020304" pitchFamily="18" charset="0"/>
                <a:cs typeface="Times New Roman" panose="02020603050405020304" pitchFamily="18" charset="0"/>
              </a:rPr>
              <a:t>ДЮСШ</a:t>
            </a:r>
            <a:endParaRPr lang="en-US" sz="2000" dirty="0" smtClean="0">
              <a:latin typeface="Times New Roman" panose="02020603050405020304" pitchFamily="18" charset="0"/>
              <a:cs typeface="Times New Roman" panose="02020603050405020304" pitchFamily="18" charset="0"/>
            </a:endParaRPr>
          </a:p>
          <a:p>
            <a:pPr marL="355600" indent="-342900">
              <a:lnSpc>
                <a:spcPts val="2320"/>
              </a:lnSpc>
              <a:spcBef>
                <a:spcPts val="105"/>
              </a:spcBef>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1905 </a:t>
            </a:r>
            <a:r>
              <a:rPr lang="ru-RU" sz="2000" dirty="0">
                <a:latin typeface="Times New Roman" panose="02020603050405020304" pitchFamily="18" charset="0"/>
                <a:cs typeface="Times New Roman" panose="02020603050405020304" pitchFamily="18" charset="0"/>
              </a:rPr>
              <a:t>г. – МБОУ СОШ № 1 Невьянского </a:t>
            </a:r>
            <a:r>
              <a:rPr lang="ru-RU" sz="2000" dirty="0" smtClean="0">
                <a:latin typeface="Times New Roman" panose="02020603050405020304" pitchFamily="18" charset="0"/>
                <a:cs typeface="Times New Roman" panose="02020603050405020304" pitchFamily="18" charset="0"/>
              </a:rPr>
              <a:t>ГО</a:t>
            </a:r>
            <a:endParaRPr lang="en-US" sz="2000" dirty="0" smtClean="0">
              <a:latin typeface="Times New Roman" panose="02020603050405020304" pitchFamily="18" charset="0"/>
              <a:cs typeface="Times New Roman" panose="02020603050405020304" pitchFamily="18" charset="0"/>
            </a:endParaRPr>
          </a:p>
          <a:p>
            <a:pPr marL="355600" indent="-342900">
              <a:lnSpc>
                <a:spcPts val="2320"/>
              </a:lnSpc>
              <a:spcBef>
                <a:spcPts val="105"/>
              </a:spcBef>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1917 г. - корпус 2 д/с 44</a:t>
            </a:r>
            <a:endParaRPr lang="en-US" sz="2000" dirty="0" smtClean="0">
              <a:latin typeface="Times New Roman" panose="02020603050405020304" pitchFamily="18" charset="0"/>
              <a:cs typeface="Times New Roman" panose="02020603050405020304" pitchFamily="18" charset="0"/>
            </a:endParaRPr>
          </a:p>
          <a:p>
            <a:pPr marL="355600" indent="-342900">
              <a:lnSpc>
                <a:spcPts val="2320"/>
              </a:lnSpc>
              <a:spcBef>
                <a:spcPts val="105"/>
              </a:spcBef>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МБОУ </a:t>
            </a:r>
            <a:r>
              <a:rPr lang="ru-RU" sz="2000" dirty="0">
                <a:latin typeface="Times New Roman" panose="02020603050405020304" pitchFamily="18" charset="0"/>
                <a:cs typeface="Times New Roman" panose="02020603050405020304" pitchFamily="18" charset="0"/>
              </a:rPr>
              <a:t>ДО СЮН </a:t>
            </a:r>
            <a:r>
              <a:rPr lang="ru-RU" sz="2000" dirty="0" smtClean="0">
                <a:latin typeface="Times New Roman" panose="02020603050405020304" pitchFamily="18" charset="0"/>
                <a:cs typeface="Times New Roman" panose="02020603050405020304" pitchFamily="18" charset="0"/>
              </a:rPr>
              <a:t>НГО</a:t>
            </a:r>
            <a:endParaRPr lang="en-US" sz="2000" dirty="0" smtClean="0">
              <a:latin typeface="Times New Roman" panose="02020603050405020304" pitchFamily="18" charset="0"/>
              <a:cs typeface="Times New Roman" panose="02020603050405020304" pitchFamily="18" charset="0"/>
            </a:endParaRPr>
          </a:p>
          <a:p>
            <a:pPr marL="12700">
              <a:lnSpc>
                <a:spcPts val="2320"/>
              </a:lnSpc>
              <a:spcBef>
                <a:spcPts val="105"/>
              </a:spcBef>
            </a:pPr>
            <a:r>
              <a:rPr lang="ru-RU" sz="2000" b="1" dirty="0" smtClean="0">
                <a:latin typeface="Times New Roman" panose="02020603050405020304" pitchFamily="18" charset="0"/>
                <a:cs typeface="Times New Roman" panose="02020603050405020304" pitchFamily="18" charset="0"/>
              </a:rPr>
              <a:t>2 группа - более 85 лет:</a:t>
            </a:r>
          </a:p>
          <a:p>
            <a:pPr marL="355600" indent="-342900">
              <a:lnSpc>
                <a:spcPts val="2320"/>
              </a:lnSpc>
              <a:spcBef>
                <a:spcPts val="105"/>
              </a:spcBef>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1936 г. – </a:t>
            </a:r>
            <a:r>
              <a:rPr lang="ru-RU" sz="2000" dirty="0">
                <a:latin typeface="Times New Roman" panose="02020603050405020304" pitchFamily="18" charset="0"/>
                <a:cs typeface="Times New Roman" panose="02020603050405020304" pitchFamily="18" charset="0"/>
              </a:rPr>
              <a:t>МБОУ СОШ №3 </a:t>
            </a:r>
            <a:r>
              <a:rPr lang="ru-RU" sz="2000" dirty="0" smtClean="0">
                <a:latin typeface="Times New Roman" panose="02020603050405020304" pitchFamily="18" charset="0"/>
                <a:cs typeface="Times New Roman" panose="02020603050405020304" pitchFamily="18" charset="0"/>
              </a:rPr>
              <a:t>НГО</a:t>
            </a:r>
            <a:endParaRPr lang="en-US" sz="2000" dirty="0" smtClean="0">
              <a:latin typeface="Times New Roman" panose="02020603050405020304" pitchFamily="18" charset="0"/>
              <a:cs typeface="Times New Roman" panose="02020603050405020304" pitchFamily="18" charset="0"/>
            </a:endParaRPr>
          </a:p>
          <a:p>
            <a:pPr marL="355600" indent="-342900">
              <a:lnSpc>
                <a:spcPts val="2320"/>
              </a:lnSpc>
              <a:spcBef>
                <a:spcPts val="105"/>
              </a:spcBef>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1939 </a:t>
            </a:r>
            <a:r>
              <a:rPr lang="ru-RU" sz="2000" dirty="0">
                <a:latin typeface="Times New Roman" panose="02020603050405020304" pitchFamily="18" charset="0"/>
                <a:cs typeface="Times New Roman" panose="02020603050405020304" pitchFamily="18" charset="0"/>
              </a:rPr>
              <a:t>г. – МАОУ СОШ № 2 </a:t>
            </a:r>
            <a:endParaRPr lang="en-US" sz="2000" dirty="0" smtClean="0">
              <a:latin typeface="Times New Roman" panose="02020603050405020304" pitchFamily="18" charset="0"/>
              <a:cs typeface="Times New Roman" panose="02020603050405020304" pitchFamily="18" charset="0"/>
            </a:endParaRPr>
          </a:p>
          <a:p>
            <a:pPr marL="12700">
              <a:lnSpc>
                <a:spcPts val="2320"/>
              </a:lnSpc>
              <a:spcBef>
                <a:spcPts val="105"/>
              </a:spcBef>
            </a:pPr>
            <a:r>
              <a:rPr lang="ru-RU" sz="2000" b="1" dirty="0" smtClean="0">
                <a:latin typeface="Times New Roman" panose="02020603050405020304" pitchFamily="18" charset="0"/>
                <a:cs typeface="Times New Roman" panose="02020603050405020304" pitchFamily="18" charset="0"/>
              </a:rPr>
              <a:t>3 группа - от 70 до 85 лет:</a:t>
            </a:r>
          </a:p>
          <a:p>
            <a:pPr marL="355600" indent="-342900">
              <a:lnSpc>
                <a:spcPts val="2320"/>
              </a:lnSpc>
              <a:spcBef>
                <a:spcPts val="105"/>
              </a:spcBef>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1953 г. </a:t>
            </a:r>
            <a:r>
              <a:rPr lang="ru-RU" sz="2000" dirty="0">
                <a:latin typeface="Times New Roman" panose="02020603050405020304" pitchFamily="18" charset="0"/>
                <a:cs typeface="Times New Roman" panose="02020603050405020304" pitchFamily="18" charset="0"/>
              </a:rPr>
              <a:t>- МБДОУ детский сад № 6 </a:t>
            </a:r>
            <a:endParaRPr lang="en-US" sz="2000" dirty="0" smtClean="0">
              <a:latin typeface="Times New Roman" panose="02020603050405020304" pitchFamily="18" charset="0"/>
              <a:cs typeface="Times New Roman" panose="02020603050405020304" pitchFamily="18" charset="0"/>
            </a:endParaRPr>
          </a:p>
          <a:p>
            <a:pPr marL="355600" indent="-342900">
              <a:lnSpc>
                <a:spcPts val="2320"/>
              </a:lnSpc>
              <a:spcBef>
                <a:spcPts val="105"/>
              </a:spcBef>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1956 </a:t>
            </a:r>
            <a:r>
              <a:rPr lang="ru-RU" sz="2000" dirty="0">
                <a:latin typeface="Times New Roman" panose="02020603050405020304" pitchFamily="18" charset="0"/>
                <a:cs typeface="Times New Roman" panose="02020603050405020304" pitchFamily="18" charset="0"/>
              </a:rPr>
              <a:t>г. – МБОУ СОШ п. </a:t>
            </a:r>
            <a:r>
              <a:rPr lang="ru-RU" sz="2000" dirty="0" smtClean="0">
                <a:latin typeface="Times New Roman" panose="02020603050405020304" pitchFamily="18" charset="0"/>
                <a:cs typeface="Times New Roman" panose="02020603050405020304" pitchFamily="18" charset="0"/>
              </a:rPr>
              <a:t>Калиново</a:t>
            </a:r>
            <a:endParaRPr lang="en-US" sz="2000" dirty="0" smtClean="0">
              <a:latin typeface="Times New Roman" panose="02020603050405020304" pitchFamily="18" charset="0"/>
              <a:cs typeface="Times New Roman" panose="02020603050405020304" pitchFamily="18" charset="0"/>
            </a:endParaRPr>
          </a:p>
          <a:p>
            <a:pPr marL="355600" indent="-342900">
              <a:lnSpc>
                <a:spcPts val="2320"/>
              </a:lnSpc>
              <a:spcBef>
                <a:spcPts val="105"/>
              </a:spcBef>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1962 г. </a:t>
            </a:r>
            <a:r>
              <a:rPr lang="ru-RU" sz="2000" dirty="0">
                <a:latin typeface="Times New Roman" panose="02020603050405020304" pitchFamily="18" charset="0"/>
                <a:cs typeface="Times New Roman" panose="02020603050405020304" pitchFamily="18" charset="0"/>
              </a:rPr>
              <a:t>– МБОУ СОШ №</a:t>
            </a:r>
            <a:r>
              <a:rPr lang="ru-RU" sz="2000" dirty="0" smtClean="0">
                <a:latin typeface="Times New Roman" panose="02020603050405020304" pitchFamily="18" charset="0"/>
                <a:cs typeface="Times New Roman" panose="02020603050405020304" pitchFamily="18" charset="0"/>
              </a:rPr>
              <a:t>4</a:t>
            </a:r>
            <a:endParaRPr lang="en-US" sz="2000" dirty="0" smtClean="0">
              <a:latin typeface="Times New Roman" panose="02020603050405020304" pitchFamily="18" charset="0"/>
              <a:cs typeface="Times New Roman" panose="02020603050405020304" pitchFamily="18" charset="0"/>
            </a:endParaRPr>
          </a:p>
          <a:p>
            <a:pPr marL="355600" indent="-342900">
              <a:lnSpc>
                <a:spcPts val="2320"/>
              </a:lnSpc>
              <a:spcBef>
                <a:spcPts val="105"/>
              </a:spcBef>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1969 </a:t>
            </a:r>
            <a:r>
              <a:rPr lang="ru-RU" sz="2000" dirty="0">
                <a:latin typeface="Times New Roman" panose="02020603050405020304" pitchFamily="18" charset="0"/>
                <a:cs typeface="Times New Roman" panose="02020603050405020304" pitchFamily="18" charset="0"/>
              </a:rPr>
              <a:t>г. – МАОУ СОШ с. </a:t>
            </a:r>
            <a:r>
              <a:rPr lang="ru-RU" sz="2000" dirty="0" err="1">
                <a:latin typeface="Times New Roman" panose="02020603050405020304" pitchFamily="18" charset="0"/>
                <a:cs typeface="Times New Roman" panose="02020603050405020304" pitchFamily="18" charset="0"/>
              </a:rPr>
              <a:t>Быньги</a:t>
            </a:r>
            <a:endParaRPr lang="ru-RU" sz="2400" b="1" dirty="0" smtClean="0">
              <a:cs typeface="Calibri"/>
            </a:endParaRPr>
          </a:p>
        </p:txBody>
      </p:sp>
      <p:sp>
        <p:nvSpPr>
          <p:cNvPr id="13" name="object 13"/>
          <p:cNvSpPr txBox="1"/>
          <p:nvPr/>
        </p:nvSpPr>
        <p:spPr>
          <a:xfrm>
            <a:off x="253390" y="1316812"/>
            <a:ext cx="280010" cy="382156"/>
          </a:xfrm>
          <a:prstGeom prst="rect">
            <a:avLst/>
          </a:prstGeom>
        </p:spPr>
        <p:txBody>
          <a:bodyPr vert="horz" wrap="square" lIns="0" tIns="12700" rIns="0" bIns="0" rtlCol="0">
            <a:spAutoFit/>
          </a:bodyPr>
          <a:lstStyle/>
          <a:p>
            <a:pPr marL="12700">
              <a:lnSpc>
                <a:spcPct val="100000"/>
              </a:lnSpc>
              <a:spcBef>
                <a:spcPts val="100"/>
              </a:spcBef>
            </a:pPr>
            <a:endParaRPr sz="2400" dirty="0">
              <a:solidFill>
                <a:srgbClr val="0070C0"/>
              </a:solidFill>
              <a:latin typeface="Calibri"/>
              <a:cs typeface="Calibri"/>
            </a:endParaRPr>
          </a:p>
        </p:txBody>
      </p:sp>
      <p:sp>
        <p:nvSpPr>
          <p:cNvPr id="14" name="object 14"/>
          <p:cNvSpPr txBox="1"/>
          <p:nvPr/>
        </p:nvSpPr>
        <p:spPr>
          <a:xfrm>
            <a:off x="3124200" y="2932744"/>
            <a:ext cx="8763635" cy="492443"/>
          </a:xfrm>
          <a:prstGeom prst="rect">
            <a:avLst/>
          </a:prstGeom>
        </p:spPr>
        <p:txBody>
          <a:bodyPr vert="horz" wrap="square" lIns="0" tIns="182880" rIns="0" bIns="0" rtlCol="0">
            <a:spAutoFit/>
          </a:bodyPr>
          <a:lstStyle/>
          <a:p>
            <a:pPr marL="12700">
              <a:lnSpc>
                <a:spcPct val="100000"/>
              </a:lnSpc>
              <a:spcBef>
                <a:spcPts val="1440"/>
              </a:spcBef>
            </a:pPr>
            <a:endParaRPr lang="ru-RU" sz="2000" b="1" dirty="0">
              <a:effectLst/>
            </a:endParaRPr>
          </a:p>
        </p:txBody>
      </p:sp>
      <p:pic>
        <p:nvPicPr>
          <p:cNvPr id="9" name="Рисунок 8"/>
          <p:cNvPicPr>
            <a:picLocks noChangeAspect="1"/>
          </p:cNvPicPr>
          <p:nvPr/>
        </p:nvPicPr>
        <p:blipFill>
          <a:blip r:embed="rId3"/>
          <a:stretch>
            <a:fillRect/>
          </a:stretch>
        </p:blipFill>
        <p:spPr>
          <a:xfrm>
            <a:off x="533400" y="1316812"/>
            <a:ext cx="1444275" cy="1444275"/>
          </a:xfrm>
          <a:prstGeom prst="rect">
            <a:avLst/>
          </a:prstGeom>
        </p:spPr>
      </p:pic>
      <p:sp>
        <p:nvSpPr>
          <p:cNvPr id="6" name="Прямоугольник 5"/>
          <p:cNvSpPr/>
          <p:nvPr/>
        </p:nvSpPr>
        <p:spPr>
          <a:xfrm>
            <a:off x="5182306" y="1841242"/>
            <a:ext cx="5714294" cy="5016758"/>
          </a:xfrm>
          <a:prstGeom prst="rect">
            <a:avLst/>
          </a:prstGeom>
        </p:spPr>
        <p:txBody>
          <a:bodyPr wrap="square">
            <a:spAutoFit/>
          </a:bodyPr>
          <a:lstStyle/>
          <a:p>
            <a:r>
              <a:rPr lang="ru-RU" sz="2000" b="1" dirty="0">
                <a:latin typeface="Times New Roman" panose="02020603050405020304" pitchFamily="18" charset="0"/>
                <a:cs typeface="Times New Roman" panose="02020603050405020304" pitchFamily="18" charset="0"/>
              </a:rPr>
              <a:t>4 группа</a:t>
            </a:r>
            <a:r>
              <a:rPr lang="ru-RU" sz="2000" dirty="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1970-1980 </a:t>
            </a:r>
            <a:r>
              <a:rPr lang="ru-RU" sz="2000" b="1" dirty="0" smtClean="0">
                <a:latin typeface="Times New Roman" panose="02020603050405020304" pitchFamily="18" charset="0"/>
                <a:cs typeface="Times New Roman" panose="02020603050405020304" pitchFamily="18" charset="0"/>
              </a:rPr>
              <a:t>годы:</a:t>
            </a:r>
            <a:endParaRPr lang="ru-RU" sz="20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1973 г. –д/с в с. </a:t>
            </a:r>
            <a:r>
              <a:rPr lang="ru-RU" sz="2000" dirty="0" err="1">
                <a:latin typeface="Times New Roman" panose="02020603050405020304" pitchFamily="18" charset="0"/>
                <a:cs typeface="Times New Roman" panose="02020603050405020304" pitchFamily="18" charset="0"/>
              </a:rPr>
              <a:t>Шайдуриха</a:t>
            </a:r>
            <a:endParaRPr lang="ru-RU"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1975 г.-   МАДОУ детский сад № 13 </a:t>
            </a:r>
            <a:endParaRPr lang="ru-RU"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1974</a:t>
            </a:r>
            <a:r>
              <a:rPr lang="ru-RU" sz="2000" dirty="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1987 г</a:t>
            </a:r>
            <a:r>
              <a:rPr lang="ru-RU" sz="2000" dirty="0">
                <a:latin typeface="Times New Roman" panose="02020603050405020304" pitchFamily="18" charset="0"/>
                <a:cs typeface="Times New Roman" panose="02020603050405020304" pitchFamily="18" charset="0"/>
              </a:rPr>
              <a:t>.- МАДОУ детский сад № 39 </a:t>
            </a:r>
            <a:endParaRPr lang="ru-RU"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1978 г. - </a:t>
            </a:r>
            <a:r>
              <a:rPr lang="ru-RU" sz="2000" dirty="0">
                <a:latin typeface="Times New Roman" panose="02020603050405020304" pitchFamily="18" charset="0"/>
                <a:cs typeface="Times New Roman" panose="02020603050405020304" pitchFamily="18" charset="0"/>
              </a:rPr>
              <a:t>МАОУ  СОШ п. </a:t>
            </a:r>
            <a:r>
              <a:rPr lang="ru-RU" sz="2000" dirty="0" smtClean="0">
                <a:latin typeface="Times New Roman" panose="02020603050405020304" pitchFamily="18" charset="0"/>
                <a:cs typeface="Times New Roman" panose="02020603050405020304" pitchFamily="18" charset="0"/>
              </a:rPr>
              <a:t>Цементный</a:t>
            </a: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1978 г. - </a:t>
            </a:r>
            <a:r>
              <a:rPr lang="ru-RU" sz="2000" dirty="0">
                <a:latin typeface="Times New Roman" panose="02020603050405020304" pitchFamily="18" charset="0"/>
                <a:cs typeface="Times New Roman" panose="02020603050405020304" pitchFamily="18" charset="0"/>
              </a:rPr>
              <a:t>МАДОУ детский сад № </a:t>
            </a:r>
            <a:r>
              <a:rPr lang="ru-RU" sz="2000" dirty="0" smtClean="0">
                <a:latin typeface="Times New Roman" panose="02020603050405020304" pitchFamily="18" charset="0"/>
                <a:cs typeface="Times New Roman" panose="02020603050405020304" pitchFamily="18" charset="0"/>
              </a:rPr>
              <a:t>36</a:t>
            </a: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1979 г. </a:t>
            </a:r>
            <a:r>
              <a:rPr lang="ru-RU" sz="2000" dirty="0">
                <a:latin typeface="Times New Roman" panose="02020603050405020304" pitchFamily="18" charset="0"/>
                <a:cs typeface="Times New Roman" panose="02020603050405020304" pitchFamily="18" charset="0"/>
              </a:rPr>
              <a:t>- МБОУ СОШ с. </a:t>
            </a:r>
            <a:r>
              <a:rPr lang="ru-RU" sz="2000" dirty="0" smtClean="0">
                <a:latin typeface="Times New Roman" panose="02020603050405020304" pitchFamily="18" charset="0"/>
                <a:cs typeface="Times New Roman" panose="02020603050405020304" pitchFamily="18" charset="0"/>
              </a:rPr>
              <a:t>Конево</a:t>
            </a: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1980 </a:t>
            </a:r>
            <a:r>
              <a:rPr lang="ru-RU" sz="2000" dirty="0">
                <a:latin typeface="Times New Roman" panose="02020603050405020304" pitchFamily="18" charset="0"/>
                <a:cs typeface="Times New Roman" panose="02020603050405020304" pitchFamily="18" charset="0"/>
              </a:rPr>
              <a:t>г. - МБДОУ  д/с №44 </a:t>
            </a:r>
            <a:endParaRPr lang="ru-RU"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1983 г. </a:t>
            </a:r>
            <a:r>
              <a:rPr lang="ru-RU" sz="2000" dirty="0">
                <a:latin typeface="Times New Roman" panose="02020603050405020304" pitchFamily="18" charset="0"/>
                <a:cs typeface="Times New Roman" panose="02020603050405020304" pitchFamily="18" charset="0"/>
              </a:rPr>
              <a:t>- МБОУ СОШ п. </a:t>
            </a:r>
            <a:r>
              <a:rPr lang="ru-RU" sz="2000" dirty="0" smtClean="0">
                <a:latin typeface="Times New Roman" panose="02020603050405020304" pitchFamily="18" charset="0"/>
                <a:cs typeface="Times New Roman" panose="02020603050405020304" pitchFamily="18" charset="0"/>
              </a:rPr>
              <a:t>Ребристый</a:t>
            </a: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1984 </a:t>
            </a:r>
            <a:r>
              <a:rPr lang="ru-RU" sz="2000" dirty="0">
                <a:latin typeface="Times New Roman" panose="02020603050405020304" pitchFamily="18" charset="0"/>
                <a:cs typeface="Times New Roman" panose="02020603050405020304" pitchFamily="18" charset="0"/>
              </a:rPr>
              <a:t>г. – МБОУ СОШ №5 г. </a:t>
            </a:r>
            <a:r>
              <a:rPr lang="ru-RU" sz="2000" dirty="0" smtClean="0">
                <a:latin typeface="Times New Roman" panose="02020603050405020304" pitchFamily="18" charset="0"/>
                <a:cs typeface="Times New Roman" panose="02020603050405020304" pitchFamily="18" charset="0"/>
              </a:rPr>
              <a:t>Невьянска</a:t>
            </a: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1984 г. </a:t>
            </a:r>
            <a:r>
              <a:rPr lang="ru-RU" sz="2000" dirty="0">
                <a:latin typeface="Times New Roman" panose="02020603050405020304" pitchFamily="18" charset="0"/>
                <a:cs typeface="Times New Roman" panose="02020603050405020304" pitchFamily="18" charset="0"/>
              </a:rPr>
              <a:t>- МАДОУ детский сад №16 </a:t>
            </a:r>
            <a:endParaRPr lang="ru-RU"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1986 </a:t>
            </a:r>
            <a:r>
              <a:rPr lang="ru-RU" sz="2000" dirty="0">
                <a:latin typeface="Times New Roman" panose="02020603050405020304" pitchFamily="18" charset="0"/>
                <a:cs typeface="Times New Roman" panose="02020603050405020304" pitchFamily="18" charset="0"/>
              </a:rPr>
              <a:t>г. - МБОУ СОШ </a:t>
            </a:r>
            <a:r>
              <a:rPr lang="ru-RU" sz="2000" dirty="0" err="1" smtClean="0">
                <a:latin typeface="Times New Roman" panose="02020603050405020304" pitchFamily="18" charset="0"/>
                <a:cs typeface="Times New Roman" panose="02020603050405020304" pitchFamily="18" charset="0"/>
              </a:rPr>
              <a:t>п.Аять</a:t>
            </a:r>
            <a:endParaRPr lang="ru-RU"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1986 г. </a:t>
            </a:r>
            <a:r>
              <a:rPr lang="ru-RU" sz="2000" dirty="0">
                <a:latin typeface="Times New Roman" panose="02020603050405020304" pitchFamily="18" charset="0"/>
                <a:cs typeface="Times New Roman" panose="02020603050405020304" pitchFamily="18" charset="0"/>
              </a:rPr>
              <a:t>- МБДОУ д/с № 12 </a:t>
            </a:r>
            <a:endParaRPr lang="ru-RU"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1987 </a:t>
            </a:r>
            <a:r>
              <a:rPr lang="ru-RU" sz="2000" dirty="0">
                <a:latin typeface="Times New Roman" panose="02020603050405020304" pitchFamily="18" charset="0"/>
                <a:cs typeface="Times New Roman" panose="02020603050405020304" pitchFamily="18" charset="0"/>
              </a:rPr>
              <a:t>г. – МБОУ СОШ </a:t>
            </a:r>
            <a:r>
              <a:rPr lang="ru-RU" sz="2000" dirty="0" err="1" smtClean="0">
                <a:latin typeface="Times New Roman" panose="02020603050405020304" pitchFamily="18" charset="0"/>
                <a:cs typeface="Times New Roman" panose="02020603050405020304" pitchFamily="18" charset="0"/>
              </a:rPr>
              <a:t>с.Аятское</a:t>
            </a:r>
            <a:endParaRPr lang="ru-RU"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1986 г. </a:t>
            </a:r>
            <a:r>
              <a:rPr lang="ru-RU" sz="2000" dirty="0">
                <a:latin typeface="Times New Roman" panose="02020603050405020304" pitchFamily="18" charset="0"/>
                <a:cs typeface="Times New Roman" panose="02020603050405020304" pitchFamily="18" charset="0"/>
              </a:rPr>
              <a:t>- МБДОУ НГО детский сад №28 </a:t>
            </a:r>
            <a:endParaRPr lang="ru-RU"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1992 </a:t>
            </a:r>
            <a:r>
              <a:rPr lang="ru-RU" sz="2000" dirty="0">
                <a:latin typeface="Times New Roman" panose="02020603050405020304" pitchFamily="18" charset="0"/>
                <a:cs typeface="Times New Roman" panose="02020603050405020304" pitchFamily="18" charset="0"/>
              </a:rPr>
              <a:t>г. – МБДОУ д/</a:t>
            </a:r>
            <a:r>
              <a:rPr lang="en-US" sz="2000" dirty="0">
                <a:latin typeface="Times New Roman" panose="02020603050405020304" pitchFamily="18" charset="0"/>
                <a:cs typeface="Times New Roman" panose="02020603050405020304" pitchFamily="18" charset="0"/>
              </a:rPr>
              <a:t>c № 22</a:t>
            </a:r>
            <a:endParaRPr lang="ru-RU" sz="2000" dirty="0">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075" y="1057188"/>
            <a:ext cx="2472793" cy="2121777"/>
          </a:xfrm>
          <a:prstGeom prst="rect">
            <a:avLst/>
          </a:prstGeom>
        </p:spPr>
      </p:pic>
      <p:sp>
        <p:nvSpPr>
          <p:cNvPr id="4" name="TextBox 3"/>
          <p:cNvSpPr txBox="1"/>
          <p:nvPr/>
        </p:nvSpPr>
        <p:spPr>
          <a:xfrm>
            <a:off x="8153400" y="228946"/>
            <a:ext cx="3886200" cy="1200329"/>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Новейшая  </a:t>
            </a:r>
            <a:r>
              <a:rPr lang="ru-RU" b="1" dirty="0" smtClean="0">
                <a:latin typeface="Times New Roman" panose="02020603050405020304" pitchFamily="18" charset="0"/>
                <a:cs typeface="Times New Roman" panose="02020603050405020304" pitchFamily="18" charset="0"/>
              </a:rPr>
              <a:t>эра: </a:t>
            </a:r>
            <a:endParaRPr lang="ru-RU"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МБОУ ООШ п. </a:t>
            </a:r>
            <a:r>
              <a:rPr lang="ru-RU" dirty="0" err="1">
                <a:latin typeface="Times New Roman" panose="02020603050405020304" pitchFamily="18" charset="0"/>
                <a:cs typeface="Times New Roman" panose="02020603050405020304" pitchFamily="18" charset="0"/>
              </a:rPr>
              <a:t>Таватуй</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НГО</a:t>
            </a:r>
          </a:p>
          <a:p>
            <a:pPr marL="285750" indent="-285750">
              <a:buFont typeface="Arial" panose="020B0604020202020204" pitchFamily="34" charset="0"/>
              <a:buChar char="•"/>
            </a:pPr>
            <a:r>
              <a:rPr lang="ru-RU" dirty="0" smtClean="0">
                <a:latin typeface="Times New Roman" panose="02020603050405020304" pitchFamily="18" charset="0"/>
                <a:cs typeface="Times New Roman" panose="02020603050405020304" pitchFamily="18" charset="0"/>
              </a:rPr>
              <a:t>2014 </a:t>
            </a:r>
            <a:r>
              <a:rPr lang="ru-RU" dirty="0">
                <a:latin typeface="Times New Roman" panose="02020603050405020304" pitchFamily="18" charset="0"/>
                <a:cs typeface="Times New Roman" panose="02020603050405020304" pitchFamily="18" charset="0"/>
              </a:rPr>
              <a:t>г. - МАДОУ детский сад № 1 </a:t>
            </a:r>
            <a:endParaRPr lang="ru-RU"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МАОУ СОШ №6 г. Невьянска</a:t>
            </a:r>
            <a:endParaRPr lang="ru-RU"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8218" y="-37800"/>
            <a:ext cx="12034520" cy="1107996"/>
          </a:xfrm>
        </p:spPr>
        <p:txBody>
          <a:bodyPr/>
          <a:lstStyle/>
          <a:p>
            <a: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100-балльники и медалисты</a:t>
            </a:r>
            <a:b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535939" y="1295400"/>
            <a:ext cx="10820400" cy="5616922"/>
          </a:xfrm>
        </p:spPr>
        <p:txBody>
          <a:bodyPr/>
          <a:lstStyle/>
          <a:p>
            <a:r>
              <a:rPr lang="ru-RU" sz="2000" b="1" dirty="0">
                <a:solidFill>
                  <a:srgbClr val="002060"/>
                </a:solidFill>
                <a:latin typeface="Times New Roman" panose="02020603050405020304" pitchFamily="18" charset="0"/>
                <a:cs typeface="Times New Roman" panose="02020603050405020304" pitchFamily="18" charset="0"/>
              </a:rPr>
              <a:t>2021-1 выпускник     </a:t>
            </a:r>
            <a:r>
              <a:rPr lang="ru-RU" sz="2000" b="1" dirty="0" smtClean="0">
                <a:solidFill>
                  <a:srgbClr val="002060"/>
                </a:solidFill>
                <a:latin typeface="Times New Roman" panose="02020603050405020304" pitchFamily="18" charset="0"/>
                <a:cs typeface="Times New Roman" panose="02020603050405020304" pitchFamily="18" charset="0"/>
              </a:rPr>
              <a:t>        2022-1 </a:t>
            </a:r>
            <a:r>
              <a:rPr lang="ru-RU" sz="2000" b="1" dirty="0">
                <a:solidFill>
                  <a:srgbClr val="002060"/>
                </a:solidFill>
                <a:latin typeface="Times New Roman" panose="02020603050405020304" pitchFamily="18" charset="0"/>
                <a:cs typeface="Times New Roman" panose="02020603050405020304" pitchFamily="18" charset="0"/>
              </a:rPr>
              <a:t>выпускник                 </a:t>
            </a:r>
            <a:r>
              <a:rPr lang="ru-RU" sz="2000" b="1" dirty="0" smtClean="0">
                <a:solidFill>
                  <a:srgbClr val="002060"/>
                </a:solidFill>
                <a:latin typeface="Times New Roman" panose="02020603050405020304" pitchFamily="18" charset="0"/>
                <a:cs typeface="Times New Roman" panose="02020603050405020304" pitchFamily="18" charset="0"/>
              </a:rPr>
              <a:t> </a:t>
            </a:r>
            <a:r>
              <a:rPr lang="ru-RU" sz="2000" b="1" dirty="0">
                <a:solidFill>
                  <a:srgbClr val="002060"/>
                </a:solidFill>
                <a:latin typeface="Times New Roman" panose="02020603050405020304" pitchFamily="18" charset="0"/>
                <a:cs typeface="Times New Roman" panose="02020603050405020304" pitchFamily="18" charset="0"/>
              </a:rPr>
              <a:t>2023 год- 3     100- балльника</a:t>
            </a:r>
          </a:p>
          <a:p>
            <a:endParaRPr lang="ru-RU" sz="2000" b="1" dirty="0">
              <a:solidFill>
                <a:srgbClr val="002060"/>
              </a:solidFill>
              <a:latin typeface="Times New Roman" panose="02020603050405020304" pitchFamily="18" charset="0"/>
              <a:cs typeface="Times New Roman" panose="02020603050405020304" pitchFamily="18" charset="0"/>
            </a:endParaRPr>
          </a:p>
          <a:p>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smtClean="0">
                <a:solidFill>
                  <a:srgbClr val="002060"/>
                </a:solidFill>
                <a:latin typeface="Times New Roman" panose="02020603050405020304" pitchFamily="18" charset="0"/>
                <a:cs typeface="Times New Roman" panose="02020603050405020304" pitchFamily="18" charset="0"/>
              </a:rPr>
              <a:t>100 </a:t>
            </a:r>
            <a:r>
              <a:rPr lang="ru-RU" sz="2000" b="1" dirty="0">
                <a:solidFill>
                  <a:srgbClr val="002060"/>
                </a:solidFill>
                <a:latin typeface="Times New Roman" panose="02020603050405020304" pitchFamily="18" charset="0"/>
                <a:cs typeface="Times New Roman" panose="02020603050405020304" pitchFamily="18" charset="0"/>
              </a:rPr>
              <a:t>балльник           </a:t>
            </a:r>
            <a:r>
              <a:rPr lang="ru-RU" sz="2000" b="1" dirty="0" smtClean="0">
                <a:solidFill>
                  <a:srgbClr val="002060"/>
                </a:solidFill>
                <a:latin typeface="Times New Roman" panose="02020603050405020304" pitchFamily="18" charset="0"/>
                <a:cs typeface="Times New Roman" panose="02020603050405020304" pitchFamily="18" charset="0"/>
              </a:rPr>
              <a:t>     100 </a:t>
            </a:r>
            <a:r>
              <a:rPr lang="ru-RU" sz="2000" b="1" dirty="0">
                <a:solidFill>
                  <a:srgbClr val="002060"/>
                </a:solidFill>
                <a:latin typeface="Times New Roman" panose="02020603050405020304" pitchFamily="18" charset="0"/>
                <a:cs typeface="Times New Roman" panose="02020603050405020304" pitchFamily="18" charset="0"/>
              </a:rPr>
              <a:t>-балльник (история)       </a:t>
            </a:r>
            <a:r>
              <a:rPr lang="ru-RU" sz="2000" b="1" dirty="0" smtClean="0">
                <a:solidFill>
                  <a:srgbClr val="002060"/>
                </a:solidFill>
                <a:latin typeface="Times New Roman" panose="02020603050405020304" pitchFamily="18" charset="0"/>
                <a:cs typeface="Times New Roman" panose="02020603050405020304" pitchFamily="18" charset="0"/>
              </a:rPr>
              <a:t> * </a:t>
            </a:r>
            <a:r>
              <a:rPr lang="ru-RU" sz="2000" b="1" dirty="0" err="1" smtClean="0">
                <a:solidFill>
                  <a:srgbClr val="002060"/>
                </a:solidFill>
                <a:latin typeface="Times New Roman" panose="02020603050405020304" pitchFamily="18" charset="0"/>
                <a:cs typeface="Times New Roman" panose="02020603050405020304" pitchFamily="18" charset="0"/>
              </a:rPr>
              <a:t>Мухаметьханов</a:t>
            </a:r>
            <a:r>
              <a:rPr lang="ru-RU" sz="2000" b="1" dirty="0" smtClean="0">
                <a:solidFill>
                  <a:srgbClr val="002060"/>
                </a:solidFill>
                <a:latin typeface="Times New Roman" panose="02020603050405020304" pitchFamily="18" charset="0"/>
                <a:cs typeface="Times New Roman" panose="02020603050405020304" pitchFamily="18" charset="0"/>
              </a:rPr>
              <a:t> </a:t>
            </a:r>
            <a:r>
              <a:rPr lang="ru-RU" sz="2000" b="1" dirty="0">
                <a:solidFill>
                  <a:srgbClr val="002060"/>
                </a:solidFill>
                <a:latin typeface="Times New Roman" panose="02020603050405020304" pitchFamily="18" charset="0"/>
                <a:cs typeface="Times New Roman" panose="02020603050405020304" pitchFamily="18" charset="0"/>
              </a:rPr>
              <a:t>Денис(химия)-</a:t>
            </a:r>
          </a:p>
          <a:p>
            <a:r>
              <a:rPr lang="ru-RU" sz="2000" b="1" dirty="0">
                <a:solidFill>
                  <a:srgbClr val="002060"/>
                </a:solidFill>
                <a:latin typeface="Times New Roman" panose="02020603050405020304" pitchFamily="18" charset="0"/>
                <a:cs typeface="Times New Roman" panose="02020603050405020304" pitchFamily="18" charset="0"/>
              </a:rPr>
              <a:t>(обществознание)                                                             </a:t>
            </a:r>
            <a:r>
              <a:rPr lang="ru-RU" sz="2000" b="1" dirty="0" smtClean="0">
                <a:solidFill>
                  <a:srgbClr val="002060"/>
                </a:solidFill>
                <a:latin typeface="Times New Roman" panose="02020603050405020304" pitchFamily="18" charset="0"/>
                <a:cs typeface="Times New Roman" panose="02020603050405020304" pitchFamily="18" charset="0"/>
              </a:rPr>
              <a:t> (</a:t>
            </a:r>
            <a:r>
              <a:rPr lang="ru-RU" sz="2000" b="1" dirty="0">
                <a:solidFill>
                  <a:srgbClr val="002060"/>
                </a:solidFill>
                <a:latin typeface="Times New Roman" panose="02020603050405020304" pitchFamily="18" charset="0"/>
                <a:cs typeface="Times New Roman" panose="02020603050405020304" pitchFamily="18" charset="0"/>
              </a:rPr>
              <a:t>МБОУ СОШ № 5 </a:t>
            </a:r>
            <a:r>
              <a:rPr lang="ru-RU" sz="2000" b="1" dirty="0" err="1">
                <a:solidFill>
                  <a:srgbClr val="002060"/>
                </a:solidFill>
                <a:latin typeface="Times New Roman" panose="02020603050405020304" pitchFamily="18" charset="0"/>
                <a:cs typeface="Times New Roman" panose="02020603050405020304" pitchFamily="18" charset="0"/>
              </a:rPr>
              <a:t>г.Невьянск</a:t>
            </a:r>
            <a:r>
              <a:rPr lang="ru-RU" sz="2000" b="1" dirty="0">
                <a:solidFill>
                  <a:srgbClr val="002060"/>
                </a:solidFill>
                <a:latin typeface="Times New Roman" panose="02020603050405020304" pitchFamily="18" charset="0"/>
                <a:cs typeface="Times New Roman" panose="02020603050405020304" pitchFamily="18" charset="0"/>
              </a:rPr>
              <a:t>),</a:t>
            </a:r>
          </a:p>
          <a:p>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smtClean="0">
                <a:solidFill>
                  <a:srgbClr val="002060"/>
                </a:solidFill>
                <a:latin typeface="Times New Roman" panose="02020603050405020304" pitchFamily="18" charset="0"/>
                <a:cs typeface="Times New Roman" panose="02020603050405020304" pitchFamily="18" charset="0"/>
              </a:rPr>
              <a:t> * Николаев Данил (</a:t>
            </a:r>
            <a:r>
              <a:rPr lang="ru-RU" sz="2000" b="1" dirty="0">
                <a:solidFill>
                  <a:srgbClr val="002060"/>
                </a:solidFill>
                <a:latin typeface="Times New Roman" panose="02020603050405020304" pitchFamily="18" charset="0"/>
                <a:cs typeface="Times New Roman" panose="02020603050405020304" pitchFamily="18" charset="0"/>
              </a:rPr>
              <a:t>обществознание</a:t>
            </a:r>
            <a:r>
              <a:rPr lang="ru-RU" sz="2000" b="1" dirty="0" smtClean="0">
                <a:solidFill>
                  <a:srgbClr val="002060"/>
                </a:solidFill>
                <a:latin typeface="Times New Roman" panose="02020603050405020304" pitchFamily="18" charset="0"/>
                <a:cs typeface="Times New Roman" panose="02020603050405020304" pitchFamily="18" charset="0"/>
              </a:rPr>
              <a:t>)</a:t>
            </a:r>
          </a:p>
          <a:p>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smtClean="0">
                <a:solidFill>
                  <a:srgbClr val="002060"/>
                </a:solidFill>
                <a:latin typeface="Times New Roman" panose="02020603050405020304" pitchFamily="18" charset="0"/>
                <a:cs typeface="Times New Roman" panose="02020603050405020304" pitchFamily="18" charset="0"/>
              </a:rPr>
              <a:t>                                                                                             (МБОУ СОШ № 1 Невьянского ГО, </a:t>
            </a:r>
            <a:endParaRPr lang="ru-RU" sz="2000" b="1" dirty="0">
              <a:solidFill>
                <a:srgbClr val="002060"/>
              </a:solidFill>
              <a:latin typeface="Times New Roman" panose="02020603050405020304" pitchFamily="18" charset="0"/>
              <a:cs typeface="Times New Roman" panose="02020603050405020304" pitchFamily="18" charset="0"/>
            </a:endParaRPr>
          </a:p>
          <a:p>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smtClean="0">
                <a:solidFill>
                  <a:srgbClr val="002060"/>
                </a:solidFill>
                <a:latin typeface="Times New Roman" panose="02020603050405020304" pitchFamily="18" charset="0"/>
                <a:cs typeface="Times New Roman" panose="02020603050405020304" pitchFamily="18" charset="0"/>
              </a:rPr>
              <a:t>* </a:t>
            </a:r>
            <a:r>
              <a:rPr lang="ru-RU" sz="2000" b="1" dirty="0" err="1" smtClean="0">
                <a:solidFill>
                  <a:srgbClr val="002060"/>
                </a:solidFill>
                <a:latin typeface="Times New Roman" panose="02020603050405020304" pitchFamily="18" charset="0"/>
                <a:cs typeface="Times New Roman" panose="02020603050405020304" pitchFamily="18" charset="0"/>
              </a:rPr>
              <a:t>Уянгулова</a:t>
            </a:r>
            <a:r>
              <a:rPr lang="ru-RU" sz="2000" b="1" dirty="0" smtClean="0">
                <a:solidFill>
                  <a:srgbClr val="002060"/>
                </a:solidFill>
                <a:latin typeface="Times New Roman" panose="02020603050405020304" pitchFamily="18" charset="0"/>
                <a:cs typeface="Times New Roman" panose="02020603050405020304" pitchFamily="18" charset="0"/>
              </a:rPr>
              <a:t> </a:t>
            </a:r>
            <a:r>
              <a:rPr lang="ru-RU" sz="2000" b="1" dirty="0">
                <a:solidFill>
                  <a:srgbClr val="002060"/>
                </a:solidFill>
                <a:latin typeface="Times New Roman" panose="02020603050405020304" pitchFamily="18" charset="0"/>
                <a:cs typeface="Times New Roman" panose="02020603050405020304" pitchFamily="18" charset="0"/>
              </a:rPr>
              <a:t>Ольга  (</a:t>
            </a:r>
            <a:r>
              <a:rPr lang="ru-RU" sz="2000" b="1" dirty="0" smtClean="0">
                <a:solidFill>
                  <a:srgbClr val="002060"/>
                </a:solidFill>
                <a:latin typeface="Times New Roman" panose="02020603050405020304" pitchFamily="18" charset="0"/>
                <a:cs typeface="Times New Roman" panose="02020603050405020304" pitchFamily="18" charset="0"/>
              </a:rPr>
              <a:t>обществознание)</a:t>
            </a:r>
          </a:p>
          <a:p>
            <a:r>
              <a:rPr lang="ru-RU" sz="2000" b="1" dirty="0" smtClean="0">
                <a:solidFill>
                  <a:srgbClr val="C00000"/>
                </a:solidFill>
                <a:latin typeface="Times New Roman" panose="02020603050405020304" pitchFamily="18" charset="0"/>
                <a:cs typeface="Times New Roman" panose="02020603050405020304" pitchFamily="18" charset="0"/>
              </a:rPr>
              <a:t>                                                                                              </a:t>
            </a:r>
            <a:r>
              <a:rPr lang="ru-RU" sz="2000" b="1" dirty="0" smtClean="0">
                <a:solidFill>
                  <a:srgbClr val="002060"/>
                </a:solidFill>
                <a:latin typeface="Times New Roman" panose="02020603050405020304" pitchFamily="18" charset="0"/>
                <a:cs typeface="Times New Roman" panose="02020603050405020304" pitchFamily="18" charset="0"/>
              </a:rPr>
              <a:t>МАОУ СОШ </a:t>
            </a:r>
            <a:r>
              <a:rPr lang="ru-RU" sz="2000" b="1" dirty="0" err="1" smtClean="0">
                <a:solidFill>
                  <a:srgbClr val="002060"/>
                </a:solidFill>
                <a:latin typeface="Times New Roman" panose="02020603050405020304" pitchFamily="18" charset="0"/>
                <a:cs typeface="Times New Roman" panose="02020603050405020304" pitchFamily="18" charset="0"/>
              </a:rPr>
              <a:t>п.Цементный</a:t>
            </a:r>
            <a:endParaRPr lang="ru-RU" b="1" dirty="0">
              <a:latin typeface="Times New Roman" panose="02020603050405020304" pitchFamily="18" charset="0"/>
              <a:cs typeface="Times New Roman" panose="02020603050405020304" pitchFamily="18" charset="0"/>
            </a:endParaRPr>
          </a:p>
          <a:p>
            <a:endParaRPr lang="ru-RU" sz="900" b="1" dirty="0">
              <a:latin typeface="Times New Roman" panose="02020603050405020304" pitchFamily="18" charset="0"/>
              <a:cs typeface="Times New Roman" panose="02020603050405020304" pitchFamily="18" charset="0"/>
            </a:endParaRPr>
          </a:p>
          <a:p>
            <a:r>
              <a:rPr lang="ru-RU" sz="2400" b="1" dirty="0">
                <a:latin typeface="Times New Roman" panose="02020603050405020304" pitchFamily="18" charset="0"/>
                <a:cs typeface="Times New Roman" panose="02020603050405020304" pitchFamily="18" charset="0"/>
              </a:rPr>
              <a:t>                                                      </a:t>
            </a:r>
            <a:r>
              <a:rPr lang="ru-RU" sz="28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Медалистов </a:t>
            </a:r>
            <a:r>
              <a:rPr lang="ru-RU"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 :</a:t>
            </a:r>
          </a:p>
          <a:p>
            <a:r>
              <a:rPr lang="ru-RU" sz="2400" b="1" dirty="0" smtClean="0">
                <a:solidFill>
                  <a:srgbClr val="002060"/>
                </a:solidFill>
                <a:latin typeface="Times New Roman" panose="02020603050405020304" pitchFamily="18" charset="0"/>
                <a:cs typeface="Times New Roman" panose="02020603050405020304" pitchFamily="18" charset="0"/>
              </a:rPr>
              <a:t>6-             МБОУ </a:t>
            </a:r>
            <a:r>
              <a:rPr lang="ru-RU" sz="2400" b="1" dirty="0">
                <a:solidFill>
                  <a:srgbClr val="002060"/>
                </a:solidFill>
                <a:latin typeface="Times New Roman" panose="02020603050405020304" pitchFamily="18" charset="0"/>
                <a:cs typeface="Times New Roman" panose="02020603050405020304" pitchFamily="18" charset="0"/>
              </a:rPr>
              <a:t>СОШ № 5</a:t>
            </a:r>
          </a:p>
          <a:p>
            <a:r>
              <a:rPr lang="ru-RU" sz="2400" b="1" dirty="0" smtClean="0">
                <a:solidFill>
                  <a:srgbClr val="002060"/>
                </a:solidFill>
                <a:latin typeface="Times New Roman" panose="02020603050405020304" pitchFamily="18" charset="0"/>
                <a:cs typeface="Times New Roman" panose="02020603050405020304" pitchFamily="18" charset="0"/>
              </a:rPr>
              <a:t>2-             МБОУ </a:t>
            </a:r>
            <a:r>
              <a:rPr lang="ru-RU" sz="2400" b="1" dirty="0">
                <a:solidFill>
                  <a:srgbClr val="002060"/>
                </a:solidFill>
                <a:latin typeface="Times New Roman" panose="02020603050405020304" pitchFamily="18" charset="0"/>
                <a:cs typeface="Times New Roman" panose="02020603050405020304" pitchFamily="18" charset="0"/>
              </a:rPr>
              <a:t>СОШ № 1</a:t>
            </a:r>
          </a:p>
          <a:p>
            <a:r>
              <a:rPr lang="ru-RU" sz="2400" b="1" dirty="0" smtClean="0">
                <a:solidFill>
                  <a:srgbClr val="002060"/>
                </a:solidFill>
                <a:latin typeface="Times New Roman" panose="02020603050405020304" pitchFamily="18" charset="0"/>
                <a:cs typeface="Times New Roman" panose="02020603050405020304" pitchFamily="18" charset="0"/>
              </a:rPr>
              <a:t>1-             МАОУ </a:t>
            </a:r>
            <a:r>
              <a:rPr lang="ru-RU" sz="2400" b="1" dirty="0">
                <a:solidFill>
                  <a:srgbClr val="002060"/>
                </a:solidFill>
                <a:latin typeface="Times New Roman" panose="02020603050405020304" pitchFamily="18" charset="0"/>
                <a:cs typeface="Times New Roman" panose="02020603050405020304" pitchFamily="18" charset="0"/>
              </a:rPr>
              <a:t>СОШ № 2</a:t>
            </a:r>
          </a:p>
          <a:p>
            <a:r>
              <a:rPr lang="ru-RU" sz="2400" b="1" dirty="0" smtClean="0">
                <a:solidFill>
                  <a:srgbClr val="002060"/>
                </a:solidFill>
                <a:latin typeface="Times New Roman" panose="02020603050405020304" pitchFamily="18" charset="0"/>
                <a:cs typeface="Times New Roman" panose="02020603050405020304" pitchFamily="18" charset="0"/>
              </a:rPr>
              <a:t>1-             МАОУ </a:t>
            </a:r>
            <a:r>
              <a:rPr lang="ru-RU" sz="2400" b="1" dirty="0">
                <a:solidFill>
                  <a:srgbClr val="002060"/>
                </a:solidFill>
                <a:latin typeface="Times New Roman" panose="02020603050405020304" pitchFamily="18" charset="0"/>
                <a:cs typeface="Times New Roman" panose="02020603050405020304" pitchFamily="18" charset="0"/>
              </a:rPr>
              <a:t>СОШ № 6</a:t>
            </a:r>
          </a:p>
          <a:p>
            <a:r>
              <a:rPr lang="ru-RU" sz="2400" b="1" dirty="0" smtClean="0">
                <a:solidFill>
                  <a:srgbClr val="002060"/>
                </a:solidFill>
                <a:latin typeface="Times New Roman" panose="02020603050405020304" pitchFamily="18" charset="0"/>
                <a:cs typeface="Times New Roman" panose="02020603050405020304" pitchFamily="18" charset="0"/>
              </a:rPr>
              <a:t>1-             МАОУ </a:t>
            </a:r>
            <a:r>
              <a:rPr lang="ru-RU" sz="2400" b="1" dirty="0">
                <a:solidFill>
                  <a:srgbClr val="002060"/>
                </a:solidFill>
                <a:latin typeface="Times New Roman" panose="02020603050405020304" pitchFamily="18" charset="0"/>
                <a:cs typeface="Times New Roman" panose="02020603050405020304" pitchFamily="18" charset="0"/>
              </a:rPr>
              <a:t>СОШ </a:t>
            </a:r>
            <a:r>
              <a:rPr lang="ru-RU" sz="2400" b="1" dirty="0" err="1" smtClean="0">
                <a:solidFill>
                  <a:srgbClr val="002060"/>
                </a:solidFill>
                <a:latin typeface="Times New Roman" panose="02020603050405020304" pitchFamily="18" charset="0"/>
                <a:cs typeface="Times New Roman" panose="02020603050405020304" pitchFamily="18" charset="0"/>
              </a:rPr>
              <a:t>п.Цементный</a:t>
            </a:r>
            <a:endParaRPr lang="ru-RU" sz="2400" b="1" dirty="0" smtClean="0">
              <a:solidFill>
                <a:srgbClr val="002060"/>
              </a:solidFill>
              <a:latin typeface="Times New Roman" panose="02020603050405020304" pitchFamily="18" charset="0"/>
              <a:cs typeface="Times New Roman" panose="02020603050405020304" pitchFamily="18" charset="0"/>
            </a:endParaRPr>
          </a:p>
          <a:p>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smtClean="0">
                <a:solidFill>
                  <a:srgbClr val="002060"/>
                </a:solidFill>
                <a:latin typeface="Times New Roman" panose="02020603050405020304" pitchFamily="18" charset="0"/>
                <a:cs typeface="Times New Roman" panose="02020603050405020304" pitchFamily="18" charset="0"/>
              </a:rPr>
              <a:t>         Все </a:t>
            </a:r>
            <a:r>
              <a:rPr lang="ru-RU" sz="2400" b="1" dirty="0">
                <a:solidFill>
                  <a:srgbClr val="002060"/>
                </a:solidFill>
                <a:latin typeface="Times New Roman" panose="02020603050405020304" pitchFamily="18" charset="0"/>
                <a:cs typeface="Times New Roman" panose="02020603050405020304" pitchFamily="18" charset="0"/>
              </a:rPr>
              <a:t>медалисты подтвердили </a:t>
            </a:r>
            <a:r>
              <a:rPr lang="ru-RU" sz="2400" b="1" dirty="0" smtClean="0">
                <a:solidFill>
                  <a:srgbClr val="002060"/>
                </a:solidFill>
                <a:latin typeface="Times New Roman" panose="02020603050405020304" pitchFamily="18" charset="0"/>
                <a:cs typeface="Times New Roman" panose="02020603050405020304" pitchFamily="18" charset="0"/>
              </a:rPr>
              <a:t>результаты на ЕГЭ</a:t>
            </a:r>
            <a:endParaRPr lang="ru-RU" sz="2400" b="1" dirty="0">
              <a:solidFill>
                <a:srgbClr val="002060"/>
              </a:solidFill>
              <a:latin typeface="Times New Roman" panose="02020603050405020304" pitchFamily="18" charset="0"/>
              <a:cs typeface="Times New Roman" panose="02020603050405020304" pitchFamily="18" charset="0"/>
            </a:endParaRPr>
          </a:p>
          <a:p>
            <a:endParaRPr lang="ru-RU" sz="2400" dirty="0"/>
          </a:p>
        </p:txBody>
      </p:sp>
      <p:sp>
        <p:nvSpPr>
          <p:cNvPr id="11" name="5-конечная звезда 10"/>
          <p:cNvSpPr/>
          <p:nvPr/>
        </p:nvSpPr>
        <p:spPr>
          <a:xfrm>
            <a:off x="990600" y="516200"/>
            <a:ext cx="685800" cy="58764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5-конечная звезда 6"/>
          <p:cNvSpPr/>
          <p:nvPr/>
        </p:nvSpPr>
        <p:spPr>
          <a:xfrm>
            <a:off x="3962400" y="516202"/>
            <a:ext cx="685800" cy="58764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5-конечная звезда 7"/>
          <p:cNvSpPr/>
          <p:nvPr/>
        </p:nvSpPr>
        <p:spPr>
          <a:xfrm>
            <a:off x="8534400" y="516201"/>
            <a:ext cx="685800" cy="58764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183235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noEditPoints="1"/>
          </p:cNvSpPr>
          <p:nvPr>
            <p:ph type="title"/>
          </p:nvPr>
        </p:nvSpPr>
        <p:spPr>
          <a:xfrm>
            <a:off x="457200" y="-28930"/>
            <a:ext cx="10515600" cy="1107996"/>
          </a:xfrm>
        </p:spPr>
        <p:txBody>
          <a:bodyPr/>
          <a:lstStyle/>
          <a:p>
            <a:pPr algn="ctr"/>
            <a:r>
              <a:rPr lang="ru-RU" dirty="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
            </a:r>
            <a:br>
              <a:rPr lang="ru-RU" dirty="0" smtClean="0">
                <a:solidFill>
                  <a:srgbClr val="002060"/>
                </a:solidFill>
                <a:latin typeface="Times New Roman" panose="02020603050405020304" pitchFamily="18" charset="0"/>
                <a:cs typeface="Times New Roman" panose="02020603050405020304" pitchFamily="18" charset="0"/>
              </a:rPr>
            </a:br>
            <a: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Обновлённые </a:t>
            </a:r>
            <a:r>
              <a:rPr lang="ru-RU"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ФГОС НОО и ООО</a:t>
            </a:r>
          </a:p>
        </p:txBody>
      </p:sp>
      <p:sp>
        <p:nvSpPr>
          <p:cNvPr id="3" name="Объект 2"/>
          <p:cNvSpPr>
            <a:spLocks noGrp="1" noEditPoints="1"/>
          </p:cNvSpPr>
          <p:nvPr>
            <p:ph idx="4294967295"/>
          </p:nvPr>
        </p:nvSpPr>
        <p:spPr>
          <a:xfrm>
            <a:off x="1447800" y="1066800"/>
            <a:ext cx="8240925" cy="4657594"/>
          </a:xfrm>
          <a:prstGeom prst="rect">
            <a:avLst/>
          </a:prstGeom>
        </p:spPr>
        <p:txBody>
          <a:bodyPr>
            <a:normAutofit fontScale="92500" lnSpcReduction="10000"/>
          </a:bodyPr>
          <a:lstStyle/>
          <a:p>
            <a:pPr marL="0" indent="0" algn="ctr">
              <a:buNone/>
            </a:pPr>
            <a:r>
              <a:rPr lang="ru-RU" sz="4400" dirty="0" smtClean="0">
                <a:latin typeface="Times New Roman" panose="02020603050405020304" pitchFamily="18" charset="0"/>
                <a:cs typeface="Times New Roman" panose="02020603050405020304" pitchFamily="18" charset="0"/>
              </a:rPr>
              <a:t>Единое </a:t>
            </a:r>
            <a:r>
              <a:rPr lang="ru-RU" sz="4400" dirty="0">
                <a:latin typeface="Times New Roman" panose="02020603050405020304" pitchFamily="18" charset="0"/>
                <a:cs typeface="Times New Roman" panose="02020603050405020304" pitchFamily="18" charset="0"/>
              </a:rPr>
              <a:t>образовательное </a:t>
            </a:r>
            <a:r>
              <a:rPr lang="ru-RU" sz="4400" dirty="0" smtClean="0">
                <a:latin typeface="Times New Roman" panose="02020603050405020304" pitchFamily="18" charset="0"/>
                <a:cs typeface="Times New Roman" panose="02020603050405020304" pitchFamily="18" charset="0"/>
              </a:rPr>
              <a:t>    </a:t>
            </a:r>
          </a:p>
          <a:p>
            <a:pPr marL="0" indent="0" algn="ctr">
              <a:buNone/>
            </a:pPr>
            <a:r>
              <a:rPr lang="ru-RU" sz="4400" dirty="0" smtClean="0">
                <a:latin typeface="Times New Roman" panose="02020603050405020304" pitchFamily="18" charset="0"/>
                <a:cs typeface="Times New Roman" panose="02020603050405020304" pitchFamily="18" charset="0"/>
              </a:rPr>
              <a:t>пространство</a:t>
            </a:r>
            <a:endParaRPr lang="ru-RU" sz="4400" dirty="0">
              <a:latin typeface="Times New Roman" panose="02020603050405020304" pitchFamily="18" charset="0"/>
              <a:cs typeface="Times New Roman" panose="02020603050405020304" pitchFamily="18" charset="0"/>
            </a:endParaRPr>
          </a:p>
          <a:p>
            <a:pPr marL="0" indent="0">
              <a:buNone/>
            </a:pPr>
            <a:r>
              <a:rPr lang="ru-RU" sz="4400" dirty="0">
                <a:latin typeface="Times New Roman" panose="02020603050405020304" pitchFamily="18" charset="0"/>
                <a:cs typeface="Times New Roman" panose="02020603050405020304" pitchFamily="18" charset="0"/>
              </a:rPr>
              <a:t>                     </a:t>
            </a:r>
          </a:p>
          <a:p>
            <a:pPr marL="0" indent="0">
              <a:buNone/>
            </a:pPr>
            <a:endParaRPr lang="ru-RU" sz="4400" dirty="0" smtClean="0">
              <a:latin typeface="Times New Roman" panose="02020603050405020304" pitchFamily="18" charset="0"/>
              <a:cs typeface="Times New Roman" panose="02020603050405020304" pitchFamily="18" charset="0"/>
            </a:endParaRPr>
          </a:p>
          <a:p>
            <a:pPr marL="0" indent="0">
              <a:buNone/>
            </a:pPr>
            <a:r>
              <a:rPr lang="ru-RU" sz="4400" dirty="0">
                <a:latin typeface="Times New Roman" panose="02020603050405020304" pitchFamily="18" charset="0"/>
                <a:cs typeface="Times New Roman" panose="02020603050405020304" pitchFamily="18" charset="0"/>
              </a:rPr>
              <a:t> </a:t>
            </a:r>
            <a:r>
              <a:rPr lang="ru-RU" sz="4400" dirty="0" smtClean="0">
                <a:latin typeface="Times New Roman" panose="02020603050405020304" pitchFamily="18" charset="0"/>
                <a:cs typeface="Times New Roman" panose="02020603050405020304" pitchFamily="18" charset="0"/>
              </a:rPr>
              <a:t>        Удовлетворение </a:t>
            </a:r>
            <a:r>
              <a:rPr lang="ru-RU" sz="4400" dirty="0">
                <a:latin typeface="Times New Roman" panose="02020603050405020304" pitchFamily="18" charset="0"/>
                <a:cs typeface="Times New Roman" panose="02020603050405020304" pitchFamily="18" charset="0"/>
              </a:rPr>
              <a:t>потребностей           </a:t>
            </a:r>
            <a:r>
              <a:rPr lang="ru-RU" sz="4400" dirty="0" smtClean="0">
                <a:latin typeface="Times New Roman" panose="02020603050405020304" pitchFamily="18" charset="0"/>
                <a:cs typeface="Times New Roman" panose="02020603050405020304" pitchFamily="18" charset="0"/>
              </a:rPr>
              <a:t>    </a:t>
            </a:r>
          </a:p>
          <a:p>
            <a:pPr marL="0" indent="0">
              <a:buNone/>
            </a:pPr>
            <a:r>
              <a:rPr lang="ru-RU" sz="4400" dirty="0" smtClean="0">
                <a:latin typeface="Times New Roman" panose="02020603050405020304" pitchFamily="18" charset="0"/>
                <a:cs typeface="Times New Roman" panose="02020603050405020304" pitchFamily="18" charset="0"/>
              </a:rPr>
              <a:t>        личности </a:t>
            </a:r>
            <a:r>
              <a:rPr lang="ru-RU" sz="4400" dirty="0">
                <a:latin typeface="Times New Roman" panose="02020603050405020304" pitchFamily="18" charset="0"/>
                <a:cs typeface="Times New Roman" panose="02020603050405020304" pitchFamily="18" charset="0"/>
              </a:rPr>
              <a:t>(вариативность):</a:t>
            </a:r>
          </a:p>
          <a:p>
            <a:r>
              <a:rPr lang="ru-RU" sz="2800" dirty="0" smtClean="0">
                <a:latin typeface="Times New Roman" panose="02020603050405020304" pitchFamily="18" charset="0"/>
                <a:cs typeface="Times New Roman" panose="02020603050405020304" pitchFamily="18" charset="0"/>
              </a:rPr>
              <a:t>             - выбор </a:t>
            </a:r>
            <a:r>
              <a:rPr lang="ru-RU" sz="2800" dirty="0">
                <a:latin typeface="Times New Roman" panose="02020603050405020304" pitchFamily="18" charset="0"/>
                <a:cs typeface="Times New Roman" panose="02020603050405020304" pitchFamily="18" charset="0"/>
              </a:rPr>
              <a:t>учебных курсов, модулей</a:t>
            </a:r>
          </a:p>
          <a:p>
            <a:r>
              <a:rPr lang="ru-RU" sz="2800" dirty="0" smtClean="0">
                <a:latin typeface="Times New Roman" panose="02020603050405020304" pitchFamily="18" charset="0"/>
                <a:cs typeface="Times New Roman" panose="02020603050405020304" pitchFamily="18" charset="0"/>
              </a:rPr>
              <a:t>             - программ </a:t>
            </a:r>
            <a:r>
              <a:rPr lang="ru-RU" sz="2800" dirty="0">
                <a:latin typeface="Times New Roman" panose="02020603050405020304" pitchFamily="18" charset="0"/>
                <a:cs typeface="Times New Roman" panose="02020603050405020304" pitchFamily="18" charset="0"/>
              </a:rPr>
              <a:t>углублённой подготовки</a:t>
            </a:r>
          </a:p>
          <a:p>
            <a:r>
              <a:rPr lang="ru-RU" sz="2800" dirty="0" smtClean="0">
                <a:latin typeface="Times New Roman" panose="02020603050405020304" pitchFamily="18" charset="0"/>
                <a:cs typeface="Times New Roman" panose="02020603050405020304" pitchFamily="18" charset="0"/>
              </a:rPr>
              <a:t>             - индивидуальных учебных планов</a:t>
            </a:r>
            <a:endParaRPr lang="ru-RU" sz="2800" dirty="0">
              <a:latin typeface="Times New Roman" panose="02020603050405020304" pitchFamily="18" charset="0"/>
              <a:cs typeface="Times New Roman" panose="02020603050405020304" pitchFamily="18" charset="0"/>
            </a:endParaRPr>
          </a:p>
        </p:txBody>
      </p:sp>
      <p:sp>
        <p:nvSpPr>
          <p:cNvPr id="4" name="Стрелка: вверх-вниз 3"/>
          <p:cNvSpPr/>
          <p:nvPr/>
        </p:nvSpPr>
        <p:spPr>
          <a:xfrm>
            <a:off x="3505200" y="2514600"/>
            <a:ext cx="413359" cy="66626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Стрелка: вверх-вниз 3"/>
          <p:cNvSpPr/>
          <p:nvPr/>
        </p:nvSpPr>
        <p:spPr>
          <a:xfrm>
            <a:off x="7620000" y="2438400"/>
            <a:ext cx="413359" cy="66626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2522598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6095"/>
            <a:ext cx="11577320" cy="2339102"/>
          </a:xfrm>
        </p:spPr>
        <p:txBody>
          <a:bodyPr/>
          <a:lstStyle/>
          <a:p>
            <a:pPr algn="l"/>
            <a:r>
              <a:rPr lang="ru-RU" sz="2800" b="1" dirty="0" smtClean="0">
                <a:solidFill>
                  <a:srgbClr val="002060"/>
                </a:solidFill>
                <a:latin typeface="Times New Roman" panose="02020603050405020304" pitchFamily="18" charset="0"/>
                <a:cs typeface="Times New Roman" panose="02020603050405020304" pitchFamily="18" charset="0"/>
              </a:rPr>
              <a:t>С </a:t>
            </a:r>
            <a:r>
              <a:rPr lang="ru-RU" sz="3200" b="1" dirty="0">
                <a:solidFill>
                  <a:srgbClr val="002060"/>
                </a:solidFill>
                <a:latin typeface="Times New Roman" panose="02020603050405020304" pitchFamily="18" charset="0"/>
                <a:cs typeface="Times New Roman" panose="02020603050405020304" pitchFamily="18" charset="0"/>
              </a:rPr>
              <a:t>целью психолого-педагогического сопровождения образовательной деятельности в рамках реализации ФГОС образовательные учреждения обеспечены следующими </a:t>
            </a:r>
            <a:r>
              <a:rPr lang="ru-RU" sz="3200" b="1" dirty="0" smtClean="0">
                <a:solidFill>
                  <a:srgbClr val="002060"/>
                </a:solidFill>
                <a:latin typeface="Times New Roman" panose="02020603050405020304" pitchFamily="18" charset="0"/>
                <a:cs typeface="Times New Roman" panose="02020603050405020304" pitchFamily="18" charset="0"/>
              </a:rPr>
              <a:t>специалистами:</a:t>
            </a:r>
            <a:r>
              <a:rPr lang="ru-RU" sz="2400" dirty="0">
                <a:solidFill>
                  <a:srgbClr val="002060"/>
                </a:solidFill>
              </a:rPr>
              <a:t/>
            </a:r>
            <a:br>
              <a:rPr lang="ru-RU" sz="2400" dirty="0">
                <a:solidFill>
                  <a:srgbClr val="002060"/>
                </a:solidFill>
              </a:rPr>
            </a:br>
            <a:endParaRPr lang="ru-RU" sz="2400" dirty="0">
              <a:solidFill>
                <a:srgbClr val="002060"/>
              </a:solidFill>
            </a:endParaRPr>
          </a:p>
        </p:txBody>
      </p:sp>
      <p:sp>
        <p:nvSpPr>
          <p:cNvPr id="3" name="Текст 2"/>
          <p:cNvSpPr>
            <a:spLocks noGrp="1"/>
          </p:cNvSpPr>
          <p:nvPr>
            <p:ph type="body" idx="1"/>
          </p:nvPr>
        </p:nvSpPr>
        <p:spPr>
          <a:xfrm>
            <a:off x="1066800" y="1981200"/>
            <a:ext cx="9982200" cy="4924425"/>
          </a:xfrm>
        </p:spPr>
        <p:txBody>
          <a:bodyPr/>
          <a:lstStyle/>
          <a:p>
            <a:pPr marL="457200" indent="-457200" algn="l">
              <a:buFont typeface="Wingdings" panose="05000000000000000000" pitchFamily="2" charset="2"/>
              <a:buChar char="ü"/>
            </a:pPr>
            <a:r>
              <a:rPr lang="ru-RU" sz="3200" dirty="0" smtClean="0">
                <a:latin typeface="Times New Roman" panose="02020603050405020304" pitchFamily="18" charset="0"/>
                <a:cs typeface="Times New Roman" panose="02020603050405020304" pitchFamily="18" charset="0"/>
              </a:rPr>
              <a:t>педагоги-психологи </a:t>
            </a:r>
            <a:r>
              <a:rPr lang="ru-RU" sz="3200" dirty="0">
                <a:latin typeface="Times New Roman" panose="02020603050405020304" pitchFamily="18" charset="0"/>
                <a:cs typeface="Times New Roman" panose="02020603050405020304" pitchFamily="18" charset="0"/>
              </a:rPr>
              <a:t>в 2022 году - в дошкольных учреждениях 12 человек (в 2021 году – 8), в школах - 14 (в 2021 году – столько же);</a:t>
            </a:r>
          </a:p>
          <a:p>
            <a:pPr marL="457200" indent="-457200" algn="l">
              <a:buFont typeface="Wingdings" panose="05000000000000000000" pitchFamily="2" charset="2"/>
              <a:buChar char="ü"/>
            </a:pPr>
            <a:r>
              <a:rPr lang="ru-RU" sz="3200" dirty="0">
                <a:latin typeface="Times New Roman" panose="02020603050405020304" pitchFamily="18" charset="0"/>
                <a:cs typeface="Times New Roman" panose="02020603050405020304" pitchFamily="18" charset="0"/>
              </a:rPr>
              <a:t>учителя-логопеды в 2022 году - в дошкольных учреждениях 24 человека (в 2021 году – 22), в школах - 11 (в 2021 году – 10);</a:t>
            </a:r>
          </a:p>
          <a:p>
            <a:pPr marL="457200" indent="-457200" algn="l">
              <a:buFont typeface="Wingdings" panose="05000000000000000000" pitchFamily="2" charset="2"/>
              <a:buChar char="ü"/>
            </a:pPr>
            <a:r>
              <a:rPr lang="ru-RU" sz="3200" dirty="0">
                <a:latin typeface="Times New Roman" panose="02020603050405020304" pitchFamily="18" charset="0"/>
                <a:cs typeface="Times New Roman" panose="02020603050405020304" pitchFamily="18" charset="0"/>
              </a:rPr>
              <a:t>учителя-дефектологи в 2022 году - в дошкольных учреждениях 14 человек (в 2021 году - 11), в школах - 6 человек (в 2021 году – 4).</a:t>
            </a:r>
          </a:p>
          <a:p>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81817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39" y="61721"/>
            <a:ext cx="12034520" cy="1969770"/>
          </a:xfrm>
        </p:spPr>
        <p:txBody>
          <a:bodyPr/>
          <a:lstStyle/>
          <a:p>
            <a:r>
              <a:rPr lang="ru-RU" sz="3200" dirty="0" smtClean="0">
                <a:solidFill>
                  <a:srgbClr val="002060"/>
                </a:solidFill>
                <a:latin typeface="Times New Roman" panose="02020603050405020304" pitchFamily="18" charset="0"/>
                <a:cs typeface="Times New Roman" panose="02020603050405020304" pitchFamily="18" charset="0"/>
              </a:rPr>
              <a:t>    С </a:t>
            </a:r>
            <a:r>
              <a:rPr lang="ru-RU" sz="3200" dirty="0">
                <a:solidFill>
                  <a:srgbClr val="002060"/>
                </a:solidFill>
                <a:latin typeface="Times New Roman" panose="02020603050405020304" pitchFamily="18" charset="0"/>
                <a:cs typeface="Times New Roman" panose="02020603050405020304" pitchFamily="18" charset="0"/>
              </a:rPr>
              <a:t>целью социальной защиты детей-инвалидов во всех </a:t>
            </a:r>
            <a:r>
              <a:rPr lang="ru-RU" sz="3200" dirty="0" smtClean="0">
                <a:solidFill>
                  <a:srgbClr val="002060"/>
                </a:solidFill>
                <a:latin typeface="Times New Roman" panose="02020603050405020304" pitchFamily="18" charset="0"/>
                <a:cs typeface="Times New Roman" panose="02020603050405020304" pitchFamily="18" charset="0"/>
              </a:rPr>
              <a:t>         </a:t>
            </a:r>
            <a:br>
              <a:rPr lang="ru-RU" sz="3200" dirty="0" smtClean="0">
                <a:solidFill>
                  <a:srgbClr val="002060"/>
                </a:solidFill>
                <a:latin typeface="Times New Roman" panose="02020603050405020304" pitchFamily="18" charset="0"/>
                <a:cs typeface="Times New Roman" panose="02020603050405020304" pitchFamily="18" charset="0"/>
              </a:rPr>
            </a:br>
            <a:r>
              <a:rPr lang="ru-RU" sz="3200" dirty="0" smtClean="0">
                <a:solidFill>
                  <a:srgbClr val="002060"/>
                </a:solidFill>
                <a:latin typeface="Times New Roman" panose="02020603050405020304" pitchFamily="18" charset="0"/>
                <a:cs typeface="Times New Roman" panose="02020603050405020304" pitchFamily="18" charset="0"/>
              </a:rPr>
              <a:t>    образовательных </a:t>
            </a:r>
            <a:r>
              <a:rPr lang="ru-RU" sz="3200" dirty="0">
                <a:solidFill>
                  <a:srgbClr val="002060"/>
                </a:solidFill>
                <a:latin typeface="Times New Roman" panose="02020603050405020304" pitchFamily="18" charset="0"/>
                <a:cs typeface="Times New Roman" panose="02020603050405020304" pitchFamily="18" charset="0"/>
              </a:rPr>
              <a:t>организациях Невьянского городского округа </a:t>
            </a:r>
            <a:r>
              <a:rPr lang="ru-RU" sz="3200" dirty="0" smtClean="0">
                <a:solidFill>
                  <a:srgbClr val="002060"/>
                </a:solidFill>
                <a:latin typeface="Times New Roman" panose="02020603050405020304" pitchFamily="18" charset="0"/>
                <a:cs typeface="Times New Roman" panose="02020603050405020304" pitchFamily="18" charset="0"/>
              </a:rPr>
              <a:t>  </a:t>
            </a:r>
            <a:br>
              <a:rPr lang="ru-RU" sz="3200" dirty="0" smtClean="0">
                <a:solidFill>
                  <a:srgbClr val="002060"/>
                </a:solidFill>
                <a:latin typeface="Times New Roman" panose="02020603050405020304" pitchFamily="18" charset="0"/>
                <a:cs typeface="Times New Roman" panose="02020603050405020304" pitchFamily="18" charset="0"/>
              </a:rPr>
            </a:br>
            <a:r>
              <a:rPr lang="ru-RU" sz="3200" dirty="0" smtClean="0">
                <a:solidFill>
                  <a:srgbClr val="002060"/>
                </a:solidFill>
                <a:latin typeface="Times New Roman" panose="02020603050405020304" pitchFamily="18" charset="0"/>
                <a:cs typeface="Times New Roman" panose="02020603050405020304" pitchFamily="18" charset="0"/>
              </a:rPr>
              <a:t>     созданы  </a:t>
            </a:r>
            <a:r>
              <a:rPr lang="ru-RU" sz="3200" dirty="0">
                <a:solidFill>
                  <a:srgbClr val="002060"/>
                </a:solidFill>
                <a:latin typeface="Times New Roman" panose="02020603050405020304" pitchFamily="18" charset="0"/>
                <a:cs typeface="Times New Roman" panose="02020603050405020304" pitchFamily="18" charset="0"/>
              </a:rPr>
              <a:t>следующие </a:t>
            </a:r>
            <a:r>
              <a:rPr lang="ru-RU" sz="3200" b="1" dirty="0">
                <a:solidFill>
                  <a:srgbClr val="002060"/>
                </a:solidFill>
                <a:latin typeface="Times New Roman" panose="02020603050405020304" pitchFamily="18" charset="0"/>
                <a:cs typeface="Times New Roman" panose="02020603050405020304" pitchFamily="18" charset="0"/>
              </a:rPr>
              <a:t>объекты социальной инфраструктуры</a:t>
            </a:r>
            <a:r>
              <a:rPr lang="ru-RU" sz="3200" dirty="0">
                <a:solidFill>
                  <a:srgbClr val="002060"/>
                </a:solidFill>
                <a:latin typeface="Times New Roman" panose="02020603050405020304" pitchFamily="18" charset="0"/>
                <a:cs typeface="Times New Roman" panose="02020603050405020304" pitchFamily="18" charset="0"/>
              </a:rPr>
              <a:t>:</a:t>
            </a:r>
            <a:br>
              <a:rPr lang="ru-RU" sz="3200" dirty="0">
                <a:solidFill>
                  <a:srgbClr val="002060"/>
                </a:solidFill>
                <a:latin typeface="Times New Roman" panose="02020603050405020304" pitchFamily="18" charset="0"/>
                <a:cs typeface="Times New Roman" panose="02020603050405020304" pitchFamily="18" charset="0"/>
              </a:rPr>
            </a:br>
            <a:endParaRPr lang="ru-RU" sz="3200" dirty="0">
              <a:solidFill>
                <a:srgbClr val="002060"/>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685800" y="1778038"/>
            <a:ext cx="9906000" cy="3877985"/>
          </a:xfrm>
        </p:spPr>
        <p:txBody>
          <a:bodyPr/>
          <a:lstStyle/>
          <a:p>
            <a:r>
              <a:rPr lang="ru-RU" sz="2800" dirty="0">
                <a:latin typeface="Times New Roman" panose="02020603050405020304" pitchFamily="18" charset="0"/>
                <a:cs typeface="Times New Roman" panose="02020603050405020304" pitchFamily="18" charset="0"/>
              </a:rPr>
              <a:t>- место для стоянки автомашины инвалида на </a:t>
            </a:r>
            <a:r>
              <a:rPr lang="ru-RU" sz="2800" dirty="0" smtClean="0">
                <a:latin typeface="Times New Roman" panose="02020603050405020304" pitchFamily="18" charset="0"/>
                <a:cs typeface="Times New Roman" panose="02020603050405020304" pitchFamily="18" charset="0"/>
              </a:rPr>
              <a:t>кресле-коляске</a:t>
            </a:r>
            <a:r>
              <a:rPr lang="ru-RU" sz="2800" dirty="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(кроме двух образовательных организаций);</a:t>
            </a:r>
            <a:endParaRPr lang="ru-RU" sz="2800" dirty="0">
              <a:latin typeface="Times New Roman" panose="02020603050405020304" pitchFamily="18" charset="0"/>
              <a:cs typeface="Times New Roman" panose="02020603050405020304" pitchFamily="18" charset="0"/>
            </a:endParaRPr>
          </a:p>
          <a:p>
            <a:r>
              <a:rPr lang="ru-RU" sz="2800" dirty="0">
                <a:latin typeface="Times New Roman" panose="02020603050405020304" pitchFamily="18" charset="0"/>
                <a:cs typeface="Times New Roman" panose="02020603050405020304" pitchFamily="18" charset="0"/>
              </a:rPr>
              <a:t>- оборудован вход доступными элементами информации об объекте;</a:t>
            </a:r>
          </a:p>
          <a:p>
            <a:r>
              <a:rPr lang="ru-RU" sz="2800" dirty="0">
                <a:latin typeface="Times New Roman" panose="02020603050405020304" pitchFamily="18" charset="0"/>
                <a:cs typeface="Times New Roman" panose="02020603050405020304" pitchFamily="18" charset="0"/>
              </a:rPr>
              <a:t>- кнопка вызова персонала;</a:t>
            </a:r>
          </a:p>
          <a:p>
            <a:r>
              <a:rPr lang="ru-RU" sz="2800" dirty="0">
                <a:latin typeface="Times New Roman" panose="02020603050405020304" pitchFamily="18" charset="0"/>
                <a:cs typeface="Times New Roman" panose="02020603050405020304" pitchFamily="18" charset="0"/>
              </a:rPr>
              <a:t>- система средств информационной поддержки и навигации на всех путях движения, доступных для МГН на часы работы учреждения.</a:t>
            </a:r>
          </a:p>
          <a:p>
            <a:endParaRPr lang="ru-RU" sz="2800" dirty="0"/>
          </a:p>
        </p:txBody>
      </p:sp>
    </p:spTree>
    <p:extLst>
      <p:ext uri="{BB962C8B-B14F-4D97-AF65-F5344CB8AC3E}">
        <p14:creationId xmlns:p14="http://schemas.microsoft.com/office/powerpoint/2010/main" val="34556682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36916B-0E48-6554-8A14-5E731E3FA47D}"/>
              </a:ext>
            </a:extLst>
          </p:cNvPr>
          <p:cNvSpPr>
            <a:spLocks noGrp="1"/>
          </p:cNvSpPr>
          <p:nvPr>
            <p:ph type="title"/>
          </p:nvPr>
        </p:nvSpPr>
        <p:spPr>
          <a:xfrm>
            <a:off x="684212" y="1143000"/>
            <a:ext cx="10669588" cy="4851399"/>
          </a:xfrm>
        </p:spPr>
        <p:txBody>
          <a:bodyPr>
            <a:normAutofit/>
          </a:bodyPr>
          <a:lstStyle/>
          <a:p>
            <a:endParaRPr lang="ru-RU" sz="3200" dirty="0">
              <a:solidFill>
                <a:schemeClr val="bg1"/>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191D84BB-5704-AF15-B6DB-28E9A4A1D54B}"/>
              </a:ext>
            </a:extLst>
          </p:cNvPr>
          <p:cNvSpPr>
            <a:spLocks noGrp="1"/>
          </p:cNvSpPr>
          <p:nvPr>
            <p:ph idx="4294967295"/>
          </p:nvPr>
        </p:nvSpPr>
        <p:spPr>
          <a:xfrm>
            <a:off x="228600" y="228600"/>
            <a:ext cx="10820400" cy="594360"/>
          </a:xfrm>
          <a:prstGeom prst="rect">
            <a:avLst/>
          </a:prstGeom>
        </p:spPr>
        <p:txBody>
          <a:bodyPr>
            <a:noAutofit/>
          </a:bodyPr>
          <a:lstStyle/>
          <a:p>
            <a:pPr algn="ctr"/>
            <a:r>
              <a:rPr lang="ru-RU"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Победители и призёры муниципального этапа Всероссийской олимпиады школьников в 2022-2023 учебного года в Невьянском ГО</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713850868"/>
              </p:ext>
            </p:extLst>
          </p:nvPr>
        </p:nvGraphicFramePr>
        <p:xfrm>
          <a:off x="684212" y="1219197"/>
          <a:ext cx="10669589" cy="5735438"/>
        </p:xfrm>
        <a:graphic>
          <a:graphicData uri="http://schemas.openxmlformats.org/drawingml/2006/table">
            <a:tbl>
              <a:tblPr firstRow="1" firstCol="1" bandRow="1">
                <a:tableStyleId>{5C22544A-7EE6-4342-B048-85BDC9FD1C3A}</a:tableStyleId>
              </a:tblPr>
              <a:tblGrid>
                <a:gridCol w="4899982">
                  <a:extLst>
                    <a:ext uri="{9D8B030D-6E8A-4147-A177-3AD203B41FA5}">
                      <a16:colId xmlns:a16="http://schemas.microsoft.com/office/drawing/2014/main" val="20000"/>
                    </a:ext>
                  </a:extLst>
                </a:gridCol>
                <a:gridCol w="1580928">
                  <a:extLst>
                    <a:ext uri="{9D8B030D-6E8A-4147-A177-3AD203B41FA5}">
                      <a16:colId xmlns:a16="http://schemas.microsoft.com/office/drawing/2014/main" val="20001"/>
                    </a:ext>
                  </a:extLst>
                </a:gridCol>
                <a:gridCol w="1441565">
                  <a:extLst>
                    <a:ext uri="{9D8B030D-6E8A-4147-A177-3AD203B41FA5}">
                      <a16:colId xmlns:a16="http://schemas.microsoft.com/office/drawing/2014/main" val="20002"/>
                    </a:ext>
                  </a:extLst>
                </a:gridCol>
                <a:gridCol w="2747114">
                  <a:extLst>
                    <a:ext uri="{9D8B030D-6E8A-4147-A177-3AD203B41FA5}">
                      <a16:colId xmlns:a16="http://schemas.microsoft.com/office/drawing/2014/main" val="20003"/>
                    </a:ext>
                  </a:extLst>
                </a:gridCol>
              </a:tblGrid>
              <a:tr h="701493">
                <a:tc>
                  <a:txBody>
                    <a:bodyPr/>
                    <a:lstStyle/>
                    <a:p>
                      <a:pPr>
                        <a:lnSpc>
                          <a:spcPct val="115000"/>
                        </a:lnSpc>
                        <a:spcAft>
                          <a:spcPts val="0"/>
                        </a:spcAft>
                      </a:pPr>
                      <a:r>
                        <a:rPr lang="ru-RU"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b"/>
                </a:tc>
                <a:tc>
                  <a:txBody>
                    <a:bodyPr/>
                    <a:lstStyle/>
                    <a:p>
                      <a:pPr algn="ctr">
                        <a:lnSpc>
                          <a:spcPct val="115000"/>
                        </a:lnSpc>
                        <a:spcAft>
                          <a:spcPts val="0"/>
                        </a:spcAft>
                      </a:pPr>
                      <a:r>
                        <a:rPr lang="ru-RU" sz="1400">
                          <a:effectLst/>
                          <a:latin typeface="Times New Roman" panose="02020603050405020304" pitchFamily="18" charset="0"/>
                          <a:cs typeface="Times New Roman" panose="02020603050405020304" pitchFamily="18" charset="0"/>
                        </a:rPr>
                        <a:t>Общее количество обучающихся с 7-11 класс</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400">
                          <a:effectLst/>
                          <a:latin typeface="Times New Roman" panose="02020603050405020304" pitchFamily="18" charset="0"/>
                          <a:cs typeface="Times New Roman" panose="02020603050405020304" pitchFamily="18" charset="0"/>
                        </a:rPr>
                        <a:t>Победители, призеры</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marR="156845" algn="ctr">
                        <a:lnSpc>
                          <a:spcPct val="115000"/>
                        </a:lnSpc>
                        <a:spcAft>
                          <a:spcPts val="0"/>
                        </a:spcAft>
                      </a:pPr>
                      <a:r>
                        <a:rPr lang="ru-RU" sz="1400" dirty="0">
                          <a:effectLst/>
                          <a:latin typeface="Times New Roman" panose="02020603050405020304" pitchFamily="18" charset="0"/>
                          <a:cs typeface="Times New Roman" panose="02020603050405020304" pitchFamily="18" charset="0"/>
                        </a:rPr>
                        <a:t>% побед. и призеров от общего количества обучающихся</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b"/>
                </a:tc>
                <a:extLst>
                  <a:ext uri="{0D108BD9-81ED-4DB2-BD59-A6C34878D82A}">
                    <a16:rowId xmlns:a16="http://schemas.microsoft.com/office/drawing/2014/main" val="10000"/>
                  </a:ext>
                </a:extLst>
              </a:tr>
              <a:tr h="331685">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МБОУ СОШ № 3 НГО</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b="1">
                          <a:effectLst/>
                          <a:latin typeface="Times New Roman" panose="02020603050405020304" pitchFamily="18" charset="0"/>
                          <a:cs typeface="Times New Roman" panose="02020603050405020304" pitchFamily="18" charset="0"/>
                        </a:rPr>
                        <a:t>146</a:t>
                      </a:r>
                      <a:endParaRPr lang="ru-RU"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b="1">
                          <a:effectLst/>
                          <a:latin typeface="Times New Roman" panose="02020603050405020304" pitchFamily="18" charset="0"/>
                          <a:cs typeface="Times New Roman" panose="02020603050405020304" pitchFamily="18" charset="0"/>
                        </a:rPr>
                        <a:t>26</a:t>
                      </a:r>
                      <a:endParaRPr lang="ru-RU"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b="1">
                          <a:effectLst/>
                          <a:latin typeface="Times New Roman" panose="02020603050405020304" pitchFamily="18" charset="0"/>
                          <a:cs typeface="Times New Roman" panose="02020603050405020304" pitchFamily="18" charset="0"/>
                        </a:rPr>
                        <a:t>17,8</a:t>
                      </a:r>
                      <a:endParaRPr lang="ru-RU"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extLst>
                  <a:ext uri="{0D108BD9-81ED-4DB2-BD59-A6C34878D82A}">
                    <a16:rowId xmlns:a16="http://schemas.microsoft.com/office/drawing/2014/main" val="10001"/>
                  </a:ext>
                </a:extLst>
              </a:tr>
              <a:tr h="180082">
                <a:tc>
                  <a:txBody>
                    <a:bodyPr/>
                    <a:lstStyle/>
                    <a:p>
                      <a:pPr algn="ctr">
                        <a:lnSpc>
                          <a:spcPct val="115000"/>
                        </a:lnSpc>
                        <a:spcAft>
                          <a:spcPts val="0"/>
                        </a:spcAft>
                      </a:pPr>
                      <a:r>
                        <a:rPr lang="ru-RU" sz="1600" b="1">
                          <a:solidFill>
                            <a:srgbClr val="002060"/>
                          </a:solidFill>
                          <a:effectLst/>
                          <a:latin typeface="Times New Roman" panose="02020603050405020304" pitchFamily="18" charset="0"/>
                          <a:cs typeface="Times New Roman" panose="02020603050405020304" pitchFamily="18" charset="0"/>
                        </a:rPr>
                        <a:t>МБОУ СОШ № 5 г.Невьянска</a:t>
                      </a:r>
                      <a:endParaRPr lang="ru-RU" sz="1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b="1">
                          <a:effectLst/>
                          <a:latin typeface="Times New Roman" panose="02020603050405020304" pitchFamily="18" charset="0"/>
                          <a:cs typeface="Times New Roman" panose="02020603050405020304" pitchFamily="18" charset="0"/>
                        </a:rPr>
                        <a:t>489</a:t>
                      </a:r>
                      <a:endParaRPr lang="ru-RU"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b="1">
                          <a:effectLst/>
                          <a:latin typeface="Times New Roman" panose="02020603050405020304" pitchFamily="18" charset="0"/>
                          <a:cs typeface="Times New Roman" panose="02020603050405020304" pitchFamily="18" charset="0"/>
                        </a:rPr>
                        <a:t>84</a:t>
                      </a:r>
                      <a:endParaRPr lang="ru-RU"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marR="20955" algn="ctr">
                        <a:lnSpc>
                          <a:spcPct val="115000"/>
                        </a:lnSpc>
                        <a:spcAft>
                          <a:spcPts val="0"/>
                        </a:spcAft>
                      </a:pPr>
                      <a:r>
                        <a:rPr lang="ru-RU" sz="1600" b="1">
                          <a:effectLst/>
                          <a:latin typeface="Times New Roman" panose="02020603050405020304" pitchFamily="18" charset="0"/>
                          <a:cs typeface="Times New Roman" panose="02020603050405020304" pitchFamily="18" charset="0"/>
                        </a:rPr>
                        <a:t>17,2</a:t>
                      </a:r>
                      <a:endParaRPr lang="ru-RU"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extLst>
                  <a:ext uri="{0D108BD9-81ED-4DB2-BD59-A6C34878D82A}">
                    <a16:rowId xmlns:a16="http://schemas.microsoft.com/office/drawing/2014/main" val="10002"/>
                  </a:ext>
                </a:extLst>
              </a:tr>
              <a:tr h="266239">
                <a:tc>
                  <a:txBody>
                    <a:bodyPr/>
                    <a:lstStyle/>
                    <a:p>
                      <a:pPr algn="ctr">
                        <a:lnSpc>
                          <a:spcPct val="115000"/>
                        </a:lnSpc>
                        <a:spcAft>
                          <a:spcPts val="0"/>
                        </a:spcAft>
                      </a:pPr>
                      <a:r>
                        <a:rPr lang="ru-RU" sz="1600" b="1" dirty="0">
                          <a:solidFill>
                            <a:srgbClr val="002060"/>
                          </a:solidFill>
                          <a:effectLst/>
                          <a:latin typeface="Times New Roman" panose="02020603050405020304" pitchFamily="18" charset="0"/>
                          <a:cs typeface="Times New Roman" panose="02020603050405020304" pitchFamily="18" charset="0"/>
                        </a:rPr>
                        <a:t>МБОУ СОШ № 4</a:t>
                      </a:r>
                      <a:endPar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b="1">
                          <a:effectLst/>
                          <a:latin typeface="Times New Roman" panose="02020603050405020304" pitchFamily="18" charset="0"/>
                          <a:cs typeface="Times New Roman" panose="02020603050405020304" pitchFamily="18" charset="0"/>
                        </a:rPr>
                        <a:t>244</a:t>
                      </a:r>
                      <a:endParaRPr lang="ru-RU"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b="1">
                          <a:effectLst/>
                          <a:latin typeface="Times New Roman" panose="02020603050405020304" pitchFamily="18" charset="0"/>
                          <a:cs typeface="Times New Roman" panose="02020603050405020304" pitchFamily="18" charset="0"/>
                        </a:rPr>
                        <a:t>35</a:t>
                      </a:r>
                      <a:endParaRPr lang="ru-RU"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b="1" dirty="0">
                          <a:effectLst/>
                          <a:latin typeface="Times New Roman" panose="02020603050405020304" pitchFamily="18" charset="0"/>
                          <a:cs typeface="Times New Roman" panose="02020603050405020304" pitchFamily="18" charset="0"/>
                        </a:rPr>
                        <a:t>14,3</a:t>
                      </a:r>
                      <a:endPar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extLst>
                  <a:ext uri="{0D108BD9-81ED-4DB2-BD59-A6C34878D82A}">
                    <a16:rowId xmlns:a16="http://schemas.microsoft.com/office/drawing/2014/main" val="10003"/>
                  </a:ext>
                </a:extLst>
              </a:tr>
              <a:tr h="252895">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МБОУ СОШ № 1 Невьянского ГО</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268</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9,7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extLst>
                  <a:ext uri="{0D108BD9-81ED-4DB2-BD59-A6C34878D82A}">
                    <a16:rowId xmlns:a16="http://schemas.microsoft.com/office/drawing/2014/main" val="10004"/>
                  </a:ext>
                </a:extLst>
              </a:tr>
              <a:tr h="180082">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МБОУ СОШ п. Аять</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48</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8,3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extLst>
                  <a:ext uri="{0D108BD9-81ED-4DB2-BD59-A6C34878D82A}">
                    <a16:rowId xmlns:a16="http://schemas.microsoft.com/office/drawing/2014/main" val="10005"/>
                  </a:ext>
                </a:extLst>
              </a:tr>
              <a:tr h="180082">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МАОУ СОШ № 2</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157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11</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7,0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extLst>
                  <a:ext uri="{0D108BD9-81ED-4DB2-BD59-A6C34878D82A}">
                    <a16:rowId xmlns:a16="http://schemas.microsoft.com/office/drawing/2014/main" val="10006"/>
                  </a:ext>
                </a:extLst>
              </a:tr>
              <a:tr h="331685">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МАОУ СОШ с. </a:t>
                      </a:r>
                      <a:r>
                        <a:rPr lang="ru-RU" sz="1600" dirty="0" err="1">
                          <a:effectLst/>
                          <a:latin typeface="Times New Roman" panose="02020603050405020304" pitchFamily="18" charset="0"/>
                          <a:cs typeface="Times New Roman" panose="02020603050405020304" pitchFamily="18" charset="0"/>
                        </a:rPr>
                        <a:t>Быньги</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194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5,2</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extLst>
                  <a:ext uri="{0D108BD9-81ED-4DB2-BD59-A6C34878D82A}">
                    <a16:rowId xmlns:a16="http://schemas.microsoft.com/office/drawing/2014/main" val="10007"/>
                  </a:ext>
                </a:extLst>
              </a:tr>
              <a:tr h="331685">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МБОУ СОШ с. Конево</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4,9</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extLst>
                  <a:ext uri="{0D108BD9-81ED-4DB2-BD59-A6C34878D82A}">
                    <a16:rowId xmlns:a16="http://schemas.microsoft.com/office/drawing/2014/main" val="10008"/>
                  </a:ext>
                </a:extLst>
              </a:tr>
              <a:tr h="331685">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МАОУ СОШ № 6 г. Невьянска</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482</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4,8</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extLst>
                  <a:ext uri="{0D108BD9-81ED-4DB2-BD59-A6C34878D82A}">
                    <a16:rowId xmlns:a16="http://schemas.microsoft.com/office/drawing/2014/main" val="10009"/>
                  </a:ext>
                </a:extLst>
              </a:tr>
              <a:tr h="331685">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МАОУ СОШ п. Цементный</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382</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17</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4,5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extLst>
                  <a:ext uri="{0D108BD9-81ED-4DB2-BD59-A6C34878D82A}">
                    <a16:rowId xmlns:a16="http://schemas.microsoft.com/office/drawing/2014/main" val="10010"/>
                  </a:ext>
                </a:extLst>
              </a:tr>
              <a:tr h="331685">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МБОУ СОШ с. Аятское</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75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extLst>
                  <a:ext uri="{0D108BD9-81ED-4DB2-BD59-A6C34878D82A}">
                    <a16:rowId xmlns:a16="http://schemas.microsoft.com/office/drawing/2014/main" val="10011"/>
                  </a:ext>
                </a:extLst>
              </a:tr>
              <a:tr h="331685">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МБОУ НГО СОШ п. Калиново</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99</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1,0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extLst>
                  <a:ext uri="{0D108BD9-81ED-4DB2-BD59-A6C34878D82A}">
                    <a16:rowId xmlns:a16="http://schemas.microsoft.com/office/drawing/2014/main" val="10012"/>
                  </a:ext>
                </a:extLst>
              </a:tr>
              <a:tr h="331685">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МБОУ СОШ п. Ребристый</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61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extLst>
                  <a:ext uri="{0D108BD9-81ED-4DB2-BD59-A6C34878D82A}">
                    <a16:rowId xmlns:a16="http://schemas.microsoft.com/office/drawing/2014/main" val="10013"/>
                  </a:ext>
                </a:extLst>
              </a:tr>
              <a:tr h="331685">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МБОУ ООШ п. Таватуй НГО</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32</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extLst>
                  <a:ext uri="{0D108BD9-81ED-4DB2-BD59-A6C34878D82A}">
                    <a16:rowId xmlns:a16="http://schemas.microsoft.com/office/drawing/2014/main" val="10014"/>
                  </a:ext>
                </a:extLst>
              </a:tr>
              <a:tr h="331685">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вечерняя школа НГО</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135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extLst>
                  <a:ext uri="{0D108BD9-81ED-4DB2-BD59-A6C34878D82A}">
                    <a16:rowId xmlns:a16="http://schemas.microsoft.com/office/drawing/2014/main" val="10015"/>
                  </a:ext>
                </a:extLst>
              </a:tr>
              <a:tr h="180082">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Всего</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b"/>
                </a:tc>
                <a:tc>
                  <a:txBody>
                    <a:bodyPr/>
                    <a:lstStyle/>
                    <a:p>
                      <a:pPr algn="ctr">
                        <a:lnSpc>
                          <a:spcPct val="115000"/>
                        </a:lnSpc>
                        <a:spcAft>
                          <a:spcPts val="0"/>
                        </a:spcAft>
                      </a:pPr>
                      <a:r>
                        <a:rPr lang="ru-RU" sz="1600" b="1" dirty="0">
                          <a:effectLst/>
                          <a:latin typeface="Times New Roman" panose="02020603050405020304" pitchFamily="18" charset="0"/>
                          <a:cs typeface="Times New Roman" panose="02020603050405020304" pitchFamily="18" charset="0"/>
                        </a:rPr>
                        <a:t>2853</a:t>
                      </a:r>
                      <a:endPar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a:effectLst/>
                          <a:latin typeface="Times New Roman" panose="02020603050405020304" pitchFamily="18" charset="0"/>
                          <a:cs typeface="Times New Roman" panose="02020603050405020304" pitchFamily="18" charset="0"/>
                        </a:rPr>
                        <a:t>240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tc>
                  <a:txBody>
                    <a:bodyPr/>
                    <a:lstStyle/>
                    <a:p>
                      <a:pPr algn="ctr">
                        <a:lnSpc>
                          <a:spcPct val="115000"/>
                        </a:lnSpc>
                        <a:spcAft>
                          <a:spcPts val="0"/>
                        </a:spcAft>
                      </a:pPr>
                      <a:r>
                        <a:rPr lang="ru-RU" sz="1600" dirty="0">
                          <a:effectLst/>
                          <a:latin typeface="Times New Roman" panose="02020603050405020304" pitchFamily="18" charset="0"/>
                          <a:cs typeface="Times New Roman" panose="02020603050405020304" pitchFamily="18" charset="0"/>
                        </a:rPr>
                        <a:t>0,2</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36" marR="20036" marT="0" marB="0" anchor="ct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4324276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39" y="61721"/>
            <a:ext cx="12034520" cy="2769989"/>
          </a:xfrm>
        </p:spPr>
        <p:txBody>
          <a:bodyPr/>
          <a:lstStyle/>
          <a:p>
            <a:pPr algn="ctr"/>
            <a: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Лауреаты премии Главы Невьянского городского округа в области образования в 2023 году</a:t>
            </a:r>
            <a:b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333969722"/>
              </p:ext>
            </p:extLst>
          </p:nvPr>
        </p:nvGraphicFramePr>
        <p:xfrm>
          <a:off x="304800" y="1295401"/>
          <a:ext cx="11353800" cy="5637646"/>
        </p:xfrm>
        <a:graphic>
          <a:graphicData uri="http://schemas.openxmlformats.org/drawingml/2006/table">
            <a:tbl>
              <a:tblPr firstRow="1" firstCol="1" bandRow="1">
                <a:tableStyleId>{5C22544A-7EE6-4342-B048-85BDC9FD1C3A}</a:tableStyleId>
              </a:tblPr>
              <a:tblGrid>
                <a:gridCol w="304800">
                  <a:extLst>
                    <a:ext uri="{9D8B030D-6E8A-4147-A177-3AD203B41FA5}">
                      <a16:colId xmlns:a16="http://schemas.microsoft.com/office/drawing/2014/main" val="20000"/>
                    </a:ext>
                  </a:extLst>
                </a:gridCol>
                <a:gridCol w="3078678">
                  <a:extLst>
                    <a:ext uri="{9D8B030D-6E8A-4147-A177-3AD203B41FA5}">
                      <a16:colId xmlns:a16="http://schemas.microsoft.com/office/drawing/2014/main" val="20001"/>
                    </a:ext>
                  </a:extLst>
                </a:gridCol>
                <a:gridCol w="2850030">
                  <a:extLst>
                    <a:ext uri="{9D8B030D-6E8A-4147-A177-3AD203B41FA5}">
                      <a16:colId xmlns:a16="http://schemas.microsoft.com/office/drawing/2014/main" val="20002"/>
                    </a:ext>
                  </a:extLst>
                </a:gridCol>
                <a:gridCol w="2493152">
                  <a:extLst>
                    <a:ext uri="{9D8B030D-6E8A-4147-A177-3AD203B41FA5}">
                      <a16:colId xmlns:a16="http://schemas.microsoft.com/office/drawing/2014/main" val="20003"/>
                    </a:ext>
                  </a:extLst>
                </a:gridCol>
                <a:gridCol w="2627140">
                  <a:extLst>
                    <a:ext uri="{9D8B030D-6E8A-4147-A177-3AD203B41FA5}">
                      <a16:colId xmlns:a16="http://schemas.microsoft.com/office/drawing/2014/main" val="20004"/>
                    </a:ext>
                  </a:extLst>
                </a:gridCol>
              </a:tblGrid>
              <a:tr h="337774">
                <a:tc>
                  <a:txBody>
                    <a:bodyPr/>
                    <a:lstStyle/>
                    <a:p>
                      <a:pPr algn="l">
                        <a:lnSpc>
                          <a:spcPct val="115000"/>
                        </a:lnSpc>
                        <a:spcAft>
                          <a:spcPts val="0"/>
                        </a:spcAft>
                      </a:pPr>
                      <a:r>
                        <a:rPr lang="ru-RU" sz="500"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ru-RU" sz="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780" marR="32780" marT="0" marB="0"/>
                </a:tc>
                <a:tc>
                  <a:txBody>
                    <a:bodyPr/>
                    <a:lstStyle/>
                    <a:p>
                      <a:pPr algn="ctr">
                        <a:lnSpc>
                          <a:spcPct val="115000"/>
                        </a:lnSpc>
                        <a:spcAft>
                          <a:spcPts val="0"/>
                        </a:spcAft>
                      </a:pPr>
                      <a:r>
                        <a:rPr lang="ru-RU" sz="1800" dirty="0" smtClean="0">
                          <a:effectLst/>
                          <a:latin typeface="Times New Roman" panose="02020603050405020304" pitchFamily="18" charset="0"/>
                          <a:cs typeface="Times New Roman" panose="02020603050405020304" pitchFamily="18" charset="0"/>
                        </a:rPr>
                        <a:t>ФИО</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ОУ</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tc>
                  <a:txBody>
                    <a:bodyPr/>
                    <a:lstStyle/>
                    <a:p>
                      <a:pPr algn="ctr">
                        <a:lnSpc>
                          <a:spcPct val="115000"/>
                        </a:lnSpc>
                        <a:spcAft>
                          <a:spcPts val="0"/>
                        </a:spcAft>
                      </a:pPr>
                      <a:r>
                        <a:rPr lang="ru-RU" sz="1800">
                          <a:effectLst/>
                          <a:latin typeface="Times New Roman" panose="02020603050405020304" pitchFamily="18" charset="0"/>
                          <a:cs typeface="Times New Roman" panose="02020603050405020304" pitchFamily="18" charset="0"/>
                        </a:rPr>
                        <a:t>Предмет</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tc>
                  <a:txBody>
                    <a:bodyPr/>
                    <a:lstStyle/>
                    <a:p>
                      <a:pPr algn="ctr">
                        <a:lnSpc>
                          <a:spcPct val="115000"/>
                        </a:lnSpc>
                        <a:spcAft>
                          <a:spcPts val="0"/>
                        </a:spcAft>
                      </a:pPr>
                      <a:r>
                        <a:rPr lang="ru-RU" sz="1800" dirty="0" smtClean="0">
                          <a:effectLst/>
                          <a:latin typeface="Times New Roman" panose="02020603050405020304" pitchFamily="18" charset="0"/>
                          <a:cs typeface="Times New Roman" panose="02020603050405020304" pitchFamily="18" charset="0"/>
                        </a:rPr>
                        <a:t>Педагог1</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extLst>
                  <a:ext uri="{0D108BD9-81ED-4DB2-BD59-A6C34878D82A}">
                    <a16:rowId xmlns:a16="http://schemas.microsoft.com/office/drawing/2014/main" val="10000"/>
                  </a:ext>
                </a:extLst>
              </a:tr>
              <a:tr h="983750">
                <a:tc>
                  <a:txBody>
                    <a:bodyPr/>
                    <a:lstStyle/>
                    <a:p>
                      <a:pPr marL="342900" lvl="0" indent="-342900" algn="l">
                        <a:spcAft>
                          <a:spcPts val="0"/>
                        </a:spcAft>
                        <a:buSzPts val="1200"/>
                        <a:buFont typeface="+mj-lt"/>
                        <a:buAutoNum type="arabicPeriod"/>
                      </a:pPr>
                      <a:endParaRPr lang="ru-RU"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tab pos="5095875" algn="l"/>
                        </a:tabLst>
                        <a:defRPr/>
                      </a:pPr>
                      <a:r>
                        <a:rPr lang="ru-RU" sz="2000" dirty="0" smtClean="0">
                          <a:effectLst/>
                          <a:latin typeface="Times New Roman" panose="02020603050405020304" pitchFamily="18" charset="0"/>
                          <a:cs typeface="Times New Roman" panose="02020603050405020304" pitchFamily="18" charset="0"/>
                        </a:rPr>
                        <a:t>Вирт Алексей Андреевич</a:t>
                      </a:r>
                      <a:endParaRPr lang="ru-RU" sz="2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defRPr/>
                      </a:pPr>
                      <a:r>
                        <a:rPr lang="ru-RU" sz="2000" dirty="0" smtClean="0">
                          <a:effectLst/>
                          <a:latin typeface="Times New Roman" panose="02020603050405020304" pitchFamily="18" charset="0"/>
                          <a:cs typeface="Times New Roman" panose="02020603050405020304" pitchFamily="18" charset="0"/>
                        </a:rPr>
                        <a:t>МАОУ СОШ </a:t>
                      </a:r>
                      <a:r>
                        <a:rPr lang="ru-RU" sz="2000" dirty="0" err="1" smtClean="0">
                          <a:effectLst/>
                          <a:latin typeface="Times New Roman" panose="02020603050405020304" pitchFamily="18" charset="0"/>
                          <a:cs typeface="Times New Roman" panose="02020603050405020304" pitchFamily="18" charset="0"/>
                        </a:rPr>
                        <a:t>п.Цементный</a:t>
                      </a:r>
                      <a:endParaRPr lang="ru-RU" sz="2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ctr" defTabSz="914400" eaLnBrk="1" fontAlgn="auto" latinLnBrk="0" hangingPunct="1">
                        <a:lnSpc>
                          <a:spcPct val="115000"/>
                        </a:lnSpc>
                        <a:spcBef>
                          <a:spcPts val="0"/>
                        </a:spcBef>
                        <a:spcAft>
                          <a:spcPts val="0"/>
                        </a:spcAft>
                        <a:buClrTx/>
                        <a:buSzTx/>
                        <a:buFontTx/>
                        <a:buNone/>
                        <a:tabLst/>
                        <a:defRPr/>
                      </a:pP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tab pos="5095875" algn="l"/>
                        </a:tabLst>
                        <a:defRPr/>
                      </a:pPr>
                      <a:r>
                        <a:rPr lang="ru-RU" sz="2000" dirty="0" smtClean="0">
                          <a:effectLst/>
                          <a:latin typeface="Times New Roman" panose="02020603050405020304" pitchFamily="18" charset="0"/>
                          <a:cs typeface="Times New Roman" panose="02020603050405020304" pitchFamily="18" charset="0"/>
                        </a:rPr>
                        <a:t>Астрономия</a:t>
                      </a:r>
                      <a:endParaRPr lang="ru-RU" sz="2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tab pos="5095875" algn="l"/>
                        </a:tabLst>
                        <a:defRPr/>
                      </a:pPr>
                      <a:r>
                        <a:rPr lang="ru-RU" sz="2000" dirty="0" err="1" smtClean="0">
                          <a:effectLst/>
                          <a:latin typeface="Times New Roman" panose="02020603050405020304" pitchFamily="18" charset="0"/>
                          <a:cs typeface="Times New Roman" panose="02020603050405020304" pitchFamily="18" charset="0"/>
                        </a:rPr>
                        <a:t>Берчук</a:t>
                      </a:r>
                      <a:r>
                        <a:rPr lang="ru-RU" sz="2000" dirty="0" smtClean="0">
                          <a:effectLst/>
                          <a:latin typeface="Times New Roman" panose="02020603050405020304" pitchFamily="18" charset="0"/>
                          <a:cs typeface="Times New Roman" panose="02020603050405020304" pitchFamily="18" charset="0"/>
                        </a:rPr>
                        <a:t> Иван Александрович</a:t>
                      </a:r>
                      <a:endParaRPr lang="ru-RU" sz="2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extLst>
                  <a:ext uri="{0D108BD9-81ED-4DB2-BD59-A6C34878D82A}">
                    <a16:rowId xmlns:a16="http://schemas.microsoft.com/office/drawing/2014/main" val="10001"/>
                  </a:ext>
                </a:extLst>
              </a:tr>
              <a:tr h="664310">
                <a:tc>
                  <a:txBody>
                    <a:bodyPr/>
                    <a:lstStyle/>
                    <a:p>
                      <a:pPr marL="342900" lvl="0" indent="-342900" algn="l">
                        <a:spcAft>
                          <a:spcPts val="0"/>
                        </a:spcAft>
                        <a:buSzPts val="1200"/>
                        <a:buFont typeface="+mj-lt"/>
                        <a:buAutoNum type="arabicPeriod"/>
                      </a:pPr>
                      <a:endParaRPr lang="ru-RU"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defRPr/>
                      </a:pPr>
                      <a:r>
                        <a:rPr lang="ru-RU" sz="2000" dirty="0" err="1" smtClean="0">
                          <a:effectLst/>
                          <a:latin typeface="Times New Roman" panose="02020603050405020304" pitchFamily="18" charset="0"/>
                          <a:cs typeface="Times New Roman" panose="02020603050405020304" pitchFamily="18" charset="0"/>
                        </a:rPr>
                        <a:t>Газиева</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Сабрина</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Баходировна</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defRPr/>
                      </a:pPr>
                      <a:r>
                        <a:rPr lang="ru-RU" sz="2000" dirty="0" smtClean="0">
                          <a:effectLst/>
                          <a:latin typeface="Times New Roman" panose="02020603050405020304" pitchFamily="18" charset="0"/>
                          <a:cs typeface="Times New Roman" panose="02020603050405020304" pitchFamily="18" charset="0"/>
                        </a:rPr>
                        <a:t>МБОУ СОШ № 3 НГО</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tab pos="590550" algn="l"/>
                        </a:tabLst>
                        <a:defRPr/>
                      </a:pPr>
                      <a:r>
                        <a:rPr lang="ru-RU" sz="2000" dirty="0" smtClean="0">
                          <a:effectLst/>
                          <a:latin typeface="Times New Roman" panose="02020603050405020304" pitchFamily="18" charset="0"/>
                          <a:cs typeface="Times New Roman" panose="02020603050405020304" pitchFamily="18" charset="0"/>
                        </a:rPr>
                        <a:t>Право</a:t>
                      </a:r>
                      <a:endParaRPr lang="ru-RU" sz="2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590550" algn="l"/>
                        </a:tabLst>
                      </a:pP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tab pos="590550" algn="l"/>
                        </a:tabLst>
                        <a:defRPr/>
                      </a:pPr>
                      <a:r>
                        <a:rPr lang="ru-RU" sz="2000" dirty="0" err="1" smtClean="0">
                          <a:effectLst/>
                          <a:latin typeface="Times New Roman" panose="02020603050405020304" pitchFamily="18" charset="0"/>
                          <a:cs typeface="Times New Roman" panose="02020603050405020304" pitchFamily="18" charset="0"/>
                        </a:rPr>
                        <a:t>Арндт</a:t>
                      </a:r>
                      <a:r>
                        <a:rPr lang="ru-RU" sz="2000" dirty="0" smtClean="0">
                          <a:effectLst/>
                          <a:latin typeface="Times New Roman" panose="02020603050405020304" pitchFamily="18" charset="0"/>
                          <a:cs typeface="Times New Roman" panose="02020603050405020304" pitchFamily="18" charset="0"/>
                        </a:rPr>
                        <a:t> Татьяна Владимировна</a:t>
                      </a:r>
                      <a:endParaRPr lang="ru-RU" sz="2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extLst>
                  <a:ext uri="{0D108BD9-81ED-4DB2-BD59-A6C34878D82A}">
                    <a16:rowId xmlns:a16="http://schemas.microsoft.com/office/drawing/2014/main" val="10002"/>
                  </a:ext>
                </a:extLst>
              </a:tr>
              <a:tr h="983750">
                <a:tc>
                  <a:txBody>
                    <a:bodyPr/>
                    <a:lstStyle/>
                    <a:p>
                      <a:pPr marL="342900" lvl="0" indent="-342900" algn="l">
                        <a:spcAft>
                          <a:spcPts val="0"/>
                        </a:spcAft>
                        <a:buSzPts val="1200"/>
                        <a:buFont typeface="+mj-lt"/>
                        <a:buAutoNum type="arabicPeriod"/>
                      </a:pPr>
                      <a:endParaRPr lang="ru-RU"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tab pos="5095875" algn="l"/>
                        </a:tabLst>
                        <a:defRPr/>
                      </a:pPr>
                      <a:r>
                        <a:rPr lang="ru-RU" sz="2000" dirty="0" smtClean="0">
                          <a:effectLst/>
                          <a:latin typeface="Times New Roman" panose="02020603050405020304" pitchFamily="18" charset="0"/>
                          <a:cs typeface="Times New Roman" panose="02020603050405020304" pitchFamily="18" charset="0"/>
                        </a:rPr>
                        <a:t>Захаров Дмитрий Евгеньевич</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defRPr/>
                      </a:pPr>
                      <a:r>
                        <a:rPr lang="ru-RU" sz="2000" dirty="0" smtClean="0">
                          <a:effectLst/>
                          <a:latin typeface="Times New Roman" panose="02020603050405020304" pitchFamily="18" charset="0"/>
                          <a:cs typeface="Times New Roman" panose="02020603050405020304" pitchFamily="18" charset="0"/>
                        </a:rPr>
                        <a:t>МБОУ СОШ № 4 </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defRPr/>
                      </a:pPr>
                      <a:r>
                        <a:rPr lang="ru-RU" sz="2000" dirty="0" smtClean="0">
                          <a:effectLst/>
                          <a:latin typeface="Times New Roman" panose="02020603050405020304" pitchFamily="18" charset="0"/>
                          <a:cs typeface="Times New Roman" panose="02020603050405020304" pitchFamily="18" charset="0"/>
                        </a:rPr>
                        <a:t>Олимпиада им. Струве по астрономии</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defRPr/>
                      </a:pPr>
                      <a:r>
                        <a:rPr lang="ru-RU" sz="2000" dirty="0" err="1" smtClean="0">
                          <a:effectLst/>
                          <a:latin typeface="Times New Roman" panose="02020603050405020304" pitchFamily="18" charset="0"/>
                          <a:cs typeface="Times New Roman" panose="02020603050405020304" pitchFamily="18" charset="0"/>
                        </a:rPr>
                        <a:t>Клокова</a:t>
                      </a:r>
                      <a:r>
                        <a:rPr lang="ru-RU" sz="2000" dirty="0" smtClean="0">
                          <a:effectLst/>
                          <a:latin typeface="Times New Roman" panose="02020603050405020304" pitchFamily="18" charset="0"/>
                          <a:cs typeface="Times New Roman" panose="02020603050405020304" pitchFamily="18" charset="0"/>
                        </a:rPr>
                        <a:t> Екатерина Леонтьевна</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extLst>
                  <a:ext uri="{0D108BD9-81ED-4DB2-BD59-A6C34878D82A}">
                    <a16:rowId xmlns:a16="http://schemas.microsoft.com/office/drawing/2014/main" val="10003"/>
                  </a:ext>
                </a:extLst>
              </a:tr>
              <a:tr h="722076">
                <a:tc>
                  <a:txBody>
                    <a:bodyPr/>
                    <a:lstStyle/>
                    <a:p>
                      <a:pPr marL="342900" lvl="0" indent="-342900" algn="l">
                        <a:spcAft>
                          <a:spcPts val="0"/>
                        </a:spcAft>
                        <a:buSzPts val="1200"/>
                        <a:buFont typeface="+mj-lt"/>
                        <a:buAutoNum type="arabicPeriod"/>
                      </a:pPr>
                      <a:endParaRPr lang="ru-RU"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tab pos="5095875" algn="l"/>
                        </a:tabLst>
                        <a:defRPr/>
                      </a:pPr>
                      <a:r>
                        <a:rPr lang="ru-RU" sz="2000" dirty="0" smtClean="0">
                          <a:effectLst/>
                          <a:latin typeface="Times New Roman" panose="02020603050405020304" pitchFamily="18" charset="0"/>
                          <a:cs typeface="Times New Roman" panose="02020603050405020304" pitchFamily="18" charset="0"/>
                        </a:rPr>
                        <a:t>Курбатова Анна Максимовна</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defRPr/>
                      </a:pPr>
                      <a:r>
                        <a:rPr lang="ru-RU" sz="2000" dirty="0" smtClean="0">
                          <a:effectLst/>
                          <a:latin typeface="Times New Roman" panose="02020603050405020304" pitchFamily="18" charset="0"/>
                          <a:cs typeface="Times New Roman" panose="02020603050405020304" pitchFamily="18" charset="0"/>
                        </a:rPr>
                        <a:t>МБОУ СОШ № 1</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defRPr/>
                      </a:pPr>
                      <a:r>
                        <a:rPr lang="ru-RU" sz="2000" dirty="0" smtClean="0">
                          <a:effectLst/>
                          <a:latin typeface="Times New Roman" panose="02020603050405020304" pitchFamily="18" charset="0"/>
                          <a:cs typeface="Times New Roman" panose="02020603050405020304" pitchFamily="18" charset="0"/>
                        </a:rPr>
                        <a:t>литература</a:t>
                      </a:r>
                      <a:endParaRPr lang="ru-RU" sz="2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defRPr/>
                      </a:pPr>
                      <a:r>
                        <a:rPr lang="ru-RU" sz="2000" dirty="0" smtClean="0">
                          <a:effectLst/>
                          <a:latin typeface="Times New Roman" panose="02020603050405020304" pitchFamily="18" charset="0"/>
                          <a:cs typeface="Times New Roman" panose="02020603050405020304" pitchFamily="18" charset="0"/>
                        </a:rPr>
                        <a:t>Шадрина Венера </a:t>
                      </a:r>
                      <a:r>
                        <a:rPr lang="ru-RU" sz="2000" dirty="0" err="1" smtClean="0">
                          <a:effectLst/>
                          <a:latin typeface="Times New Roman" panose="02020603050405020304" pitchFamily="18" charset="0"/>
                          <a:cs typeface="Times New Roman" panose="02020603050405020304" pitchFamily="18" charset="0"/>
                        </a:rPr>
                        <a:t>Рашитовна</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extLst>
                  <a:ext uri="{0D108BD9-81ED-4DB2-BD59-A6C34878D82A}">
                    <a16:rowId xmlns:a16="http://schemas.microsoft.com/office/drawing/2014/main" val="10004"/>
                  </a:ext>
                </a:extLst>
              </a:tr>
              <a:tr h="722076">
                <a:tc>
                  <a:txBody>
                    <a:bodyPr/>
                    <a:lstStyle/>
                    <a:p>
                      <a:pPr marL="342900" lvl="0" indent="-342900" algn="l">
                        <a:spcAft>
                          <a:spcPts val="0"/>
                        </a:spcAft>
                        <a:buSzPts val="1200"/>
                        <a:buFont typeface="+mj-lt"/>
                        <a:buAutoNum type="arabicPeriod"/>
                      </a:pPr>
                      <a:endParaRPr lang="ru-RU"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defRPr/>
                      </a:pPr>
                      <a:r>
                        <a:rPr lang="ru-RU" sz="2000" dirty="0" err="1" smtClean="0">
                          <a:effectLst/>
                          <a:latin typeface="Times New Roman" panose="02020603050405020304" pitchFamily="18" charset="0"/>
                          <a:cs typeface="Times New Roman" panose="02020603050405020304" pitchFamily="18" charset="0"/>
                        </a:rPr>
                        <a:t>Мухаметьханов</a:t>
                      </a:r>
                      <a:r>
                        <a:rPr lang="ru-RU" sz="2000" dirty="0" smtClean="0">
                          <a:effectLst/>
                          <a:latin typeface="Times New Roman" panose="02020603050405020304" pitchFamily="18" charset="0"/>
                          <a:cs typeface="Times New Roman" panose="02020603050405020304" pitchFamily="18" charset="0"/>
                        </a:rPr>
                        <a:t> Денис Рустамович</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defRPr/>
                      </a:pPr>
                      <a:r>
                        <a:rPr lang="ru-RU" sz="2000" dirty="0" smtClean="0">
                          <a:effectLst/>
                          <a:latin typeface="Times New Roman" panose="02020603050405020304" pitchFamily="18" charset="0"/>
                          <a:cs typeface="Times New Roman" panose="02020603050405020304" pitchFamily="18" charset="0"/>
                        </a:rPr>
                        <a:t>МБОУ СОШ №5</a:t>
                      </a:r>
                      <a:endParaRPr lang="ru-RU" sz="2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tab pos="5095875" algn="l"/>
                        </a:tabLst>
                        <a:defRPr/>
                      </a:pPr>
                      <a:r>
                        <a:rPr lang="ru-RU" sz="2000" dirty="0" smtClean="0">
                          <a:effectLst/>
                          <a:latin typeface="Times New Roman" panose="02020603050405020304" pitchFamily="18" charset="0"/>
                          <a:cs typeface="Times New Roman" panose="02020603050405020304" pitchFamily="18" charset="0"/>
                        </a:rPr>
                        <a:t>Биология</a:t>
                      </a: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tab pos="5095875" algn="l"/>
                        </a:tabLst>
                        <a:defRPr/>
                      </a:pPr>
                      <a:r>
                        <a:rPr lang="ru-RU" sz="2000" dirty="0" smtClean="0">
                          <a:effectLst/>
                          <a:latin typeface="Times New Roman" panose="02020603050405020304" pitchFamily="18" charset="0"/>
                          <a:cs typeface="Times New Roman" panose="02020603050405020304" pitchFamily="18" charset="0"/>
                        </a:rPr>
                        <a:t>Казанцева Светлана Николаевна</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extLst>
                  <a:ext uri="{0D108BD9-81ED-4DB2-BD59-A6C34878D82A}">
                    <a16:rowId xmlns:a16="http://schemas.microsoft.com/office/drawing/2014/main" val="10005"/>
                  </a:ext>
                </a:extLst>
              </a:tr>
              <a:tr h="996465">
                <a:tc>
                  <a:txBody>
                    <a:bodyPr/>
                    <a:lstStyle/>
                    <a:p>
                      <a:pPr marL="342900" lvl="0" indent="-342900" algn="l">
                        <a:spcAft>
                          <a:spcPts val="0"/>
                        </a:spcAft>
                        <a:buSzPts val="1200"/>
                        <a:buFont typeface="+mj-lt"/>
                        <a:buAutoNum type="arabicPeriod"/>
                      </a:pPr>
                      <a:endParaRPr lang="ru-RU"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defRPr/>
                      </a:pPr>
                      <a:r>
                        <a:rPr lang="ru-RU" sz="2000" dirty="0" smtClean="0">
                          <a:effectLst/>
                          <a:latin typeface="Times New Roman" panose="02020603050405020304" pitchFamily="18" charset="0"/>
                          <a:cs typeface="Times New Roman" panose="02020603050405020304" pitchFamily="18" charset="0"/>
                        </a:rPr>
                        <a:t>Харлова Наталья Алексеевна</a:t>
                      </a:r>
                      <a:endParaRPr lang="ru-RU" sz="2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defRPr/>
                      </a:pPr>
                      <a:r>
                        <a:rPr lang="ru-RU" sz="2000" dirty="0" smtClean="0">
                          <a:effectLst/>
                          <a:latin typeface="Times New Roman" panose="02020603050405020304" pitchFamily="18" charset="0"/>
                          <a:cs typeface="Times New Roman" panose="02020603050405020304" pitchFamily="18" charset="0"/>
                        </a:rPr>
                        <a:t>МБОУ СОШ № 3 НГО</a:t>
                      </a:r>
                      <a:endParaRPr lang="ru-RU" sz="2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tab pos="704850" algn="l"/>
                        </a:tabLst>
                        <a:defRPr/>
                      </a:pPr>
                      <a:r>
                        <a:rPr lang="ru-RU" sz="2000" dirty="0" smtClean="0">
                          <a:effectLst/>
                          <a:latin typeface="Times New Roman" panose="02020603050405020304" pitchFamily="18" charset="0"/>
                          <a:cs typeface="Times New Roman" panose="02020603050405020304" pitchFamily="18" charset="0"/>
                        </a:rPr>
                        <a:t>Искусство(МХК)</a:t>
                      </a:r>
                      <a:endParaRPr lang="ru-RU" sz="2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704850" algn="l"/>
                        </a:tabLst>
                      </a:pP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tc>
                  <a:txBody>
                    <a:bodyPr/>
                    <a:lstStyle/>
                    <a:p>
                      <a:pPr marL="0" marR="0" indent="0" algn="ctr" defTabSz="914400" eaLnBrk="1" fontAlgn="auto" latinLnBrk="0" hangingPunct="1">
                        <a:lnSpc>
                          <a:spcPct val="115000"/>
                        </a:lnSpc>
                        <a:spcBef>
                          <a:spcPts val="0"/>
                        </a:spcBef>
                        <a:spcAft>
                          <a:spcPts val="0"/>
                        </a:spcAft>
                        <a:buClrTx/>
                        <a:buSzTx/>
                        <a:buFontTx/>
                        <a:buNone/>
                        <a:tabLst>
                          <a:tab pos="704850" algn="l"/>
                        </a:tabLst>
                        <a:defRPr/>
                      </a:pPr>
                      <a:r>
                        <a:rPr lang="ru-RU" sz="2000" dirty="0" smtClean="0">
                          <a:effectLst/>
                          <a:latin typeface="Times New Roman" panose="02020603050405020304" pitchFamily="18" charset="0"/>
                          <a:cs typeface="Times New Roman" panose="02020603050405020304" pitchFamily="18" charset="0"/>
                        </a:rPr>
                        <a:t>Смирнова Оксана Викторовна</a:t>
                      </a:r>
                      <a:endParaRPr lang="ru-RU" sz="2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704850" algn="l"/>
                        </a:tabLst>
                      </a:pP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780" marR="327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243190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81000" y="-26581"/>
            <a:ext cx="11507669" cy="6868633"/>
          </a:xfrm>
          <a:prstGeom prst="rect">
            <a:avLst/>
          </a:prstGeom>
        </p:spPr>
      </p:pic>
    </p:spTree>
    <p:extLst>
      <p:ext uri="{BB962C8B-B14F-4D97-AF65-F5344CB8AC3E}">
        <p14:creationId xmlns:p14="http://schemas.microsoft.com/office/powerpoint/2010/main" val="38367234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0999" y="61721"/>
            <a:ext cx="11732259" cy="861774"/>
          </a:xfrm>
        </p:spPr>
        <p:txBody>
          <a:bodyPr/>
          <a:lstStyle/>
          <a:p>
            <a:pPr algn="ct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Итоговый протокол муниципального этапа научно-практической конференции учащихся -2023 года (победители)</a:t>
            </a:r>
            <a:endPar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p:txBody>
          <a:bodyPr/>
          <a:lstStyle/>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2621671651"/>
              </p:ext>
            </p:extLst>
          </p:nvPr>
        </p:nvGraphicFramePr>
        <p:xfrm>
          <a:off x="228601" y="1169717"/>
          <a:ext cx="11201400" cy="5510498"/>
        </p:xfrm>
        <a:graphic>
          <a:graphicData uri="http://schemas.openxmlformats.org/drawingml/2006/table">
            <a:tbl>
              <a:tblPr firstRow="1" firstCol="1" bandRow="1">
                <a:tableStyleId>{5C22544A-7EE6-4342-B048-85BDC9FD1C3A}</a:tableStyleId>
              </a:tblPr>
              <a:tblGrid>
                <a:gridCol w="1418844">
                  <a:extLst>
                    <a:ext uri="{9D8B030D-6E8A-4147-A177-3AD203B41FA5}">
                      <a16:colId xmlns:a16="http://schemas.microsoft.com/office/drawing/2014/main" val="20000"/>
                    </a:ext>
                  </a:extLst>
                </a:gridCol>
                <a:gridCol w="1926018">
                  <a:extLst>
                    <a:ext uri="{9D8B030D-6E8A-4147-A177-3AD203B41FA5}">
                      <a16:colId xmlns:a16="http://schemas.microsoft.com/office/drawing/2014/main" val="20001"/>
                    </a:ext>
                  </a:extLst>
                </a:gridCol>
                <a:gridCol w="2783437">
                  <a:extLst>
                    <a:ext uri="{9D8B030D-6E8A-4147-A177-3AD203B41FA5}">
                      <a16:colId xmlns:a16="http://schemas.microsoft.com/office/drawing/2014/main" val="20002"/>
                    </a:ext>
                  </a:extLst>
                </a:gridCol>
                <a:gridCol w="3091900">
                  <a:extLst>
                    <a:ext uri="{9D8B030D-6E8A-4147-A177-3AD203B41FA5}">
                      <a16:colId xmlns:a16="http://schemas.microsoft.com/office/drawing/2014/main" val="20003"/>
                    </a:ext>
                  </a:extLst>
                </a:gridCol>
                <a:gridCol w="711708">
                  <a:extLst>
                    <a:ext uri="{9D8B030D-6E8A-4147-A177-3AD203B41FA5}">
                      <a16:colId xmlns:a16="http://schemas.microsoft.com/office/drawing/2014/main" val="20004"/>
                    </a:ext>
                  </a:extLst>
                </a:gridCol>
                <a:gridCol w="597408">
                  <a:extLst>
                    <a:ext uri="{9D8B030D-6E8A-4147-A177-3AD203B41FA5}">
                      <a16:colId xmlns:a16="http://schemas.microsoft.com/office/drawing/2014/main" val="20005"/>
                    </a:ext>
                  </a:extLst>
                </a:gridCol>
                <a:gridCol w="672085">
                  <a:extLst>
                    <a:ext uri="{9D8B030D-6E8A-4147-A177-3AD203B41FA5}">
                      <a16:colId xmlns:a16="http://schemas.microsoft.com/office/drawing/2014/main" val="20006"/>
                    </a:ext>
                  </a:extLst>
                </a:gridCol>
              </a:tblGrid>
              <a:tr h="655080">
                <a:tc>
                  <a:txBody>
                    <a:bodyPr/>
                    <a:lstStyle/>
                    <a:p>
                      <a:pPr indent="108585" algn="just">
                        <a:lnSpc>
                          <a:spcPct val="115000"/>
                        </a:lnSpc>
                        <a:spcAft>
                          <a:spcPts val="0"/>
                        </a:spcAft>
                      </a:pPr>
                      <a:r>
                        <a:rPr lang="ru-RU" sz="1200" dirty="0">
                          <a:effectLst/>
                          <a:latin typeface="Times New Roman" panose="02020603050405020304" pitchFamily="18" charset="0"/>
                          <a:cs typeface="Times New Roman" panose="02020603050405020304" pitchFamily="18" charset="0"/>
                        </a:rPr>
                        <a:t>Направление</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200" dirty="0">
                          <a:effectLst/>
                          <a:latin typeface="Times New Roman" panose="02020603050405020304" pitchFamily="18" charset="0"/>
                          <a:cs typeface="Times New Roman" panose="02020603050405020304" pitchFamily="18" charset="0"/>
                        </a:rPr>
                        <a:t>Секция</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200" dirty="0">
                          <a:effectLst/>
                          <a:latin typeface="Times New Roman" panose="02020603050405020304" pitchFamily="18" charset="0"/>
                          <a:cs typeface="Times New Roman" panose="02020603050405020304" pitchFamily="18" charset="0"/>
                        </a:rPr>
                        <a:t>ФИО обучающихся</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200">
                          <a:effectLst/>
                          <a:latin typeface="Times New Roman" panose="02020603050405020304" pitchFamily="18" charset="0"/>
                          <a:cs typeface="Times New Roman" panose="02020603050405020304" pitchFamily="18" charset="0"/>
                        </a:rPr>
                        <a:t>ОУ</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marL="0" indent="0" algn="just">
                        <a:lnSpc>
                          <a:spcPct val="115000"/>
                        </a:lnSpc>
                        <a:spcAft>
                          <a:spcPts val="0"/>
                        </a:spcAft>
                      </a:pPr>
                      <a:r>
                        <a:rPr lang="ru-RU" sz="1200" dirty="0" smtClean="0">
                          <a:effectLst/>
                          <a:latin typeface="Times New Roman" panose="02020603050405020304" pitchFamily="18" charset="0"/>
                          <a:cs typeface="Times New Roman" panose="02020603050405020304" pitchFamily="18" charset="0"/>
                        </a:rPr>
                        <a:t>Заочный тур</a:t>
                      </a:r>
                    </a:p>
                  </a:txBody>
                  <a:tcPr marL="15122" marR="15122" marT="0" marB="0"/>
                </a:tc>
                <a:tc>
                  <a:txBody>
                    <a:bodyPr/>
                    <a:lstStyle/>
                    <a:p>
                      <a:pPr marL="0" indent="0" algn="just">
                        <a:lnSpc>
                          <a:spcPct val="115000"/>
                        </a:lnSpc>
                        <a:spcAft>
                          <a:spcPts val="0"/>
                        </a:spcAft>
                      </a:pPr>
                      <a:r>
                        <a:rPr lang="ru-RU" sz="1200" dirty="0">
                          <a:effectLst/>
                          <a:latin typeface="Times New Roman" panose="02020603050405020304" pitchFamily="18" charset="0"/>
                          <a:cs typeface="Times New Roman" panose="02020603050405020304" pitchFamily="18" charset="0"/>
                        </a:rPr>
                        <a:t>Очный тур</a:t>
                      </a:r>
                    </a:p>
                    <a:p>
                      <a:pPr indent="108585" algn="just">
                        <a:lnSpc>
                          <a:spcPct val="115000"/>
                        </a:lnSpc>
                        <a:spcAft>
                          <a:spcPts val="0"/>
                        </a:spcAft>
                      </a:pP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marL="0" indent="0" algn="just">
                        <a:lnSpc>
                          <a:spcPct val="115000"/>
                        </a:lnSpc>
                        <a:spcAft>
                          <a:spcPts val="0"/>
                        </a:spcAft>
                      </a:pPr>
                      <a:r>
                        <a:rPr lang="ru-RU" sz="1200" dirty="0">
                          <a:effectLst/>
                          <a:latin typeface="Times New Roman" panose="02020603050405020304" pitchFamily="18" charset="0"/>
                          <a:cs typeface="Times New Roman" panose="02020603050405020304" pitchFamily="18" charset="0"/>
                        </a:rPr>
                        <a:t>Общий балл</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extLst>
                  <a:ext uri="{0D108BD9-81ED-4DB2-BD59-A6C34878D82A}">
                    <a16:rowId xmlns:a16="http://schemas.microsoft.com/office/drawing/2014/main" val="10000"/>
                  </a:ext>
                </a:extLst>
              </a:tr>
              <a:tr h="574330">
                <a:tc rowSpan="3">
                  <a:txBody>
                    <a:bodyPr/>
                    <a:lstStyle/>
                    <a:p>
                      <a:pPr indent="108585" algn="just">
                        <a:lnSpc>
                          <a:spcPct val="115000"/>
                        </a:lnSpc>
                        <a:spcAft>
                          <a:spcPts val="0"/>
                        </a:spcAft>
                      </a:pPr>
                      <a:r>
                        <a:rPr lang="ru-RU" sz="1200">
                          <a:effectLst/>
                          <a:latin typeface="Times New Roman" panose="02020603050405020304" pitchFamily="18" charset="0"/>
                          <a:cs typeface="Times New Roman" panose="02020603050405020304" pitchFamily="18" charset="0"/>
                        </a:rPr>
                        <a:t>Гуманитарное</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200">
                          <a:effectLst/>
                          <a:latin typeface="Times New Roman" panose="02020603050405020304" pitchFamily="18" charset="0"/>
                          <a:cs typeface="Times New Roman" panose="02020603050405020304" pitchFamily="18" charset="0"/>
                        </a:rPr>
                        <a:t>Филологическая</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marL="0" marR="0" indent="108585" algn="l" defTabSz="914400" eaLnBrk="1" fontAlgn="auto" latinLnBrk="0" hangingPunct="1">
                        <a:lnSpc>
                          <a:spcPct val="115000"/>
                        </a:lnSpc>
                        <a:spcBef>
                          <a:spcPts val="0"/>
                        </a:spcBef>
                        <a:spcAft>
                          <a:spcPts val="0"/>
                        </a:spcAft>
                        <a:buClrTx/>
                        <a:buSzTx/>
                        <a:buFontTx/>
                        <a:buNone/>
                        <a:tabLst/>
                        <a:defRPr/>
                      </a:pPr>
                      <a:r>
                        <a:rPr lang="ru-RU" sz="1600" dirty="0" smtClean="0">
                          <a:effectLst/>
                          <a:latin typeface="Times New Roman" panose="02020603050405020304" pitchFamily="18" charset="0"/>
                          <a:cs typeface="Times New Roman" panose="02020603050405020304" pitchFamily="18" charset="0"/>
                        </a:rPr>
                        <a:t>Курбатова Анна Максимовна</a:t>
                      </a:r>
                      <a:endParaRPr lang="ru-RU"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08585" algn="l">
                        <a:lnSpc>
                          <a:spcPct val="115000"/>
                        </a:lnSpc>
                        <a:spcAft>
                          <a:spcPts val="0"/>
                        </a:spcAft>
                      </a:pPr>
                      <a:endParaRPr lang="ru-RU" sz="1600" dirty="0">
                        <a:effectLst/>
                        <a:latin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МБОУ СОШ №1 Невьянского ГО</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35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nchor="ctr"/>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58,7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nchor="ctr"/>
                </a:tc>
                <a:tc>
                  <a:txBody>
                    <a:bodyPr/>
                    <a:lstStyle/>
                    <a:p>
                      <a:pPr indent="108585" algn="just">
                        <a:lnSpc>
                          <a:spcPct val="115000"/>
                        </a:lnSpc>
                        <a:spcAft>
                          <a:spcPts val="0"/>
                        </a:spcAft>
                      </a:pPr>
                      <a:r>
                        <a:rPr lang="ru-RU" sz="1600" dirty="0">
                          <a:effectLst/>
                          <a:latin typeface="Times New Roman" panose="02020603050405020304" pitchFamily="18" charset="0"/>
                          <a:cs typeface="Times New Roman" panose="02020603050405020304" pitchFamily="18" charset="0"/>
                        </a:rPr>
                        <a:t>93,7</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nchor="ctr"/>
                </a:tc>
                <a:extLst>
                  <a:ext uri="{0D108BD9-81ED-4DB2-BD59-A6C34878D82A}">
                    <a16:rowId xmlns:a16="http://schemas.microsoft.com/office/drawing/2014/main" val="10001"/>
                  </a:ext>
                </a:extLst>
              </a:tr>
              <a:tr h="426784">
                <a:tc vMerge="1">
                  <a:txBody>
                    <a:bodyPr/>
                    <a:lstStyle/>
                    <a:p>
                      <a:endParaRPr lang="ru-RU"/>
                    </a:p>
                  </a:txBody>
                  <a:tcPr/>
                </a:tc>
                <a:tc rowSpan="2">
                  <a:txBody>
                    <a:bodyPr/>
                    <a:lstStyle/>
                    <a:p>
                      <a:pPr indent="108585" algn="just">
                        <a:lnSpc>
                          <a:spcPct val="115000"/>
                        </a:lnSpc>
                        <a:spcAft>
                          <a:spcPts val="0"/>
                        </a:spcAft>
                      </a:pPr>
                      <a:r>
                        <a:rPr lang="ru-RU" sz="1200">
                          <a:effectLst/>
                          <a:latin typeface="Times New Roman" panose="02020603050405020304" pitchFamily="18" charset="0"/>
                          <a:cs typeface="Times New Roman" panose="02020603050405020304" pitchFamily="18" charset="0"/>
                        </a:rPr>
                        <a:t>Историческая</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l">
                        <a:lnSpc>
                          <a:spcPct val="115000"/>
                        </a:lnSpc>
                        <a:spcAft>
                          <a:spcPts val="0"/>
                        </a:spcAft>
                      </a:pPr>
                      <a:r>
                        <a:rPr lang="ru-RU" sz="1600" dirty="0">
                          <a:effectLst/>
                          <a:latin typeface="Times New Roman" panose="02020603050405020304" pitchFamily="18" charset="0"/>
                          <a:cs typeface="Times New Roman" panose="02020603050405020304" pitchFamily="18" charset="0"/>
                        </a:rPr>
                        <a:t>Бакулин </a:t>
                      </a:r>
                      <a:r>
                        <a:rPr lang="ru-RU" sz="1600" dirty="0" smtClean="0">
                          <a:effectLst/>
                          <a:latin typeface="Times New Roman" panose="02020603050405020304" pitchFamily="18" charset="0"/>
                          <a:cs typeface="Times New Roman" panose="02020603050405020304" pitchFamily="18" charset="0"/>
                        </a:rPr>
                        <a:t> Кирилл Федорович</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МБОУ СОШ с.Конево</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29,4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u="none" strike="noStrike" spc="0">
                          <a:effectLst/>
                          <a:latin typeface="Times New Roman" panose="02020603050405020304" pitchFamily="18" charset="0"/>
                          <a:cs typeface="Times New Roman" panose="02020603050405020304" pitchFamily="18" charset="0"/>
                        </a:rPr>
                        <a:t>49,6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u="none" strike="noStrike" spc="0" dirty="0">
                          <a:effectLst/>
                          <a:latin typeface="Times New Roman" panose="02020603050405020304" pitchFamily="18" charset="0"/>
                          <a:cs typeface="Times New Roman" panose="02020603050405020304" pitchFamily="18" charset="0"/>
                        </a:rPr>
                        <a:t>79</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extLst>
                  <a:ext uri="{0D108BD9-81ED-4DB2-BD59-A6C34878D82A}">
                    <a16:rowId xmlns:a16="http://schemas.microsoft.com/office/drawing/2014/main" val="10002"/>
                  </a:ext>
                </a:extLst>
              </a:tr>
              <a:tr h="426784">
                <a:tc vMerge="1">
                  <a:txBody>
                    <a:bodyPr/>
                    <a:lstStyle/>
                    <a:p>
                      <a:endParaRPr lang="ru-RU"/>
                    </a:p>
                  </a:txBody>
                  <a:tcPr/>
                </a:tc>
                <a:tc vMerge="1">
                  <a:txBody>
                    <a:bodyPr/>
                    <a:lstStyle/>
                    <a:p>
                      <a:endParaRPr lang="ru-RU"/>
                    </a:p>
                  </a:txBody>
                  <a:tcPr/>
                </a:tc>
                <a:tc>
                  <a:txBody>
                    <a:bodyPr/>
                    <a:lstStyle/>
                    <a:p>
                      <a:pPr indent="108585" algn="l">
                        <a:lnSpc>
                          <a:spcPct val="115000"/>
                        </a:lnSpc>
                        <a:spcAft>
                          <a:spcPts val="0"/>
                        </a:spcAft>
                      </a:pPr>
                      <a:r>
                        <a:rPr lang="ru-RU" sz="1600" dirty="0" smtClean="0">
                          <a:effectLst/>
                          <a:latin typeface="Times New Roman" panose="02020603050405020304" pitchFamily="18" charset="0"/>
                          <a:cs typeface="Times New Roman" panose="02020603050405020304" pitchFamily="18" charset="0"/>
                        </a:rPr>
                        <a:t>Поляков Иван</a:t>
                      </a:r>
                      <a:r>
                        <a:rPr lang="ru-RU" sz="1600" baseline="0" dirty="0" smtClean="0">
                          <a:effectLst/>
                          <a:latin typeface="Times New Roman" panose="02020603050405020304" pitchFamily="18" charset="0"/>
                          <a:cs typeface="Times New Roman" panose="02020603050405020304" pitchFamily="18" charset="0"/>
                        </a:rPr>
                        <a:t>  </a:t>
                      </a:r>
                      <a:r>
                        <a:rPr lang="ru-RU" sz="1600" dirty="0" smtClean="0">
                          <a:effectLst/>
                          <a:latin typeface="Times New Roman" panose="02020603050405020304" pitchFamily="18" charset="0"/>
                          <a:cs typeface="Times New Roman" panose="02020603050405020304" pitchFamily="18" charset="0"/>
                        </a:rPr>
                        <a:t>Владимирович</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МБОУ СОШ №4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u="none" strike="noStrike" spc="0">
                          <a:effectLst/>
                          <a:latin typeface="Times New Roman" panose="02020603050405020304" pitchFamily="18" charset="0"/>
                          <a:cs typeface="Times New Roman" panose="02020603050405020304" pitchFamily="18" charset="0"/>
                        </a:rPr>
                        <a:t>32</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u="none" strike="noStrike" spc="0">
                          <a:effectLst/>
                          <a:latin typeface="Times New Roman" panose="02020603050405020304" pitchFamily="18" charset="0"/>
                          <a:cs typeface="Times New Roman" panose="02020603050405020304" pitchFamily="18" charset="0"/>
                        </a:rPr>
                        <a:t>47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u="none" strike="noStrike" spc="0" dirty="0">
                          <a:effectLst/>
                          <a:latin typeface="Times New Roman" panose="02020603050405020304" pitchFamily="18" charset="0"/>
                          <a:cs typeface="Times New Roman" panose="02020603050405020304" pitchFamily="18" charset="0"/>
                        </a:rPr>
                        <a:t>79</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extLst>
                  <a:ext uri="{0D108BD9-81ED-4DB2-BD59-A6C34878D82A}">
                    <a16:rowId xmlns:a16="http://schemas.microsoft.com/office/drawing/2014/main" val="10003"/>
                  </a:ext>
                </a:extLst>
              </a:tr>
              <a:tr h="426784">
                <a:tc rowSpan="2">
                  <a:txBody>
                    <a:bodyPr/>
                    <a:lstStyle/>
                    <a:p>
                      <a:pPr indent="108585" algn="just">
                        <a:lnSpc>
                          <a:spcPct val="115000"/>
                        </a:lnSpc>
                        <a:spcAft>
                          <a:spcPts val="0"/>
                        </a:spcAft>
                      </a:pPr>
                      <a:r>
                        <a:rPr lang="ru-RU" sz="1200" dirty="0">
                          <a:effectLst/>
                          <a:latin typeface="Times New Roman" panose="02020603050405020304" pitchFamily="18" charset="0"/>
                          <a:cs typeface="Times New Roman" panose="02020603050405020304" pitchFamily="18" charset="0"/>
                        </a:rPr>
                        <a:t>Социокультурное</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200" dirty="0" smtClean="0">
                          <a:effectLst/>
                          <a:latin typeface="Times New Roman" panose="02020603050405020304" pitchFamily="18" charset="0"/>
                          <a:cs typeface="Times New Roman" panose="02020603050405020304" pitchFamily="18" charset="0"/>
                        </a:rPr>
                        <a:t>Культурология</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l">
                        <a:lnSpc>
                          <a:spcPct val="115000"/>
                        </a:lnSpc>
                        <a:spcAft>
                          <a:spcPts val="0"/>
                        </a:spcAft>
                      </a:pPr>
                      <a:r>
                        <a:rPr lang="ru-RU" sz="1600" dirty="0">
                          <a:effectLst/>
                          <a:latin typeface="Times New Roman" panose="02020603050405020304" pitchFamily="18" charset="0"/>
                          <a:cs typeface="Times New Roman" panose="02020603050405020304" pitchFamily="18" charset="0"/>
                        </a:rPr>
                        <a:t>Флорова </a:t>
                      </a:r>
                      <a:r>
                        <a:rPr lang="ru-RU" sz="1600" dirty="0" smtClean="0">
                          <a:effectLst/>
                          <a:latin typeface="Times New Roman" panose="02020603050405020304" pitchFamily="18" charset="0"/>
                          <a:cs typeface="Times New Roman" panose="02020603050405020304" pitchFamily="18" charset="0"/>
                        </a:rPr>
                        <a:t>Алина</a:t>
                      </a:r>
                      <a:r>
                        <a:rPr lang="ru-RU" sz="1600" baseline="0" dirty="0" smtClean="0">
                          <a:effectLst/>
                          <a:latin typeface="Times New Roman" panose="02020603050405020304" pitchFamily="18" charset="0"/>
                          <a:cs typeface="Times New Roman" panose="02020603050405020304" pitchFamily="18" charset="0"/>
                        </a:rPr>
                        <a:t> </a:t>
                      </a:r>
                      <a:r>
                        <a:rPr lang="ru-RU" sz="1600" dirty="0" err="1" smtClean="0">
                          <a:effectLst/>
                          <a:latin typeface="Times New Roman" panose="02020603050405020304" pitchFamily="18" charset="0"/>
                          <a:cs typeface="Times New Roman" panose="02020603050405020304" pitchFamily="18" charset="0"/>
                        </a:rPr>
                        <a:t>Ахлимановна</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МБОУ СОШ №1 Невьянского ГО</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35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56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91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extLst>
                  <a:ext uri="{0D108BD9-81ED-4DB2-BD59-A6C34878D82A}">
                    <a16:rowId xmlns:a16="http://schemas.microsoft.com/office/drawing/2014/main" val="10004"/>
                  </a:ext>
                </a:extLst>
              </a:tr>
              <a:tr h="448733">
                <a:tc vMerge="1">
                  <a:txBody>
                    <a:bodyPr/>
                    <a:lstStyle/>
                    <a:p>
                      <a:endParaRPr lang="ru-RU"/>
                    </a:p>
                  </a:txBody>
                  <a:tcPr/>
                </a:tc>
                <a:tc>
                  <a:txBody>
                    <a:bodyPr/>
                    <a:lstStyle/>
                    <a:p>
                      <a:pPr indent="108585" algn="just">
                        <a:lnSpc>
                          <a:spcPct val="115000"/>
                        </a:lnSpc>
                        <a:spcAft>
                          <a:spcPts val="0"/>
                        </a:spcAft>
                      </a:pPr>
                      <a:r>
                        <a:rPr lang="ru-RU" sz="1200">
                          <a:effectLst/>
                          <a:latin typeface="Times New Roman" panose="02020603050405020304" pitchFamily="18" charset="0"/>
                          <a:cs typeface="Times New Roman" panose="02020603050405020304" pitchFamily="18" charset="0"/>
                        </a:rPr>
                        <a:t>Здоровый образ жизни</a:t>
                      </a:r>
                    </a:p>
                    <a:p>
                      <a:pPr indent="108585" algn="just">
                        <a:lnSpc>
                          <a:spcPct val="115000"/>
                        </a:lnSpc>
                        <a:spcAft>
                          <a:spcPts val="0"/>
                        </a:spcAft>
                      </a:pPr>
                      <a:r>
                        <a:rPr lang="ru-RU" sz="1200">
                          <a:effectLst/>
                          <a:latin typeface="Times New Roman" panose="02020603050405020304" pitchFamily="18" charset="0"/>
                          <a:cs typeface="Times New Roman" panose="02020603050405020304" pitchFamily="18" charset="0"/>
                        </a:rPr>
                        <a:t>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l">
                        <a:lnSpc>
                          <a:spcPct val="115000"/>
                        </a:lnSpc>
                        <a:spcAft>
                          <a:spcPts val="0"/>
                        </a:spcAft>
                      </a:pPr>
                      <a:r>
                        <a:rPr lang="ru-RU" sz="1600" dirty="0" err="1">
                          <a:effectLst/>
                          <a:latin typeface="Times New Roman" panose="02020603050405020304" pitchFamily="18" charset="0"/>
                          <a:cs typeface="Times New Roman" panose="02020603050405020304" pitchFamily="18" charset="0"/>
                        </a:rPr>
                        <a:t>Янцен</a:t>
                      </a:r>
                      <a:r>
                        <a:rPr lang="ru-RU" sz="1600" dirty="0">
                          <a:effectLst/>
                          <a:latin typeface="Times New Roman" panose="02020603050405020304" pitchFamily="18" charset="0"/>
                          <a:cs typeface="Times New Roman" panose="02020603050405020304" pitchFamily="18" charset="0"/>
                        </a:rPr>
                        <a:t> </a:t>
                      </a:r>
                      <a:r>
                        <a:rPr lang="ru-RU" sz="1600" dirty="0" smtClean="0">
                          <a:effectLst/>
                          <a:latin typeface="Times New Roman" panose="02020603050405020304" pitchFamily="18" charset="0"/>
                          <a:cs typeface="Times New Roman" panose="02020603050405020304" pitchFamily="18" charset="0"/>
                        </a:rPr>
                        <a:t>Арина Сергеевна</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МАОУ СОШ п.Цементный</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32,7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49,5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82,2</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extLst>
                  <a:ext uri="{0D108BD9-81ED-4DB2-BD59-A6C34878D82A}">
                    <a16:rowId xmlns:a16="http://schemas.microsoft.com/office/drawing/2014/main" val="10005"/>
                  </a:ext>
                </a:extLst>
              </a:tr>
              <a:tr h="574330">
                <a:tc rowSpan="3">
                  <a:txBody>
                    <a:bodyPr/>
                    <a:lstStyle/>
                    <a:p>
                      <a:pPr indent="108585" algn="just">
                        <a:lnSpc>
                          <a:spcPct val="115000"/>
                        </a:lnSpc>
                        <a:spcAft>
                          <a:spcPts val="0"/>
                        </a:spcAft>
                      </a:pPr>
                      <a:r>
                        <a:rPr lang="ru-RU" sz="1200" dirty="0">
                          <a:effectLst/>
                          <a:latin typeface="Times New Roman" panose="02020603050405020304" pitchFamily="18" charset="0"/>
                          <a:cs typeface="Times New Roman" panose="02020603050405020304" pitchFamily="18" charset="0"/>
                        </a:rPr>
                        <a:t>Общественно-политическое</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200" dirty="0" smtClean="0">
                          <a:effectLst/>
                          <a:latin typeface="Times New Roman" panose="02020603050405020304" pitchFamily="18" charset="0"/>
                          <a:cs typeface="Times New Roman" panose="02020603050405020304" pitchFamily="18" charset="0"/>
                        </a:rPr>
                        <a:t>Патриотической</a:t>
                      </a:r>
                      <a:r>
                        <a:rPr lang="ru-RU" sz="1200" baseline="0" dirty="0" smtClean="0">
                          <a:effectLst/>
                          <a:latin typeface="Times New Roman" panose="02020603050405020304" pitchFamily="18" charset="0"/>
                          <a:cs typeface="Times New Roman" panose="02020603050405020304" pitchFamily="18" charset="0"/>
                        </a:rPr>
                        <a:t> </a:t>
                      </a:r>
                      <a:r>
                        <a:rPr lang="ru-RU" sz="1200" dirty="0" smtClean="0">
                          <a:effectLst/>
                          <a:latin typeface="Times New Roman" panose="02020603050405020304" pitchFamily="18" charset="0"/>
                          <a:cs typeface="Times New Roman" panose="02020603050405020304" pitchFamily="18" charset="0"/>
                        </a:rPr>
                        <a:t>направлен.</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l">
                        <a:lnSpc>
                          <a:spcPct val="115000"/>
                        </a:lnSpc>
                        <a:spcAft>
                          <a:spcPts val="0"/>
                        </a:spcAft>
                      </a:pPr>
                      <a:r>
                        <a:rPr lang="ru-RU" sz="1600" dirty="0" err="1">
                          <a:effectLst/>
                          <a:latin typeface="Times New Roman" panose="02020603050405020304" pitchFamily="18" charset="0"/>
                          <a:cs typeface="Times New Roman" panose="02020603050405020304" pitchFamily="18" charset="0"/>
                        </a:rPr>
                        <a:t>Гурули</a:t>
                      </a:r>
                      <a:r>
                        <a:rPr lang="ru-RU" sz="1600" dirty="0">
                          <a:effectLst/>
                          <a:latin typeface="Times New Roman" panose="02020603050405020304" pitchFamily="18" charset="0"/>
                          <a:cs typeface="Times New Roman" panose="02020603050405020304" pitchFamily="18" charset="0"/>
                        </a:rPr>
                        <a:t> </a:t>
                      </a:r>
                      <a:r>
                        <a:rPr lang="ru-RU" sz="1600" dirty="0" smtClean="0">
                          <a:effectLst/>
                          <a:latin typeface="Times New Roman" panose="02020603050405020304" pitchFamily="18" charset="0"/>
                          <a:cs typeface="Times New Roman" panose="02020603050405020304" pitchFamily="18" charset="0"/>
                        </a:rPr>
                        <a:t>Ростислав</a:t>
                      </a:r>
                      <a:r>
                        <a:rPr lang="ru-RU" sz="1600" baseline="0" dirty="0" smtClean="0">
                          <a:effectLst/>
                          <a:latin typeface="Times New Roman" panose="02020603050405020304" pitchFamily="18" charset="0"/>
                          <a:cs typeface="Times New Roman" panose="02020603050405020304" pitchFamily="18" charset="0"/>
                        </a:rPr>
                        <a:t> </a:t>
                      </a:r>
                      <a:r>
                        <a:rPr lang="ru-RU" sz="1600" dirty="0" smtClean="0">
                          <a:effectLst/>
                          <a:latin typeface="Times New Roman" panose="02020603050405020304" pitchFamily="18" charset="0"/>
                          <a:cs typeface="Times New Roman" panose="02020603050405020304" pitchFamily="18" charset="0"/>
                        </a:rPr>
                        <a:t>Витальевич</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МБОУ СОШ №4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u="none" strike="noStrike" spc="0" dirty="0">
                          <a:effectLst/>
                          <a:latin typeface="Times New Roman" panose="02020603050405020304" pitchFamily="18" charset="0"/>
                          <a:cs typeface="Times New Roman" panose="02020603050405020304" pitchFamily="18" charset="0"/>
                        </a:rPr>
                        <a:t>29,5</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u="none" strike="noStrike" spc="0">
                          <a:effectLst/>
                          <a:latin typeface="Times New Roman" panose="02020603050405020304" pitchFamily="18" charset="0"/>
                          <a:cs typeface="Times New Roman" panose="02020603050405020304" pitchFamily="18" charset="0"/>
                        </a:rPr>
                        <a:t>40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u="none" strike="noStrike" spc="0" dirty="0">
                          <a:effectLst/>
                          <a:latin typeface="Times New Roman" panose="02020603050405020304" pitchFamily="18" charset="0"/>
                          <a:cs typeface="Times New Roman" panose="02020603050405020304" pitchFamily="18" charset="0"/>
                        </a:rPr>
                        <a:t>69,5</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extLst>
                  <a:ext uri="{0D108BD9-81ED-4DB2-BD59-A6C34878D82A}">
                    <a16:rowId xmlns:a16="http://schemas.microsoft.com/office/drawing/2014/main" val="10006"/>
                  </a:ext>
                </a:extLst>
              </a:tr>
              <a:tr h="426784">
                <a:tc vMerge="1">
                  <a:txBody>
                    <a:bodyPr/>
                    <a:lstStyle/>
                    <a:p>
                      <a:endParaRPr lang="ru-RU"/>
                    </a:p>
                  </a:txBody>
                  <a:tcPr/>
                </a:tc>
                <a:tc>
                  <a:txBody>
                    <a:bodyPr/>
                    <a:lstStyle/>
                    <a:p>
                      <a:pPr indent="108585" algn="just">
                        <a:lnSpc>
                          <a:spcPct val="115000"/>
                        </a:lnSpc>
                        <a:spcAft>
                          <a:spcPts val="0"/>
                        </a:spcAft>
                      </a:pPr>
                      <a:r>
                        <a:rPr lang="ru-RU" sz="1200">
                          <a:effectLst/>
                          <a:latin typeface="Times New Roman" panose="02020603050405020304" pitchFamily="18" charset="0"/>
                          <a:cs typeface="Times New Roman" panose="02020603050405020304" pitchFamily="18" charset="0"/>
                        </a:rPr>
                        <a:t>Науки об обществе</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l">
                        <a:lnSpc>
                          <a:spcPct val="115000"/>
                        </a:lnSpc>
                        <a:spcAft>
                          <a:spcPts val="0"/>
                        </a:spcAft>
                      </a:pPr>
                      <a:r>
                        <a:rPr lang="ru-RU" sz="1600" dirty="0" err="1">
                          <a:effectLst/>
                          <a:latin typeface="Times New Roman" panose="02020603050405020304" pitchFamily="18" charset="0"/>
                          <a:cs typeface="Times New Roman" panose="02020603050405020304" pitchFamily="18" charset="0"/>
                        </a:rPr>
                        <a:t>Уянгулова</a:t>
                      </a:r>
                      <a:r>
                        <a:rPr lang="ru-RU" sz="1600" dirty="0">
                          <a:effectLst/>
                          <a:latin typeface="Times New Roman" panose="02020603050405020304" pitchFamily="18" charset="0"/>
                          <a:cs typeface="Times New Roman" panose="02020603050405020304" pitchFamily="18" charset="0"/>
                        </a:rPr>
                        <a:t> </a:t>
                      </a:r>
                      <a:r>
                        <a:rPr lang="ru-RU" sz="1600" dirty="0" smtClean="0">
                          <a:effectLst/>
                          <a:latin typeface="Times New Roman" panose="02020603050405020304" pitchFamily="18" charset="0"/>
                          <a:cs typeface="Times New Roman" panose="02020603050405020304" pitchFamily="18" charset="0"/>
                        </a:rPr>
                        <a:t>Ольга Игоревна</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МАОУ СОШ п.Цементный</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u="none" strike="noStrike" spc="0">
                          <a:effectLst/>
                          <a:latin typeface="Times New Roman" panose="02020603050405020304" pitchFamily="18" charset="0"/>
                          <a:cs typeface="Times New Roman" panose="02020603050405020304" pitchFamily="18" charset="0"/>
                        </a:rPr>
                        <a:t>35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u="none" strike="noStrike" spc="0">
                          <a:effectLst/>
                          <a:latin typeface="Times New Roman" panose="02020603050405020304" pitchFamily="18" charset="0"/>
                          <a:cs typeface="Times New Roman" panose="02020603050405020304" pitchFamily="18" charset="0"/>
                        </a:rPr>
                        <a:t>60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u="none" strike="noStrike" spc="0">
                          <a:effectLst/>
                          <a:latin typeface="Times New Roman" panose="02020603050405020304" pitchFamily="18" charset="0"/>
                          <a:cs typeface="Times New Roman" panose="02020603050405020304" pitchFamily="18" charset="0"/>
                        </a:rPr>
                        <a:t>95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extLst>
                  <a:ext uri="{0D108BD9-81ED-4DB2-BD59-A6C34878D82A}">
                    <a16:rowId xmlns:a16="http://schemas.microsoft.com/office/drawing/2014/main" val="10007"/>
                  </a:ext>
                </a:extLst>
              </a:tr>
              <a:tr h="527826">
                <a:tc vMerge="1">
                  <a:txBody>
                    <a:bodyPr/>
                    <a:lstStyle/>
                    <a:p>
                      <a:endParaRPr lang="ru-RU"/>
                    </a:p>
                  </a:txBody>
                  <a:tcPr/>
                </a:tc>
                <a:tc>
                  <a:txBody>
                    <a:bodyPr/>
                    <a:lstStyle/>
                    <a:p>
                      <a:pPr indent="108585" algn="l">
                        <a:lnSpc>
                          <a:spcPct val="115000"/>
                        </a:lnSpc>
                        <a:spcAft>
                          <a:spcPts val="0"/>
                        </a:spcAft>
                      </a:pPr>
                      <a:r>
                        <a:rPr lang="ru-RU" sz="1200" dirty="0">
                          <a:effectLst/>
                          <a:latin typeface="Times New Roman" panose="02020603050405020304" pitchFamily="18" charset="0"/>
                          <a:cs typeface="Times New Roman" panose="02020603050405020304" pitchFamily="18" charset="0"/>
                        </a:rPr>
                        <a:t>Безопасность и профилактика </a:t>
                      </a:r>
                      <a:r>
                        <a:rPr lang="ru-RU" sz="1200" dirty="0" smtClean="0">
                          <a:effectLst/>
                          <a:latin typeface="Times New Roman" panose="02020603050405020304" pitchFamily="18" charset="0"/>
                          <a:cs typeface="Times New Roman" panose="02020603050405020304" pitchFamily="18" charset="0"/>
                        </a:rPr>
                        <a:t>негатив. </a:t>
                      </a:r>
                      <a:r>
                        <a:rPr lang="ru-RU" sz="1200" dirty="0" err="1" smtClean="0">
                          <a:effectLst/>
                          <a:latin typeface="Times New Roman" panose="02020603050405020304" pitchFamily="18" charset="0"/>
                          <a:cs typeface="Times New Roman" panose="02020603050405020304" pitchFamily="18" charset="0"/>
                        </a:rPr>
                        <a:t>явл</a:t>
                      </a:r>
                      <a:r>
                        <a:rPr lang="ru-RU" sz="1200" dirty="0" smtClean="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l">
                        <a:lnSpc>
                          <a:spcPct val="115000"/>
                        </a:lnSpc>
                        <a:spcAft>
                          <a:spcPts val="0"/>
                        </a:spcAft>
                      </a:pPr>
                      <a:r>
                        <a:rPr lang="ru-RU" sz="1600" dirty="0">
                          <a:effectLst/>
                          <a:latin typeface="Times New Roman" panose="02020603050405020304" pitchFamily="18" charset="0"/>
                          <a:cs typeface="Times New Roman" panose="02020603050405020304" pitchFamily="18" charset="0"/>
                        </a:rPr>
                        <a:t>Терехов </a:t>
                      </a:r>
                      <a:r>
                        <a:rPr lang="ru-RU" sz="1600" dirty="0" smtClean="0">
                          <a:effectLst/>
                          <a:latin typeface="Times New Roman" panose="02020603050405020304" pitchFamily="18" charset="0"/>
                          <a:cs typeface="Times New Roman" panose="02020603050405020304" pitchFamily="18" charset="0"/>
                        </a:rPr>
                        <a:t>Егор Станиславович</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МБОУ СОШ №5 г.Невьянска </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38,75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54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92,75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extLst>
                  <a:ext uri="{0D108BD9-81ED-4DB2-BD59-A6C34878D82A}">
                    <a16:rowId xmlns:a16="http://schemas.microsoft.com/office/drawing/2014/main" val="10008"/>
                  </a:ext>
                </a:extLst>
              </a:tr>
              <a:tr h="574330">
                <a:tc rowSpan="2">
                  <a:txBody>
                    <a:bodyPr/>
                    <a:lstStyle/>
                    <a:p>
                      <a:pPr marL="0" indent="107950" algn="l">
                        <a:lnSpc>
                          <a:spcPct val="115000"/>
                        </a:lnSpc>
                        <a:spcAft>
                          <a:spcPts val="0"/>
                        </a:spcAft>
                      </a:pPr>
                      <a:r>
                        <a:rPr lang="ru-RU"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Социально-экономическое</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200">
                          <a:effectLst/>
                          <a:latin typeface="Times New Roman" panose="02020603050405020304" pitchFamily="18" charset="0"/>
                          <a:cs typeface="Times New Roman" panose="02020603050405020304" pitchFamily="18" charset="0"/>
                        </a:rPr>
                        <a:t>Экономика и управление</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l">
                        <a:lnSpc>
                          <a:spcPct val="115000"/>
                        </a:lnSpc>
                        <a:spcAft>
                          <a:spcPts val="0"/>
                        </a:spcAft>
                      </a:pPr>
                      <a:r>
                        <a:rPr lang="ru-RU" sz="1600" dirty="0" err="1">
                          <a:effectLst/>
                          <a:latin typeface="Times New Roman" panose="02020603050405020304" pitchFamily="18" charset="0"/>
                          <a:cs typeface="Times New Roman" panose="02020603050405020304" pitchFamily="18" charset="0"/>
                        </a:rPr>
                        <a:t>Крапивко</a:t>
                      </a:r>
                      <a:r>
                        <a:rPr lang="ru-RU" sz="1600" dirty="0">
                          <a:effectLst/>
                          <a:latin typeface="Times New Roman" panose="02020603050405020304" pitchFamily="18" charset="0"/>
                          <a:cs typeface="Times New Roman" panose="02020603050405020304" pitchFamily="18" charset="0"/>
                        </a:rPr>
                        <a:t> </a:t>
                      </a:r>
                      <a:r>
                        <a:rPr lang="ru-RU" sz="1600" dirty="0" smtClean="0">
                          <a:effectLst/>
                          <a:latin typeface="Times New Roman" panose="02020603050405020304" pitchFamily="18" charset="0"/>
                          <a:cs typeface="Times New Roman" panose="02020603050405020304" pitchFamily="18" charset="0"/>
                        </a:rPr>
                        <a:t>Виктория</a:t>
                      </a:r>
                      <a:r>
                        <a:rPr lang="en-US" sz="1600" dirty="0" smtClean="0">
                          <a:effectLst/>
                          <a:latin typeface="Times New Roman" panose="02020603050405020304" pitchFamily="18" charset="0"/>
                          <a:cs typeface="Times New Roman" panose="02020603050405020304" pitchFamily="18" charset="0"/>
                        </a:rPr>
                        <a:t> </a:t>
                      </a:r>
                      <a:r>
                        <a:rPr lang="ru-RU" sz="1600" dirty="0" smtClean="0">
                          <a:effectLst/>
                          <a:latin typeface="Times New Roman" panose="02020603050405020304" pitchFamily="18" charset="0"/>
                          <a:cs typeface="Times New Roman" panose="02020603050405020304" pitchFamily="18" charset="0"/>
                        </a:rPr>
                        <a:t>Александровна</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dirty="0">
                          <a:effectLst/>
                          <a:latin typeface="Times New Roman" panose="02020603050405020304" pitchFamily="18" charset="0"/>
                          <a:cs typeface="Times New Roman" panose="02020603050405020304" pitchFamily="18" charset="0"/>
                        </a:rPr>
                        <a:t>МБОУ СОШ №4</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21,5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23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44,5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extLst>
                  <a:ext uri="{0D108BD9-81ED-4DB2-BD59-A6C34878D82A}">
                    <a16:rowId xmlns:a16="http://schemas.microsoft.com/office/drawing/2014/main" val="10009"/>
                  </a:ext>
                </a:extLst>
              </a:tr>
              <a:tr h="448733">
                <a:tc vMerge="1">
                  <a:txBody>
                    <a:bodyPr/>
                    <a:lstStyle/>
                    <a:p>
                      <a:endParaRPr lang="ru-RU"/>
                    </a:p>
                  </a:txBody>
                  <a:tcPr/>
                </a:tc>
                <a:tc>
                  <a:txBody>
                    <a:bodyPr/>
                    <a:lstStyle/>
                    <a:p>
                      <a:pPr indent="108585" algn="just">
                        <a:lnSpc>
                          <a:spcPct val="115000"/>
                        </a:lnSpc>
                        <a:spcAft>
                          <a:spcPts val="0"/>
                        </a:spcAft>
                      </a:pPr>
                      <a:r>
                        <a:rPr lang="ru-RU" sz="1200" dirty="0">
                          <a:effectLst/>
                          <a:latin typeface="Times New Roman" panose="02020603050405020304" pitchFamily="18" charset="0"/>
                          <a:cs typeface="Times New Roman" panose="02020603050405020304" pitchFamily="18" charset="0"/>
                        </a:rPr>
                        <a:t>Цифровая экономика</a:t>
                      </a:r>
                    </a:p>
                    <a:p>
                      <a:pPr indent="108585" algn="just">
                        <a:lnSpc>
                          <a:spcPct val="115000"/>
                        </a:lnSpc>
                        <a:spcAft>
                          <a:spcPts val="0"/>
                        </a:spcAft>
                      </a:pPr>
                      <a:r>
                        <a:rPr lang="ru-RU" sz="12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l">
                        <a:lnSpc>
                          <a:spcPct val="115000"/>
                        </a:lnSpc>
                        <a:spcAft>
                          <a:spcPts val="0"/>
                        </a:spcAft>
                      </a:pPr>
                      <a:r>
                        <a:rPr lang="ru-RU" sz="1600" dirty="0" err="1">
                          <a:effectLst/>
                          <a:latin typeface="Times New Roman" panose="02020603050405020304" pitchFamily="18" charset="0"/>
                          <a:cs typeface="Times New Roman" panose="02020603050405020304" pitchFamily="18" charset="0"/>
                        </a:rPr>
                        <a:t>Семячков</a:t>
                      </a:r>
                      <a:r>
                        <a:rPr lang="ru-RU" sz="1600" dirty="0">
                          <a:effectLst/>
                          <a:latin typeface="Times New Roman" panose="02020603050405020304" pitchFamily="18" charset="0"/>
                          <a:cs typeface="Times New Roman" panose="02020603050405020304" pitchFamily="18" charset="0"/>
                        </a:rPr>
                        <a:t> </a:t>
                      </a:r>
                      <a:r>
                        <a:rPr lang="ru-RU" sz="1600" dirty="0" smtClean="0">
                          <a:effectLst/>
                          <a:latin typeface="Times New Roman" panose="02020603050405020304" pitchFamily="18" charset="0"/>
                          <a:cs typeface="Times New Roman" panose="02020603050405020304" pitchFamily="18" charset="0"/>
                        </a:rPr>
                        <a:t>Егор Михайлович</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МАОУ СОШ п.Цементный</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31,3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a:effectLst/>
                          <a:latin typeface="Times New Roman" panose="02020603050405020304" pitchFamily="18" charset="0"/>
                          <a:cs typeface="Times New Roman" panose="02020603050405020304" pitchFamily="18" charset="0"/>
                        </a:rPr>
                        <a:t>45,7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tc>
                  <a:txBody>
                    <a:bodyPr/>
                    <a:lstStyle/>
                    <a:p>
                      <a:pPr indent="108585" algn="just">
                        <a:lnSpc>
                          <a:spcPct val="115000"/>
                        </a:lnSpc>
                        <a:spcAft>
                          <a:spcPts val="0"/>
                        </a:spcAft>
                      </a:pPr>
                      <a:r>
                        <a:rPr lang="ru-RU" sz="1600" dirty="0">
                          <a:effectLst/>
                          <a:latin typeface="Times New Roman" panose="02020603050405020304" pitchFamily="18" charset="0"/>
                          <a:cs typeface="Times New Roman" panose="02020603050405020304" pitchFamily="18" charset="0"/>
                        </a:rPr>
                        <a:t>77</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122" marR="15122" marT="0" marB="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8123413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718561" y="1778038"/>
            <a:ext cx="7373620" cy="276999"/>
          </a:xfrm>
        </p:spPr>
        <p:txBody>
          <a:bodyPr/>
          <a:lstStyle/>
          <a:p>
            <a:r>
              <a:rPr lang="ru-RU" dirty="0" smtClean="0"/>
              <a:t>Фотографии НПК</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72600" y="30190"/>
            <a:ext cx="2472793" cy="2121777"/>
          </a:xfrm>
          <a:prstGeom prst="rect">
            <a:avLst/>
          </a:prstGeom>
        </p:spPr>
      </p:pic>
      <p:pic>
        <p:nvPicPr>
          <p:cNvPr id="5" name="Рисунок 4"/>
          <p:cNvPicPr>
            <a:picLocks noChangeAspect="1"/>
          </p:cNvPicPr>
          <p:nvPr/>
        </p:nvPicPr>
        <p:blipFill>
          <a:blip r:embed="rId3"/>
          <a:stretch>
            <a:fillRect/>
          </a:stretch>
        </p:blipFill>
        <p:spPr>
          <a:xfrm>
            <a:off x="965349" y="228600"/>
            <a:ext cx="8534400" cy="64008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834757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39" y="61721"/>
            <a:ext cx="12034520" cy="1477328"/>
          </a:xfrm>
        </p:spPr>
        <p:txBody>
          <a:bodyPr/>
          <a:lstStyle/>
          <a:p>
            <a:pPr algn="ctr"/>
            <a:r>
              <a:rPr lang="ru-RU" sz="3200" b="1" dirty="0">
                <a:solidFill>
                  <a:srgbClr val="002060"/>
                </a:solidFill>
                <a:latin typeface="Liberation Serif" panose="02020603050405020304" pitchFamily="18" charset="0"/>
                <a:ea typeface="Times New Roman" panose="02020603050405020304" pitchFamily="18" charset="0"/>
                <a:cs typeface="Times New Roman" panose="02020603050405020304" pitchFamily="18" charset="0"/>
              </a:rPr>
              <a:t>Гордостью МБОУ ДО СШ Невьянского городского округа являются победители и призеры </a:t>
            </a:r>
            <a:r>
              <a:rPr lang="ru-RU" sz="3200" b="1" dirty="0" smtClean="0">
                <a:solidFill>
                  <a:srgbClr val="002060"/>
                </a:solidFill>
                <a:latin typeface="Liberation Serif" panose="02020603050405020304" pitchFamily="18" charset="0"/>
                <a:ea typeface="Times New Roman" panose="02020603050405020304" pitchFamily="18" charset="0"/>
                <a:cs typeface="Times New Roman" panose="02020603050405020304" pitchFamily="18" charset="0"/>
              </a:rPr>
              <a:t>соревнований различного уровня</a:t>
            </a:r>
            <a:endParaRPr lang="ru-RU" sz="3200" b="1" dirty="0">
              <a:solidFill>
                <a:srgbClr val="002060"/>
              </a:solidFill>
            </a:endParaRPr>
          </a:p>
        </p:txBody>
      </p:sp>
      <p:sp>
        <p:nvSpPr>
          <p:cNvPr id="3" name="Текст 2"/>
          <p:cNvSpPr>
            <a:spLocks noGrp="1"/>
          </p:cNvSpPr>
          <p:nvPr>
            <p:ph type="body" idx="1"/>
          </p:nvPr>
        </p:nvSpPr>
        <p:spPr>
          <a:xfrm>
            <a:off x="304800" y="1542593"/>
            <a:ext cx="11887200" cy="5539978"/>
          </a:xfrm>
        </p:spPr>
        <p:txBody>
          <a:bodyPr/>
          <a:lstStyle/>
          <a:p>
            <a:pPr marL="342900" indent="-342900">
              <a:buFont typeface="Courier New" panose="02070309020205020404" pitchFamily="49" charset="0"/>
              <a:buChar char="o"/>
            </a:pPr>
            <a:r>
              <a:rPr lang="ru-RU" sz="2400" b="1" dirty="0">
                <a:latin typeface="Times New Roman" panose="02020603050405020304" pitchFamily="18" charset="0"/>
                <a:cs typeface="Times New Roman" panose="02020603050405020304" pitchFamily="18" charset="0"/>
              </a:rPr>
              <a:t>по греко-римской борьбе </a:t>
            </a:r>
            <a:r>
              <a:rPr lang="ru-RU" sz="2400" dirty="0" smtClean="0">
                <a:latin typeface="Times New Roman" panose="02020603050405020304" pitchFamily="18" charset="0"/>
                <a:cs typeface="Times New Roman" panose="02020603050405020304" pitchFamily="18" charset="0"/>
              </a:rPr>
              <a:t>(</a:t>
            </a:r>
            <a:r>
              <a:rPr lang="ru-RU" sz="2400" dirty="0" err="1" smtClean="0">
                <a:latin typeface="Times New Roman" panose="02020603050405020304" pitchFamily="18" charset="0"/>
                <a:cs typeface="Times New Roman" panose="02020603050405020304" pitchFamily="18" charset="0"/>
              </a:rPr>
              <a:t>Усолкин</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Александр, Калашников Егор, Гартман Дмитрий, </a:t>
            </a:r>
            <a:r>
              <a:rPr lang="ru-RU" sz="2400" dirty="0" err="1">
                <a:latin typeface="Times New Roman" panose="02020603050405020304" pitchFamily="18" charset="0"/>
                <a:cs typeface="Times New Roman" panose="02020603050405020304" pitchFamily="18" charset="0"/>
              </a:rPr>
              <a:t>Кочурин</a:t>
            </a:r>
            <a:r>
              <a:rPr lang="ru-RU" sz="2400" dirty="0">
                <a:latin typeface="Times New Roman" panose="02020603050405020304" pitchFamily="18" charset="0"/>
                <a:cs typeface="Times New Roman" panose="02020603050405020304" pitchFamily="18" charset="0"/>
              </a:rPr>
              <a:t> Станислав, </a:t>
            </a:r>
            <a:r>
              <a:rPr lang="ru-RU" sz="2400" dirty="0" err="1">
                <a:latin typeface="Times New Roman" panose="02020603050405020304" pitchFamily="18" charset="0"/>
                <a:cs typeface="Times New Roman" panose="02020603050405020304" pitchFamily="18" charset="0"/>
              </a:rPr>
              <a:t>Вазенмиллер</a:t>
            </a:r>
            <a:r>
              <a:rPr lang="ru-RU" sz="2400" dirty="0">
                <a:latin typeface="Times New Roman" panose="02020603050405020304" pitchFamily="18" charset="0"/>
                <a:cs typeface="Times New Roman" panose="02020603050405020304" pitchFamily="18" charset="0"/>
              </a:rPr>
              <a:t> Ян, </a:t>
            </a:r>
            <a:r>
              <a:rPr lang="ru-RU" sz="2400" dirty="0" err="1">
                <a:latin typeface="Times New Roman" panose="02020603050405020304" pitchFamily="18" charset="0"/>
                <a:cs typeface="Times New Roman" panose="02020603050405020304" pitchFamily="18" charset="0"/>
              </a:rPr>
              <a:t>Машенский</a:t>
            </a:r>
            <a:r>
              <a:rPr lang="ru-RU" sz="2400" dirty="0">
                <a:latin typeface="Times New Roman" panose="02020603050405020304" pitchFamily="18" charset="0"/>
                <a:cs typeface="Times New Roman" panose="02020603050405020304" pitchFamily="18" charset="0"/>
              </a:rPr>
              <a:t> Глеб. </a:t>
            </a:r>
          </a:p>
          <a:p>
            <a:pPr marL="342900" indent="-342900">
              <a:buFont typeface="Courier New" panose="02070309020205020404" pitchFamily="49" charset="0"/>
              <a:buChar char="o"/>
            </a:pPr>
            <a:r>
              <a:rPr lang="ru-RU" sz="2400" dirty="0" smtClean="0">
                <a:latin typeface="Times New Roman" panose="02020603050405020304" pitchFamily="18" charset="0"/>
                <a:cs typeface="Times New Roman" panose="02020603050405020304" pitchFamily="18" charset="0"/>
              </a:rPr>
              <a:t> </a:t>
            </a:r>
            <a:r>
              <a:rPr lang="ru-RU" sz="2400" b="1" dirty="0" smtClean="0">
                <a:latin typeface="Times New Roman" panose="02020603050405020304" pitchFamily="18" charset="0"/>
                <a:cs typeface="Times New Roman" panose="02020603050405020304" pitchFamily="18" charset="0"/>
              </a:rPr>
              <a:t>отделения спортивной борьбы:</a:t>
            </a:r>
            <a:r>
              <a:rPr lang="ru-RU" sz="2400" dirty="0" smtClean="0">
                <a:latin typeface="Times New Roman" panose="02020603050405020304" pitchFamily="18" charset="0"/>
                <a:cs typeface="Times New Roman" panose="02020603050405020304" pitchFamily="18" charset="0"/>
              </a:rPr>
              <a:t> </a:t>
            </a:r>
          </a:p>
          <a:p>
            <a:r>
              <a:rPr lang="ru-RU" sz="2400" dirty="0" smtClean="0">
                <a:latin typeface="Times New Roman" panose="02020603050405020304" pitchFamily="18" charset="0"/>
                <a:cs typeface="Times New Roman" panose="02020603050405020304" pitchFamily="18" charset="0"/>
              </a:rPr>
              <a:t>Федюков </a:t>
            </a:r>
            <a:r>
              <a:rPr lang="ru-RU" sz="2400" dirty="0">
                <a:latin typeface="Times New Roman" panose="02020603050405020304" pitchFamily="18" charset="0"/>
                <a:cs typeface="Times New Roman" panose="02020603050405020304" pitchFamily="18" charset="0"/>
              </a:rPr>
              <a:t>Арсений, Бояров Иван, Шилов Егор, Вартанян Артём, Лукин Алексей, </a:t>
            </a:r>
            <a:r>
              <a:rPr lang="ru-RU" sz="2400" dirty="0" err="1">
                <a:latin typeface="Times New Roman" panose="02020603050405020304" pitchFamily="18" charset="0"/>
                <a:cs typeface="Times New Roman" panose="02020603050405020304" pitchFamily="18" charset="0"/>
              </a:rPr>
              <a:t>Зорков</a:t>
            </a:r>
            <a:r>
              <a:rPr lang="ru-RU" sz="2400" dirty="0">
                <a:latin typeface="Times New Roman" panose="02020603050405020304" pitchFamily="18" charset="0"/>
                <a:cs typeface="Times New Roman" panose="02020603050405020304" pitchFamily="18" charset="0"/>
              </a:rPr>
              <a:t> Сергей, Шадрин Федор, Семенов Степан, Шамсутдинов Михаил и другие;</a:t>
            </a:r>
          </a:p>
          <a:p>
            <a:pPr marL="342900" indent="-342900">
              <a:buFont typeface="Courier New" panose="02070309020205020404" pitchFamily="49" charset="0"/>
              <a:buChar char="o"/>
            </a:pPr>
            <a:r>
              <a:rPr lang="ru-RU" sz="2400" b="1" dirty="0" smtClean="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отделение волейбола: </a:t>
            </a:r>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команда девушек 2009-2010 г.р.;</a:t>
            </a:r>
          </a:p>
          <a:p>
            <a:r>
              <a:rPr lang="ru-RU" sz="2400" dirty="0">
                <a:latin typeface="Times New Roman" panose="02020603050405020304" pitchFamily="18" charset="0"/>
                <a:cs typeface="Times New Roman" panose="02020603050405020304" pitchFamily="18" charset="0"/>
              </a:rPr>
              <a:t>команда девушек 2010-2011 г.р.;</a:t>
            </a:r>
          </a:p>
          <a:p>
            <a:r>
              <a:rPr lang="ru-RU" sz="2400" dirty="0">
                <a:latin typeface="Times New Roman" panose="02020603050405020304" pitchFamily="18" charset="0"/>
                <a:cs typeface="Times New Roman" panose="02020603050405020304" pitchFamily="18" charset="0"/>
              </a:rPr>
              <a:t>команда юношей 2007-2008 </a:t>
            </a:r>
            <a:r>
              <a:rPr lang="ru-RU" sz="2400" dirty="0" err="1">
                <a:latin typeface="Times New Roman" panose="02020603050405020304" pitchFamily="18" charset="0"/>
                <a:cs typeface="Times New Roman" panose="02020603050405020304" pitchFamily="18" charset="0"/>
              </a:rPr>
              <a:t>г.р</a:t>
            </a:r>
            <a:r>
              <a:rPr lang="ru-RU" sz="2400" dirty="0">
                <a:latin typeface="Times New Roman" panose="02020603050405020304" pitchFamily="18" charset="0"/>
                <a:cs typeface="Times New Roman" panose="02020603050405020304" pitchFamily="18" charset="0"/>
              </a:rPr>
              <a:t>;</a:t>
            </a:r>
          </a:p>
          <a:p>
            <a:pPr marL="342900" indent="-342900">
              <a:buFont typeface="Courier New" panose="02070309020205020404" pitchFamily="49" charset="0"/>
              <a:buChar char="o"/>
            </a:pPr>
            <a:r>
              <a:rPr lang="ru-RU" sz="2400" dirty="0" smtClean="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отделение легкой атлетики:</a:t>
            </a:r>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Топор Арина, </a:t>
            </a:r>
            <a:r>
              <a:rPr lang="ru-RU" sz="2400" dirty="0" err="1">
                <a:latin typeface="Times New Roman" panose="02020603050405020304" pitchFamily="18" charset="0"/>
                <a:cs typeface="Times New Roman" panose="02020603050405020304" pitchFamily="18" charset="0"/>
              </a:rPr>
              <a:t>Байбородин</a:t>
            </a:r>
            <a:r>
              <a:rPr lang="ru-RU" sz="2400" dirty="0">
                <a:latin typeface="Times New Roman" panose="02020603050405020304" pitchFamily="18" charset="0"/>
                <a:cs typeface="Times New Roman" panose="02020603050405020304" pitchFamily="18" charset="0"/>
              </a:rPr>
              <a:t> Дмитрий, Мишин Александр, Першина Яна, </a:t>
            </a:r>
            <a:r>
              <a:rPr lang="ru-RU" sz="2400" dirty="0" err="1">
                <a:latin typeface="Times New Roman" panose="02020603050405020304" pitchFamily="18" charset="0"/>
                <a:cs typeface="Times New Roman" panose="02020603050405020304" pitchFamily="18" charset="0"/>
              </a:rPr>
              <a:t>Замоткин</a:t>
            </a:r>
            <a:r>
              <a:rPr lang="ru-RU" sz="2400" dirty="0">
                <a:latin typeface="Times New Roman" panose="02020603050405020304" pitchFamily="18" charset="0"/>
                <a:cs typeface="Times New Roman" panose="02020603050405020304" pitchFamily="18" charset="0"/>
              </a:rPr>
              <a:t> Артём, Александрова Наталья, Нестеров Артём, </a:t>
            </a:r>
            <a:r>
              <a:rPr lang="ru-RU" sz="2400" dirty="0" err="1">
                <a:latin typeface="Times New Roman" panose="02020603050405020304" pitchFamily="18" charset="0"/>
                <a:cs typeface="Times New Roman" panose="02020603050405020304" pitchFamily="18" charset="0"/>
              </a:rPr>
              <a:t>Бызова</a:t>
            </a:r>
            <a:r>
              <a:rPr lang="ru-RU" sz="2400" dirty="0">
                <a:latin typeface="Times New Roman" panose="02020603050405020304" pitchFamily="18" charset="0"/>
                <a:cs typeface="Times New Roman" panose="02020603050405020304" pitchFamily="18" charset="0"/>
              </a:rPr>
              <a:t> Майя; </a:t>
            </a:r>
          </a:p>
          <a:p>
            <a:pPr marL="342900" indent="-342900">
              <a:buFont typeface="Courier New" panose="02070309020205020404" pitchFamily="49" charset="0"/>
              <a:buChar char="o"/>
            </a:pPr>
            <a:r>
              <a:rPr lang="ru-RU" sz="2400" dirty="0" smtClean="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отделение лыжных гонок:</a:t>
            </a:r>
            <a:r>
              <a:rPr lang="ru-RU" sz="2400" dirty="0">
                <a:latin typeface="Times New Roman" panose="02020603050405020304" pitchFamily="18" charset="0"/>
                <a:cs typeface="Times New Roman" panose="02020603050405020304" pitchFamily="18" charset="0"/>
              </a:rPr>
              <a:t> </a:t>
            </a:r>
          </a:p>
          <a:p>
            <a:r>
              <a:rPr lang="ru-RU" sz="2400" dirty="0" err="1">
                <a:latin typeface="Times New Roman" panose="02020603050405020304" pitchFamily="18" charset="0"/>
                <a:cs typeface="Times New Roman" panose="02020603050405020304" pitchFamily="18" charset="0"/>
              </a:rPr>
              <a:t>Чернышова</a:t>
            </a:r>
            <a:r>
              <a:rPr lang="ru-RU" sz="2400" dirty="0">
                <a:latin typeface="Times New Roman" panose="02020603050405020304" pitchFamily="18" charset="0"/>
                <a:cs typeface="Times New Roman" panose="02020603050405020304" pitchFamily="18" charset="0"/>
              </a:rPr>
              <a:t> Татьяна, </a:t>
            </a:r>
            <a:r>
              <a:rPr lang="ru-RU" sz="2400" dirty="0" err="1">
                <a:latin typeface="Times New Roman" panose="02020603050405020304" pitchFamily="18" charset="0"/>
                <a:cs typeface="Times New Roman" panose="02020603050405020304" pitchFamily="18" charset="0"/>
              </a:rPr>
              <a:t>Макамединов</a:t>
            </a:r>
            <a:r>
              <a:rPr lang="ru-RU" sz="2400" dirty="0">
                <a:latin typeface="Times New Roman" panose="02020603050405020304" pitchFamily="18" charset="0"/>
                <a:cs typeface="Times New Roman" panose="02020603050405020304" pitchFamily="18" charset="0"/>
              </a:rPr>
              <a:t> Надир, </a:t>
            </a:r>
            <a:r>
              <a:rPr lang="ru-RU" sz="2400" dirty="0" err="1">
                <a:latin typeface="Times New Roman" panose="02020603050405020304" pitchFamily="18" charset="0"/>
                <a:cs typeface="Times New Roman" panose="02020603050405020304" pitchFamily="18" charset="0"/>
              </a:rPr>
              <a:t>Кизилова</a:t>
            </a:r>
            <a:r>
              <a:rPr lang="ru-RU" sz="2400" dirty="0">
                <a:latin typeface="Times New Roman" panose="02020603050405020304" pitchFamily="18" charset="0"/>
                <a:cs typeface="Times New Roman" panose="02020603050405020304" pitchFamily="18" charset="0"/>
              </a:rPr>
              <a:t> Ольга. </a:t>
            </a:r>
          </a:p>
        </p:txBody>
      </p:sp>
    </p:spTree>
    <p:extLst>
      <p:ext uri="{BB962C8B-B14F-4D97-AF65-F5344CB8AC3E}">
        <p14:creationId xmlns:p14="http://schemas.microsoft.com/office/powerpoint/2010/main" val="33321520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12191999" cy="1219200"/>
          </a:xfrm>
          <a:prstGeom prst="rect">
            <a:avLst/>
          </a:prstGeom>
        </p:spPr>
      </p:pic>
      <p:sp>
        <p:nvSpPr>
          <p:cNvPr id="14" name="Заголовок 13"/>
          <p:cNvSpPr>
            <a:spLocks noGrp="1"/>
          </p:cNvSpPr>
          <p:nvPr>
            <p:ph type="title"/>
          </p:nvPr>
        </p:nvSpPr>
        <p:spPr>
          <a:xfrm>
            <a:off x="79375" y="61913"/>
            <a:ext cx="11426825" cy="738664"/>
          </a:xfrm>
          <a:prstGeom prst="rect">
            <a:avLst/>
          </a:prstGeom>
        </p:spPr>
        <p:txBody>
          <a:bodyPr wrap="square">
            <a:spAutoFit/>
          </a:bodyPr>
          <a:lstStyle/>
          <a:p>
            <a:r>
              <a:rPr lang="ru-RU"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Муниципальная </a:t>
            </a:r>
            <a:r>
              <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программы «Развитие системы образования Невьянского </a:t>
            </a:r>
            <a:r>
              <a:rPr lang="ru-RU"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ru-RU"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городского </a:t>
            </a:r>
            <a:r>
              <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округа   до 2027 года» (с изменениями</a:t>
            </a:r>
            <a:r>
              <a:rPr lang="ru-RU"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838200" y="2941674"/>
            <a:ext cx="10116112" cy="3785652"/>
          </a:xfrm>
          <a:prstGeom prst="rect">
            <a:avLst/>
          </a:prstGeom>
        </p:spPr>
        <p:txBody>
          <a:bodyPr wrap="square">
            <a:spAutoFit/>
          </a:bodyPr>
          <a:lstStyle/>
          <a:p>
            <a:pPr algn="just">
              <a:lnSpc>
                <a:spcPct val="150000"/>
              </a:lnSpc>
              <a:buFont typeface="Wingdings" panose="05000000000000000000" pitchFamily="2" charset="2"/>
              <a:buChar char="Ø"/>
            </a:pPr>
            <a:r>
              <a:rPr lang="ru-RU" sz="2000" dirty="0">
                <a:latin typeface="Liberation Serif" panose="02020603050405020304" pitchFamily="18" charset="0"/>
                <a:ea typeface="Times New Roman" panose="02020603050405020304" pitchFamily="18" charset="0"/>
                <a:cs typeface="Times New Roman" panose="02020603050405020304" pitchFamily="18" charset="0"/>
              </a:rPr>
              <a:t>Всего в 2023 </a:t>
            </a:r>
            <a:r>
              <a:rPr lang="ru-RU" sz="2000" dirty="0">
                <a:solidFill>
                  <a:srgbClr val="000000"/>
                </a:solidFill>
                <a:latin typeface="Liberation Serif" panose="02020603050405020304" pitchFamily="18" charset="0"/>
                <a:ea typeface="Times New Roman" panose="02020603050405020304" pitchFamily="18" charset="0"/>
                <a:cs typeface="Times New Roman" panose="02020603050405020304" pitchFamily="18" charset="0"/>
              </a:rPr>
              <a:t>году для </a:t>
            </a:r>
            <a:r>
              <a:rPr lang="ru-RU" sz="2000" b="1" dirty="0">
                <a:solidFill>
                  <a:srgbClr val="000000"/>
                </a:solidFill>
                <a:latin typeface="Liberation Serif" panose="02020603050405020304" pitchFamily="18" charset="0"/>
                <a:ea typeface="Times New Roman" panose="02020603050405020304" pitchFamily="18" charset="0"/>
                <a:cs typeface="Times New Roman" panose="02020603050405020304" pitchFamily="18" charset="0"/>
              </a:rPr>
              <a:t>проведения</a:t>
            </a:r>
            <a:r>
              <a:rPr lang="ru-RU" sz="2000" dirty="0">
                <a:solidFill>
                  <a:srgbClr val="000000"/>
                </a:solidFill>
                <a:latin typeface="Liberation Serif" panose="02020603050405020304" pitchFamily="18" charset="0"/>
                <a:ea typeface="Times New Roman" panose="02020603050405020304" pitchFamily="18" charset="0"/>
                <a:cs typeface="Times New Roman" panose="02020603050405020304" pitchFamily="18" charset="0"/>
              </a:rPr>
              <a:t> текущих ремонтов, в том числе на исполнение предписаний, представлений, предостережений и иных актов реагирования государственных надзорных органов, решений судов в отношении муниципальных образовательных </a:t>
            </a:r>
            <a:r>
              <a:rPr lang="ru-RU" sz="2000" dirty="0">
                <a:latin typeface="Liberation Serif" panose="02020603050405020304" pitchFamily="18" charset="0"/>
                <a:ea typeface="Times New Roman" panose="02020603050405020304" pitchFamily="18" charset="0"/>
                <a:cs typeface="Times New Roman" panose="02020603050405020304" pitchFamily="18" charset="0"/>
              </a:rPr>
              <a:t>учреждений, подведомственных </a:t>
            </a:r>
            <a:r>
              <a:rPr lang="ru-RU" sz="2000" dirty="0" smtClean="0">
                <a:latin typeface="Liberation Serif" panose="02020603050405020304" pitchFamily="18" charset="0"/>
                <a:ea typeface="Times New Roman" panose="02020603050405020304" pitchFamily="18" charset="0"/>
                <a:cs typeface="Times New Roman" panose="02020603050405020304" pitchFamily="18" charset="0"/>
              </a:rPr>
              <a:t>управлению </a:t>
            </a:r>
            <a:r>
              <a:rPr lang="ru-RU" sz="2000" dirty="0">
                <a:latin typeface="Liberation Serif" panose="02020603050405020304" pitchFamily="18" charset="0"/>
                <a:ea typeface="Times New Roman" panose="02020603050405020304" pitchFamily="18" charset="0"/>
                <a:cs typeface="Times New Roman" panose="02020603050405020304" pitchFamily="18" charset="0"/>
              </a:rPr>
              <a:t>образования Невьянского городского </a:t>
            </a:r>
            <a:r>
              <a:rPr lang="ru-RU" sz="2000" dirty="0" smtClean="0">
                <a:latin typeface="Liberation Serif" panose="02020603050405020304" pitchFamily="18" charset="0"/>
                <a:ea typeface="Times New Roman" panose="02020603050405020304" pitchFamily="18" charset="0"/>
                <a:cs typeface="Times New Roman" panose="02020603050405020304" pitchFamily="18" charset="0"/>
              </a:rPr>
              <a:t>округа</a:t>
            </a:r>
          </a:p>
          <a:p>
            <a:pPr algn="just">
              <a:lnSpc>
                <a:spcPct val="150000"/>
              </a:lnSpc>
              <a:buFont typeface="Wingdings" panose="05000000000000000000" pitchFamily="2" charset="2"/>
              <a:buChar char="Ø"/>
            </a:pPr>
            <a:r>
              <a:rPr lang="ru-RU" sz="2000" b="1" dirty="0" smtClean="0">
                <a:latin typeface="Times New Roman" panose="02020603050405020304" pitchFamily="18" charset="0"/>
                <a:cs typeface="Times New Roman" panose="02020603050405020304" pitchFamily="18" charset="0"/>
              </a:rPr>
              <a:t>в </a:t>
            </a:r>
            <a:r>
              <a:rPr lang="ru-RU" sz="2000" b="1" dirty="0">
                <a:latin typeface="Times New Roman" panose="02020603050405020304" pitchFamily="18" charset="0"/>
                <a:cs typeface="Times New Roman" panose="02020603050405020304" pitchFamily="18" charset="0"/>
              </a:rPr>
              <a:t>начале 2023 года </a:t>
            </a:r>
            <a:r>
              <a:rPr lang="ru-RU" sz="2000" b="1" dirty="0" smtClean="0">
                <a:latin typeface="Times New Roman" panose="02020603050405020304" pitchFamily="18" charset="0"/>
                <a:cs typeface="Times New Roman" panose="02020603050405020304" pitchFamily="18" charset="0"/>
              </a:rPr>
              <a:t>- 21 019 702 рубля</a:t>
            </a:r>
            <a:endParaRPr lang="ru-RU" sz="2000" b="1" dirty="0">
              <a:latin typeface="Times New Roman" panose="02020603050405020304" pitchFamily="18" charset="0"/>
              <a:cs typeface="Times New Roman" panose="02020603050405020304" pitchFamily="18" charset="0"/>
            </a:endParaRPr>
          </a:p>
          <a:p>
            <a:pPr algn="just">
              <a:lnSpc>
                <a:spcPct val="150000"/>
              </a:lnSpc>
              <a:buFont typeface="Wingdings" panose="05000000000000000000" pitchFamily="2" charset="2"/>
              <a:buChar char="Ø"/>
            </a:pPr>
            <a:r>
              <a:rPr lang="ru-RU" sz="2000" b="1" dirty="0">
                <a:latin typeface="Times New Roman" panose="02020603050405020304" pitchFamily="18" charset="0"/>
                <a:cs typeface="Times New Roman" panose="02020603050405020304" pitchFamily="18" charset="0"/>
              </a:rPr>
              <a:t> в период с февраля по июль 2023 года было распределено еще </a:t>
            </a:r>
            <a:r>
              <a:rPr lang="ru-RU" sz="2000" b="1" dirty="0" smtClean="0">
                <a:latin typeface="Times New Roman" panose="02020603050405020304" pitchFamily="18" charset="0"/>
                <a:cs typeface="Times New Roman" panose="02020603050405020304" pitchFamily="18" charset="0"/>
              </a:rPr>
              <a:t>3 938 552,75 </a:t>
            </a:r>
            <a:r>
              <a:rPr lang="ru-RU" sz="2000" b="1" dirty="0">
                <a:latin typeface="Times New Roman" panose="02020603050405020304" pitchFamily="18" charset="0"/>
                <a:cs typeface="Times New Roman" panose="02020603050405020304" pitchFamily="18" charset="0"/>
              </a:rPr>
              <a:t>рубля для </a:t>
            </a:r>
            <a:r>
              <a:rPr lang="ru-RU" sz="2000" dirty="0">
                <a:latin typeface="Times New Roman" panose="02020603050405020304" pitchFamily="18" charset="0"/>
                <a:cs typeface="Times New Roman" panose="02020603050405020304" pitchFamily="18" charset="0"/>
              </a:rPr>
              <a:t>устранения вновь появившихся предостережений и </a:t>
            </a:r>
            <a:r>
              <a:rPr lang="ru-RU" sz="2000" dirty="0" smtClean="0">
                <a:latin typeface="Times New Roman" panose="02020603050405020304" pitchFamily="18" charset="0"/>
                <a:cs typeface="Times New Roman" panose="02020603050405020304" pitchFamily="18" charset="0"/>
              </a:rPr>
              <a:t>предписаний</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4"/>
          <a:stretch>
            <a:fillRect/>
          </a:stretch>
        </p:blipFill>
        <p:spPr>
          <a:xfrm>
            <a:off x="2733547" y="1028708"/>
            <a:ext cx="1876553" cy="1856638"/>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0" y="1028708"/>
            <a:ext cx="3581400" cy="18288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601998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body" idx="1"/>
          </p:nvPr>
        </p:nvSpPr>
        <p:spPr>
          <a:xfrm>
            <a:off x="2717800" y="1778000"/>
            <a:ext cx="7373938" cy="277813"/>
          </a:xfrm>
        </p:spPr>
        <p:txBody>
          <a:bodyPr/>
          <a:lstStyle/>
          <a:p>
            <a:endParaRPr lang="ru-RU"/>
          </a:p>
        </p:txBody>
      </p:sp>
      <p:pic>
        <p:nvPicPr>
          <p:cNvPr id="5" name="Рисунок 4"/>
          <p:cNvPicPr>
            <a:picLocks noChangeAspect="1"/>
          </p:cNvPicPr>
          <p:nvPr/>
        </p:nvPicPr>
        <p:blipFill>
          <a:blip r:embed="rId2"/>
          <a:stretch>
            <a:fillRect/>
          </a:stretch>
        </p:blipFill>
        <p:spPr>
          <a:xfrm>
            <a:off x="946560" y="53636"/>
            <a:ext cx="8839200" cy="6629400"/>
          </a:xfrm>
          <a:prstGeom prst="rect">
            <a:avLst/>
          </a:prstGeom>
          <a:effectLst>
            <a:outerShdw blurRad="50800" dist="38100" dir="5400000" algn="t" rotWithShape="0">
              <a:prstClr val="black">
                <a:alpha val="40000"/>
              </a:prstClr>
            </a:outerShdw>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8175" y="59498"/>
            <a:ext cx="2472793" cy="2121777"/>
          </a:xfrm>
          <a:prstGeom prst="rect">
            <a:avLst/>
          </a:prstGeom>
        </p:spPr>
      </p:pic>
    </p:spTree>
    <p:extLst>
      <p:ext uri="{BB962C8B-B14F-4D97-AF65-F5344CB8AC3E}">
        <p14:creationId xmlns:p14="http://schemas.microsoft.com/office/powerpoint/2010/main" val="17700813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39" y="61721"/>
            <a:ext cx="12034520" cy="1107996"/>
          </a:xfrm>
        </p:spPr>
        <p:txBody>
          <a:bodyPr/>
          <a:lstStyle/>
          <a:p>
            <a:pPr algn="ctr"/>
            <a:r>
              <a:rPr lang="ru-RU" b="1" dirty="0" smtClean="0">
                <a:solidFill>
                  <a:srgbClr val="002060"/>
                </a:solidFill>
                <a:effectLst>
                  <a:outerShdw blurRad="38100" dist="38100" dir="2700000" algn="tl">
                    <a:srgbClr val="000000">
                      <a:alpha val="43137"/>
                    </a:srgbClr>
                  </a:outerShdw>
                </a:effectLst>
              </a:rPr>
              <a:t> </a:t>
            </a:r>
            <a: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Поездка одарённых школьников  в Санкт-Петербург            </a:t>
            </a:r>
            <a:b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(октябрь 2022)</a:t>
            </a:r>
            <a:endParaRPr lang="ru-RU"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p:txBody>
          <a:bodyPr/>
          <a:lstStyle/>
          <a:p>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161" y="1295400"/>
            <a:ext cx="4876800" cy="5257800"/>
          </a:xfrm>
          <a:prstGeom prst="rect">
            <a:avLst/>
          </a:prstGeom>
          <a:effectLst>
            <a:outerShdw blurRad="50800" dist="38100" dir="5400000" algn="t" rotWithShape="0">
              <a:prstClr val="black">
                <a:alpha val="40000"/>
              </a:prstClr>
            </a:outerShdw>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295400"/>
            <a:ext cx="5562600" cy="52578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607957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39" y="61721"/>
            <a:ext cx="12034520" cy="553998"/>
          </a:xfrm>
        </p:spPr>
        <p:txBody>
          <a:bodyPr/>
          <a:lstStyle/>
          <a:p>
            <a: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Поездка одарённых детей в Тобольск</a:t>
            </a:r>
            <a:endParaRPr lang="ru-RU"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2133600" y="615719"/>
            <a:ext cx="8153400" cy="61150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858132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9252" y="76200"/>
            <a:ext cx="12034520" cy="615553"/>
          </a:xfrm>
        </p:spPr>
        <p:txBody>
          <a:bodyPr/>
          <a:lstStyle/>
          <a:p>
            <a:pPr algn="ctr"/>
            <a:r>
              <a:rPr lang="ru-RU"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 2022 году в НОК  участвовали  детские сады</a:t>
            </a:r>
            <a:r>
              <a:rPr lang="ru-RU"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Средний </a:t>
            </a:r>
            <a:r>
              <a:rPr lang="ru-RU"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балл по Невьянскому городскому </a:t>
            </a:r>
            <a:r>
              <a:rPr lang="ru-RU"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округу - </a:t>
            </a:r>
            <a:r>
              <a:rPr lang="ru-RU"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93,01</a:t>
            </a:r>
            <a:r>
              <a:rPr lang="ru-RU"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средний </a:t>
            </a:r>
            <a:r>
              <a:rPr lang="ru-RU"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 Свердловской области- </a:t>
            </a:r>
            <a:r>
              <a:rPr lang="ru-RU"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93,006</a:t>
            </a:r>
            <a:r>
              <a:rPr lang="ru-RU"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3" name="Текст 2"/>
          <p:cNvSpPr>
            <a:spLocks noGrp="1"/>
          </p:cNvSpPr>
          <p:nvPr>
            <p:ph type="body" idx="1"/>
          </p:nvPr>
        </p:nvSpPr>
        <p:spPr>
          <a:xfrm>
            <a:off x="388110" y="1676400"/>
            <a:ext cx="11194289" cy="4953000"/>
          </a:xfrm>
        </p:spPr>
        <p:txBody>
          <a:bodyPr/>
          <a:lstStyle/>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2405993772"/>
              </p:ext>
            </p:extLst>
          </p:nvPr>
        </p:nvGraphicFramePr>
        <p:xfrm>
          <a:off x="388110" y="914399"/>
          <a:ext cx="11041889" cy="5774566"/>
        </p:xfrm>
        <a:graphic>
          <a:graphicData uri="http://schemas.openxmlformats.org/drawingml/2006/table">
            <a:tbl>
              <a:tblPr firstRow="1" firstCol="1" bandRow="1">
                <a:tableStyleId>{5C22544A-7EE6-4342-B048-85BDC9FD1C3A}</a:tableStyleId>
              </a:tblPr>
              <a:tblGrid>
                <a:gridCol w="565175">
                  <a:extLst>
                    <a:ext uri="{9D8B030D-6E8A-4147-A177-3AD203B41FA5}">
                      <a16:colId xmlns:a16="http://schemas.microsoft.com/office/drawing/2014/main" val="20000"/>
                    </a:ext>
                  </a:extLst>
                </a:gridCol>
                <a:gridCol w="2001148">
                  <a:extLst>
                    <a:ext uri="{9D8B030D-6E8A-4147-A177-3AD203B41FA5}">
                      <a16:colId xmlns:a16="http://schemas.microsoft.com/office/drawing/2014/main" val="20001"/>
                    </a:ext>
                  </a:extLst>
                </a:gridCol>
                <a:gridCol w="1440154">
                  <a:extLst>
                    <a:ext uri="{9D8B030D-6E8A-4147-A177-3AD203B41FA5}">
                      <a16:colId xmlns:a16="http://schemas.microsoft.com/office/drawing/2014/main" val="20002"/>
                    </a:ext>
                  </a:extLst>
                </a:gridCol>
                <a:gridCol w="1483068">
                  <a:extLst>
                    <a:ext uri="{9D8B030D-6E8A-4147-A177-3AD203B41FA5}">
                      <a16:colId xmlns:a16="http://schemas.microsoft.com/office/drawing/2014/main" val="20003"/>
                    </a:ext>
                  </a:extLst>
                </a:gridCol>
                <a:gridCol w="1484115">
                  <a:extLst>
                    <a:ext uri="{9D8B030D-6E8A-4147-A177-3AD203B41FA5}">
                      <a16:colId xmlns:a16="http://schemas.microsoft.com/office/drawing/2014/main" val="20004"/>
                    </a:ext>
                  </a:extLst>
                </a:gridCol>
                <a:gridCol w="1193151">
                  <a:extLst>
                    <a:ext uri="{9D8B030D-6E8A-4147-A177-3AD203B41FA5}">
                      <a16:colId xmlns:a16="http://schemas.microsoft.com/office/drawing/2014/main" val="20005"/>
                    </a:ext>
                  </a:extLst>
                </a:gridCol>
                <a:gridCol w="1193151">
                  <a:extLst>
                    <a:ext uri="{9D8B030D-6E8A-4147-A177-3AD203B41FA5}">
                      <a16:colId xmlns:a16="http://schemas.microsoft.com/office/drawing/2014/main" val="20006"/>
                    </a:ext>
                  </a:extLst>
                </a:gridCol>
                <a:gridCol w="1681927">
                  <a:extLst>
                    <a:ext uri="{9D8B030D-6E8A-4147-A177-3AD203B41FA5}">
                      <a16:colId xmlns:a16="http://schemas.microsoft.com/office/drawing/2014/main" val="20007"/>
                    </a:ext>
                  </a:extLst>
                </a:gridCol>
              </a:tblGrid>
              <a:tr h="975574">
                <a:tc>
                  <a:txBody>
                    <a:bodyPr/>
                    <a:lstStyle/>
                    <a:p>
                      <a:pPr algn="ctr">
                        <a:lnSpc>
                          <a:spcPct val="115000"/>
                        </a:lnSpc>
                        <a:spcAft>
                          <a:spcPts val="0"/>
                        </a:spcAft>
                      </a:pPr>
                      <a:r>
                        <a:rPr lang="ru-RU" sz="1100" dirty="0">
                          <a:effectLst/>
                          <a:latin typeface="Times New Roman" panose="02020603050405020304" pitchFamily="18" charset="0"/>
                          <a:cs typeface="Times New Roman" panose="02020603050405020304" pitchFamily="18" charset="0"/>
                        </a:rPr>
                        <a:t>№ п/п</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100" dirty="0">
                          <a:effectLst/>
                          <a:latin typeface="Times New Roman" panose="02020603050405020304" pitchFamily="18" charset="0"/>
                          <a:cs typeface="Times New Roman" panose="02020603050405020304" pitchFamily="18" charset="0"/>
                        </a:rPr>
                        <a:t>Сокращенное наименование ОО </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100" dirty="0">
                          <a:effectLst/>
                          <a:latin typeface="Times New Roman" panose="02020603050405020304" pitchFamily="18" charset="0"/>
                          <a:cs typeface="Times New Roman" panose="02020603050405020304" pitchFamily="18" charset="0"/>
                        </a:rPr>
                        <a:t> Открытость и доступность информации</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100" dirty="0">
                          <a:effectLst/>
                          <a:latin typeface="Times New Roman" panose="02020603050405020304" pitchFamily="18" charset="0"/>
                          <a:cs typeface="Times New Roman" panose="02020603050405020304" pitchFamily="18" charset="0"/>
                        </a:rPr>
                        <a:t>Комфортность предоставления услуг</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100" dirty="0">
                          <a:effectLst/>
                          <a:latin typeface="Times New Roman" panose="02020603050405020304" pitchFamily="18" charset="0"/>
                          <a:cs typeface="Times New Roman" panose="02020603050405020304" pitchFamily="18" charset="0"/>
                        </a:rPr>
                        <a:t>Доступность услуг для инвалидов</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100" dirty="0">
                          <a:effectLst/>
                          <a:latin typeface="Times New Roman" panose="02020603050405020304" pitchFamily="18" charset="0"/>
                          <a:cs typeface="Times New Roman" panose="02020603050405020304" pitchFamily="18" charset="0"/>
                        </a:rPr>
                        <a:t>Доброжелательность и вежливость работников ОО</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100" dirty="0">
                          <a:effectLst/>
                          <a:latin typeface="Times New Roman" panose="02020603050405020304" pitchFamily="18" charset="0"/>
                          <a:cs typeface="Times New Roman" panose="02020603050405020304" pitchFamily="18" charset="0"/>
                        </a:rPr>
                        <a:t>Удовлетворенность условиями осуществления образовательной деятельности</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100" dirty="0">
                          <a:effectLst/>
                          <a:latin typeface="Times New Roman" panose="02020603050405020304" pitchFamily="18" charset="0"/>
                          <a:cs typeface="Times New Roman" panose="02020603050405020304" pitchFamily="18" charset="0"/>
                        </a:rPr>
                        <a:t>Итоговое значение по организации</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extLst>
                  <a:ext uri="{0D108BD9-81ED-4DB2-BD59-A6C34878D82A}">
                    <a16:rowId xmlns:a16="http://schemas.microsoft.com/office/drawing/2014/main" val="10000"/>
                  </a:ext>
                </a:extLst>
              </a:tr>
              <a:tr h="497154">
                <a:tc>
                  <a:txBody>
                    <a:bodyPr/>
                    <a:lstStyle/>
                    <a:p>
                      <a:pPr algn="ctr">
                        <a:lnSpc>
                          <a:spcPct val="115000"/>
                        </a:lnSpc>
                        <a:spcAft>
                          <a:spcPts val="0"/>
                        </a:spcAft>
                      </a:pPr>
                      <a:r>
                        <a:rPr lang="ru-RU" sz="1100">
                          <a:effectLst/>
                          <a:latin typeface="Times New Roman" panose="02020603050405020304" pitchFamily="18" charset="0"/>
                          <a:cs typeface="Times New Roman" panose="02020603050405020304" pitchFamily="18" charset="0"/>
                        </a:rPr>
                        <a:t>1</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nSpc>
                          <a:spcPct val="115000"/>
                        </a:lnSpc>
                        <a:spcAft>
                          <a:spcPts val="0"/>
                        </a:spcAft>
                      </a:pPr>
                      <a:r>
                        <a:rPr lang="ru-RU" sz="1400" b="1">
                          <a:effectLst/>
                          <a:latin typeface="Times New Roman" panose="02020603050405020304" pitchFamily="18" charset="0"/>
                          <a:cs typeface="Times New Roman" panose="02020603050405020304" pitchFamily="18" charset="0"/>
                        </a:rPr>
                        <a:t>МБДОУ детский сад № 6 "Снежинка"</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100,00</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99,70</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97,78</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99,76</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98,89</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99,23</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extLst>
                  <a:ext uri="{0D108BD9-81ED-4DB2-BD59-A6C34878D82A}">
                    <a16:rowId xmlns:a16="http://schemas.microsoft.com/office/drawing/2014/main" val="10001"/>
                  </a:ext>
                </a:extLst>
              </a:tr>
              <a:tr h="497154">
                <a:tc>
                  <a:txBody>
                    <a:bodyPr/>
                    <a:lstStyle/>
                    <a:p>
                      <a:pPr algn="ctr">
                        <a:lnSpc>
                          <a:spcPct val="115000"/>
                        </a:lnSpc>
                        <a:spcAft>
                          <a:spcPts val="0"/>
                        </a:spcAft>
                      </a:pPr>
                      <a:r>
                        <a:rPr lang="ru-RU" sz="1100">
                          <a:effectLst/>
                          <a:latin typeface="Times New Roman" panose="02020603050405020304" pitchFamily="18" charset="0"/>
                          <a:cs typeface="Times New Roman" panose="02020603050405020304" pitchFamily="18" charset="0"/>
                        </a:rPr>
                        <a:t>2</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nSpc>
                          <a:spcPct val="115000"/>
                        </a:lnSpc>
                        <a:spcAft>
                          <a:spcPts val="0"/>
                        </a:spcAft>
                      </a:pPr>
                      <a:r>
                        <a:rPr lang="ru-RU" sz="1400" b="1">
                          <a:effectLst/>
                          <a:latin typeface="Times New Roman" panose="02020603050405020304" pitchFamily="18" charset="0"/>
                          <a:cs typeface="Times New Roman" panose="02020603050405020304" pitchFamily="18" charset="0"/>
                        </a:rPr>
                        <a:t>МБДОУ НГО детский сад № 28 "Ягодка"</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100,00</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98,96</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82,00</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100,00</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99,17</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96,03</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extLst>
                  <a:ext uri="{0D108BD9-81ED-4DB2-BD59-A6C34878D82A}">
                    <a16:rowId xmlns:a16="http://schemas.microsoft.com/office/drawing/2014/main" val="10002"/>
                  </a:ext>
                </a:extLst>
              </a:tr>
              <a:tr h="497154">
                <a:tc>
                  <a:txBody>
                    <a:bodyPr/>
                    <a:lstStyle/>
                    <a:p>
                      <a:pPr algn="ctr">
                        <a:lnSpc>
                          <a:spcPct val="115000"/>
                        </a:lnSpc>
                        <a:spcAft>
                          <a:spcPts val="0"/>
                        </a:spcAft>
                      </a:pPr>
                      <a:r>
                        <a:rPr lang="ru-RU" sz="1100">
                          <a:effectLst/>
                          <a:latin typeface="Times New Roman" panose="02020603050405020304" pitchFamily="18" charset="0"/>
                          <a:cs typeface="Times New Roman" panose="02020603050405020304" pitchFamily="18" charset="0"/>
                        </a:rPr>
                        <a:t>3</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nSpc>
                          <a:spcPct val="115000"/>
                        </a:lnSpc>
                        <a:spcAft>
                          <a:spcPts val="0"/>
                        </a:spcAft>
                      </a:pPr>
                      <a:r>
                        <a:rPr lang="ru-RU" sz="1400" b="1">
                          <a:effectLst/>
                          <a:latin typeface="Times New Roman" panose="02020603050405020304" pitchFamily="18" charset="0"/>
                          <a:cs typeface="Times New Roman" panose="02020603050405020304" pitchFamily="18" charset="0"/>
                        </a:rPr>
                        <a:t>МАДОУ детский сад № 1 "Карусель"</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99,80</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99,57</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82,00</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99,34</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98,26</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95,79</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extLst>
                  <a:ext uri="{0D108BD9-81ED-4DB2-BD59-A6C34878D82A}">
                    <a16:rowId xmlns:a16="http://schemas.microsoft.com/office/drawing/2014/main" val="10003"/>
                  </a:ext>
                </a:extLst>
              </a:tr>
              <a:tr h="470873">
                <a:tc>
                  <a:txBody>
                    <a:bodyPr/>
                    <a:lstStyle/>
                    <a:p>
                      <a:pPr algn="ctr">
                        <a:lnSpc>
                          <a:spcPct val="115000"/>
                        </a:lnSpc>
                        <a:spcAft>
                          <a:spcPts val="0"/>
                        </a:spcAft>
                      </a:pPr>
                      <a:r>
                        <a:rPr lang="ru-RU" sz="1100">
                          <a:effectLst/>
                          <a:latin typeface="Times New Roman" panose="02020603050405020304" pitchFamily="18" charset="0"/>
                          <a:cs typeface="Times New Roman" panose="02020603050405020304" pitchFamily="18" charset="0"/>
                        </a:rPr>
                        <a:t>4</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nSpc>
                          <a:spcPct val="115000"/>
                        </a:lnSpc>
                        <a:spcAft>
                          <a:spcPts val="0"/>
                        </a:spcAft>
                      </a:pPr>
                      <a:r>
                        <a:rPr lang="ru-RU" sz="1400" b="1">
                          <a:effectLst/>
                          <a:latin typeface="Times New Roman" panose="02020603050405020304" pitchFamily="18" charset="0"/>
                          <a:cs typeface="Times New Roman" panose="02020603050405020304" pitchFamily="18" charset="0"/>
                        </a:rPr>
                        <a:t>МАДОУ детский сад № 36</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99,54</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98,23</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76,71</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98,67</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98,72</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94,37</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extLst>
                  <a:ext uri="{0D108BD9-81ED-4DB2-BD59-A6C34878D82A}">
                    <a16:rowId xmlns:a16="http://schemas.microsoft.com/office/drawing/2014/main" val="10004"/>
                  </a:ext>
                </a:extLst>
              </a:tr>
              <a:tr h="497154">
                <a:tc>
                  <a:txBody>
                    <a:bodyPr/>
                    <a:lstStyle/>
                    <a:p>
                      <a:pPr algn="ctr">
                        <a:lnSpc>
                          <a:spcPct val="115000"/>
                        </a:lnSpc>
                        <a:spcAft>
                          <a:spcPts val="0"/>
                        </a:spcAft>
                      </a:pPr>
                      <a:r>
                        <a:rPr lang="ru-RU" sz="1100">
                          <a:effectLst/>
                          <a:latin typeface="Times New Roman" panose="02020603050405020304" pitchFamily="18" charset="0"/>
                          <a:cs typeface="Times New Roman" panose="02020603050405020304" pitchFamily="18" charset="0"/>
                        </a:rPr>
                        <a:t>5</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nSpc>
                          <a:spcPct val="115000"/>
                        </a:lnSpc>
                        <a:spcAft>
                          <a:spcPts val="0"/>
                        </a:spcAft>
                      </a:pPr>
                      <a:r>
                        <a:rPr lang="ru-RU" sz="1400" b="1">
                          <a:effectLst/>
                          <a:latin typeface="Times New Roman" panose="02020603050405020304" pitchFamily="18" charset="0"/>
                          <a:cs typeface="Times New Roman" panose="02020603050405020304" pitchFamily="18" charset="0"/>
                        </a:rPr>
                        <a:t>МАДОУ детский сад № 39 "Родничок"</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95,74</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98,53</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78,33</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98,72</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98,53</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93,97</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extLst>
                  <a:ext uri="{0D108BD9-81ED-4DB2-BD59-A6C34878D82A}">
                    <a16:rowId xmlns:a16="http://schemas.microsoft.com/office/drawing/2014/main" val="10005"/>
                  </a:ext>
                </a:extLst>
              </a:tr>
              <a:tr h="497154">
                <a:tc>
                  <a:txBody>
                    <a:bodyPr/>
                    <a:lstStyle/>
                    <a:p>
                      <a:pPr algn="ctr">
                        <a:lnSpc>
                          <a:spcPct val="115000"/>
                        </a:lnSpc>
                        <a:spcAft>
                          <a:spcPts val="0"/>
                        </a:spcAft>
                      </a:pPr>
                      <a:r>
                        <a:rPr lang="ru-RU" sz="1100">
                          <a:effectLst/>
                          <a:latin typeface="Times New Roman" panose="02020603050405020304" pitchFamily="18" charset="0"/>
                          <a:cs typeface="Times New Roman" panose="02020603050405020304" pitchFamily="18" charset="0"/>
                        </a:rPr>
                        <a:t>6</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nSpc>
                          <a:spcPct val="115000"/>
                        </a:lnSpc>
                        <a:spcAft>
                          <a:spcPts val="0"/>
                        </a:spcAft>
                      </a:pPr>
                      <a:r>
                        <a:rPr lang="ru-RU" sz="1400" b="1">
                          <a:effectLst/>
                          <a:latin typeface="Times New Roman" panose="02020603050405020304" pitchFamily="18" charset="0"/>
                          <a:cs typeface="Times New Roman" panose="02020603050405020304" pitchFamily="18" charset="0"/>
                        </a:rPr>
                        <a:t>МАДОУ детский сад №16 "Рябинка"</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100,00</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99,34</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68,00</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99,67</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99,34</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93,27</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extLst>
                  <a:ext uri="{0D108BD9-81ED-4DB2-BD59-A6C34878D82A}">
                    <a16:rowId xmlns:a16="http://schemas.microsoft.com/office/drawing/2014/main" val="10006"/>
                  </a:ext>
                </a:extLst>
              </a:tr>
              <a:tr h="470873">
                <a:tc>
                  <a:txBody>
                    <a:bodyPr/>
                    <a:lstStyle/>
                    <a:p>
                      <a:pPr algn="ctr">
                        <a:lnSpc>
                          <a:spcPct val="115000"/>
                        </a:lnSpc>
                        <a:spcAft>
                          <a:spcPts val="0"/>
                        </a:spcAft>
                      </a:pPr>
                      <a:r>
                        <a:rPr lang="ru-RU" sz="1100">
                          <a:effectLst/>
                          <a:latin typeface="Times New Roman" panose="02020603050405020304" pitchFamily="18" charset="0"/>
                          <a:cs typeface="Times New Roman" panose="02020603050405020304" pitchFamily="18" charset="0"/>
                        </a:rPr>
                        <a:t>7</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nSpc>
                          <a:spcPct val="115000"/>
                        </a:lnSpc>
                        <a:spcAft>
                          <a:spcPts val="0"/>
                        </a:spcAft>
                      </a:pPr>
                      <a:r>
                        <a:rPr lang="ru-RU" sz="1400" b="1">
                          <a:effectLst/>
                          <a:latin typeface="Times New Roman" panose="02020603050405020304" pitchFamily="18" charset="0"/>
                          <a:cs typeface="Times New Roman" panose="02020603050405020304" pitchFamily="18" charset="0"/>
                        </a:rPr>
                        <a:t>МБДОУ д/с № 44 "Солнышко"</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99,46</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99,59</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70,00</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97,76</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97,42</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92,85</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extLst>
                  <a:ext uri="{0D108BD9-81ED-4DB2-BD59-A6C34878D82A}">
                    <a16:rowId xmlns:a16="http://schemas.microsoft.com/office/drawing/2014/main" val="10007"/>
                  </a:ext>
                </a:extLst>
              </a:tr>
              <a:tr h="470873">
                <a:tc>
                  <a:txBody>
                    <a:bodyPr/>
                    <a:lstStyle/>
                    <a:p>
                      <a:pPr algn="ctr">
                        <a:lnSpc>
                          <a:spcPct val="115000"/>
                        </a:lnSpc>
                        <a:spcAft>
                          <a:spcPts val="0"/>
                        </a:spcAft>
                      </a:pPr>
                      <a:r>
                        <a:rPr lang="ru-RU" sz="1100">
                          <a:effectLst/>
                          <a:latin typeface="Times New Roman" panose="02020603050405020304" pitchFamily="18" charset="0"/>
                          <a:cs typeface="Times New Roman" panose="02020603050405020304" pitchFamily="18" charset="0"/>
                        </a:rPr>
                        <a:t>8</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nSpc>
                          <a:spcPct val="115000"/>
                        </a:lnSpc>
                        <a:spcAft>
                          <a:spcPts val="0"/>
                        </a:spcAft>
                      </a:pPr>
                      <a:r>
                        <a:rPr lang="ru-RU" sz="1400" b="1">
                          <a:effectLst/>
                          <a:latin typeface="Times New Roman" panose="02020603050405020304" pitchFamily="18" charset="0"/>
                          <a:cs typeface="Times New Roman" panose="02020603050405020304" pitchFamily="18" charset="0"/>
                        </a:rPr>
                        <a:t>МБДОУ д/с № 12 "Белочка"</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98,94</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97,53</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68,00</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99,11</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97,62</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92,24</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extLst>
                  <a:ext uri="{0D108BD9-81ED-4DB2-BD59-A6C34878D82A}">
                    <a16:rowId xmlns:a16="http://schemas.microsoft.com/office/drawing/2014/main" val="10008"/>
                  </a:ext>
                </a:extLst>
              </a:tr>
              <a:tr h="497154">
                <a:tc>
                  <a:txBody>
                    <a:bodyPr/>
                    <a:lstStyle/>
                    <a:p>
                      <a:pPr algn="ctr">
                        <a:lnSpc>
                          <a:spcPct val="115000"/>
                        </a:lnSpc>
                        <a:spcAft>
                          <a:spcPts val="0"/>
                        </a:spcAft>
                      </a:pPr>
                      <a:r>
                        <a:rPr lang="ru-RU" sz="1100">
                          <a:effectLst/>
                          <a:latin typeface="Times New Roman" panose="02020603050405020304" pitchFamily="18" charset="0"/>
                          <a:cs typeface="Times New Roman" panose="02020603050405020304" pitchFamily="18" charset="0"/>
                        </a:rPr>
                        <a:t>9</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nSpc>
                          <a:spcPct val="115000"/>
                        </a:lnSpc>
                        <a:spcAft>
                          <a:spcPts val="0"/>
                        </a:spcAft>
                      </a:pPr>
                      <a:r>
                        <a:rPr lang="ru-RU" sz="1400" b="1">
                          <a:effectLst/>
                          <a:latin typeface="Times New Roman" panose="02020603050405020304" pitchFamily="18" charset="0"/>
                          <a:cs typeface="Times New Roman" panose="02020603050405020304" pitchFamily="18" charset="0"/>
                        </a:rPr>
                        <a:t>МАДОУ детский сад № 13 "Журавушка"</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99,83</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99,23</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46,00</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99,38</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98,77</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88,64</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extLst>
                  <a:ext uri="{0D108BD9-81ED-4DB2-BD59-A6C34878D82A}">
                    <a16:rowId xmlns:a16="http://schemas.microsoft.com/office/drawing/2014/main" val="10009"/>
                  </a:ext>
                </a:extLst>
              </a:tr>
              <a:tr h="343884">
                <a:tc>
                  <a:txBody>
                    <a:bodyPr/>
                    <a:lstStyle/>
                    <a:p>
                      <a:pPr algn="ctr">
                        <a:lnSpc>
                          <a:spcPct val="115000"/>
                        </a:lnSpc>
                        <a:spcAft>
                          <a:spcPts val="0"/>
                        </a:spcAft>
                      </a:pPr>
                      <a:r>
                        <a:rPr lang="ru-RU" sz="1100">
                          <a:effectLst/>
                          <a:latin typeface="Times New Roman" panose="02020603050405020304" pitchFamily="18" charset="0"/>
                          <a:cs typeface="Times New Roman" panose="02020603050405020304" pitchFamily="18" charset="0"/>
                        </a:rPr>
                        <a:t>10</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nSpc>
                          <a:spcPct val="115000"/>
                        </a:lnSpc>
                        <a:spcAft>
                          <a:spcPts val="0"/>
                        </a:spcAft>
                      </a:pPr>
                      <a:r>
                        <a:rPr lang="ru-RU" sz="1400" b="1">
                          <a:effectLst/>
                          <a:latin typeface="Times New Roman" panose="02020603050405020304" pitchFamily="18" charset="0"/>
                          <a:cs typeface="Times New Roman" panose="02020603050405020304" pitchFamily="18" charset="0"/>
                        </a:rPr>
                        <a:t>МБДОУ д/с № 22</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97,42</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93,00</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38,00</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93,66</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a:effectLst/>
                          <a:latin typeface="Times New Roman" panose="02020603050405020304" pitchFamily="18" charset="0"/>
                          <a:cs typeface="Times New Roman" panose="02020603050405020304" pitchFamily="18" charset="0"/>
                        </a:rPr>
                        <a:t>96,20</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tc>
                  <a:txBody>
                    <a:bodyPr/>
                    <a:lstStyle/>
                    <a:p>
                      <a:pPr algn="ctr">
                        <a:lnSpc>
                          <a:spcPct val="115000"/>
                        </a:lnSpc>
                        <a:spcAft>
                          <a:spcPts val="0"/>
                        </a:spcAft>
                      </a:pPr>
                      <a:r>
                        <a:rPr lang="ru-RU" sz="1400" b="1" dirty="0">
                          <a:effectLst/>
                          <a:latin typeface="Times New Roman" panose="02020603050405020304" pitchFamily="18" charset="0"/>
                          <a:cs typeface="Times New Roman" panose="02020603050405020304" pitchFamily="18" charset="0"/>
                        </a:rPr>
                        <a:t>83,66</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576" marR="14576" marT="0" marB="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2141902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39" y="61721"/>
            <a:ext cx="12034520" cy="2215991"/>
          </a:xfrm>
        </p:spPr>
        <p:txBody>
          <a:bodyPr/>
          <a:lstStyle/>
          <a:p>
            <a:pPr algn="ctr"/>
            <a:r>
              <a:rPr lang="ru-RU" b="1" dirty="0" smtClean="0">
                <a:solidFill>
                  <a:srgbClr val="002060"/>
                </a:solidFill>
                <a:latin typeface="Times New Roman" panose="02020603050405020304" pitchFamily="18" charset="0"/>
                <a:cs typeface="Times New Roman" panose="02020603050405020304" pitchFamily="18" charset="0"/>
              </a:rPr>
              <a:t>   В онлайн  анкетировании об удовлетворённости     </a:t>
            </a:r>
            <a:br>
              <a:rPr lang="ru-RU" b="1" dirty="0" smtClean="0">
                <a:solidFill>
                  <a:srgbClr val="002060"/>
                </a:solidFill>
                <a:latin typeface="Times New Roman" panose="02020603050405020304" pitchFamily="18" charset="0"/>
                <a:cs typeface="Times New Roman" panose="02020603050405020304" pitchFamily="18" charset="0"/>
              </a:rPr>
            </a:br>
            <a:r>
              <a:rPr lang="ru-RU" b="1" dirty="0" smtClean="0">
                <a:solidFill>
                  <a:srgbClr val="002060"/>
                </a:solidFill>
                <a:latin typeface="Times New Roman" panose="02020603050405020304" pitchFamily="18" charset="0"/>
                <a:cs typeface="Times New Roman" panose="02020603050405020304" pitchFamily="18" charset="0"/>
              </a:rPr>
              <a:t>    качеством дополнительного образования </a:t>
            </a:r>
            <a:r>
              <a:rPr lang="ru-RU" b="1" dirty="0">
                <a:solidFill>
                  <a:srgbClr val="002060"/>
                </a:solidFill>
                <a:latin typeface="Times New Roman" panose="02020603050405020304" pitchFamily="18" charset="0"/>
                <a:cs typeface="Times New Roman" panose="02020603050405020304" pitchFamily="18" charset="0"/>
              </a:rPr>
              <a:t>приняли </a:t>
            </a:r>
            <a:r>
              <a:rPr lang="ru-RU" b="1" dirty="0" smtClean="0">
                <a:solidFill>
                  <a:srgbClr val="002060"/>
                </a:solidFill>
                <a:latin typeface="Times New Roman" panose="02020603050405020304" pitchFamily="18" charset="0"/>
                <a:cs typeface="Times New Roman" panose="02020603050405020304" pitchFamily="18" charset="0"/>
              </a:rPr>
              <a:t>       </a:t>
            </a:r>
            <a:br>
              <a:rPr lang="ru-RU" b="1" dirty="0" smtClean="0">
                <a:solidFill>
                  <a:srgbClr val="002060"/>
                </a:solidFill>
                <a:latin typeface="Times New Roman" panose="02020603050405020304" pitchFamily="18" charset="0"/>
                <a:cs typeface="Times New Roman" panose="02020603050405020304" pitchFamily="18" charset="0"/>
              </a:rPr>
            </a:br>
            <a:r>
              <a:rPr lang="ru-RU" b="1" dirty="0" smtClean="0">
                <a:solidFill>
                  <a:srgbClr val="002060"/>
                </a:solidFill>
                <a:latin typeface="Times New Roman" panose="02020603050405020304" pitchFamily="18" charset="0"/>
                <a:cs typeface="Times New Roman" panose="02020603050405020304" pitchFamily="18" charset="0"/>
              </a:rPr>
              <a:t>    участие </a:t>
            </a:r>
            <a:r>
              <a:rPr lang="ru-RU" b="1" dirty="0">
                <a:solidFill>
                  <a:srgbClr val="002060"/>
                </a:solidFill>
                <a:latin typeface="Times New Roman" panose="02020603050405020304" pitchFamily="18" charset="0"/>
                <a:cs typeface="Times New Roman" panose="02020603050405020304" pitchFamily="18" charset="0"/>
              </a:rPr>
              <a:t>500 </a:t>
            </a:r>
            <a:r>
              <a:rPr lang="ru-RU" b="1" dirty="0" smtClean="0">
                <a:solidFill>
                  <a:srgbClr val="002060"/>
                </a:solidFill>
                <a:latin typeface="Times New Roman" panose="02020603050405020304" pitchFamily="18" charset="0"/>
                <a:cs typeface="Times New Roman" panose="02020603050405020304" pitchFamily="18" charset="0"/>
              </a:rPr>
              <a:t>родителей</a:t>
            </a:r>
            <a:r>
              <a:rPr lang="ru-RU" dirty="0"/>
              <a:t/>
            </a:r>
            <a:br>
              <a:rPr lang="ru-RU" dirty="0"/>
            </a:br>
            <a:endParaRPr lang="ru-RU" dirty="0"/>
          </a:p>
        </p:txBody>
      </p:sp>
      <p:sp>
        <p:nvSpPr>
          <p:cNvPr id="3" name="Текст 2"/>
          <p:cNvSpPr>
            <a:spLocks noGrp="1"/>
          </p:cNvSpPr>
          <p:nvPr>
            <p:ph type="body" idx="1"/>
          </p:nvPr>
        </p:nvSpPr>
        <p:spPr>
          <a:xfrm>
            <a:off x="2718561" y="1778038"/>
            <a:ext cx="7373620" cy="1815882"/>
          </a:xfrm>
        </p:spPr>
        <p:txBody>
          <a:bodyPr/>
          <a:lstStyle/>
          <a:p>
            <a:endParaRPr lang="ru-RU" dirty="0" smtClean="0"/>
          </a:p>
          <a:p>
            <a:endParaRPr lang="ru-RU" dirty="0"/>
          </a:p>
          <a:p>
            <a:endParaRPr lang="ru-RU" dirty="0" smtClean="0"/>
          </a:p>
          <a:p>
            <a:endParaRPr lang="ru-RU" dirty="0"/>
          </a:p>
          <a:p>
            <a:endParaRPr lang="ru-RU" dirty="0" smtClean="0"/>
          </a:p>
          <a:p>
            <a:endParaRPr lang="ru-RU" sz="2800" dirty="0">
              <a:latin typeface="Times New Roman" panose="02020603050405020304" pitchFamily="18" charset="0"/>
              <a:cs typeface="Times New Roman" panose="02020603050405020304" pitchFamily="18" charset="0"/>
            </a:endParaRPr>
          </a:p>
        </p:txBody>
      </p:sp>
      <p:graphicFrame>
        <p:nvGraphicFramePr>
          <p:cNvPr id="13" name="Диаграмма 12"/>
          <p:cNvGraphicFramePr/>
          <p:nvPr>
            <p:extLst>
              <p:ext uri="{D42A27DB-BD31-4B8C-83A1-F6EECF244321}">
                <p14:modId xmlns:p14="http://schemas.microsoft.com/office/powerpoint/2010/main" val="2360826774"/>
              </p:ext>
            </p:extLst>
          </p:nvPr>
        </p:nvGraphicFramePr>
        <p:xfrm>
          <a:off x="1066800" y="1981199"/>
          <a:ext cx="9347200" cy="46771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11759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39" y="61721"/>
            <a:ext cx="12034520" cy="1107996"/>
          </a:xfrm>
        </p:spPr>
        <p:txBody>
          <a:bodyPr/>
          <a:lstStyle/>
          <a:p>
            <a:pPr algn="ctr"/>
            <a:r>
              <a:rPr lang="ru-RU" b="1" spc="-30" dirty="0">
                <a:solidFill>
                  <a:srgbClr val="002060"/>
                </a:solidFill>
                <a:latin typeface="Times New Roman" panose="02020603050405020304" pitchFamily="18" charset="0"/>
                <a:cs typeface="Times New Roman" panose="02020603050405020304" pitchFamily="18" charset="0"/>
              </a:rPr>
              <a:t>Реализация стратегии </a:t>
            </a:r>
            <a:r>
              <a:rPr lang="ru-RU" b="1" spc="-3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воспитания</a:t>
            </a:r>
            <a:r>
              <a:rPr lang="ru-RU" b="1" spc="-30" dirty="0">
                <a:solidFill>
                  <a:srgbClr val="002060"/>
                </a:solidFill>
                <a:latin typeface="Times New Roman" panose="02020603050405020304" pitchFamily="18" charset="0"/>
                <a:cs typeface="Times New Roman" panose="02020603050405020304" pitchFamily="18" charset="0"/>
              </a:rPr>
              <a:t> в Свердловской области</a:t>
            </a:r>
            <a:endParaRPr lang="ru-RU" dirty="0">
              <a:solidFill>
                <a:srgbClr val="002060"/>
              </a:solidFill>
            </a:endParaRPr>
          </a:p>
        </p:txBody>
      </p:sp>
      <p:pic>
        <p:nvPicPr>
          <p:cNvPr id="5" name="Рисунок 4"/>
          <p:cNvPicPr>
            <a:picLocks noChangeAspect="1"/>
          </p:cNvPicPr>
          <p:nvPr/>
        </p:nvPicPr>
        <p:blipFill>
          <a:blip r:embed="rId3"/>
          <a:stretch>
            <a:fillRect/>
          </a:stretch>
        </p:blipFill>
        <p:spPr>
          <a:xfrm>
            <a:off x="5257799" y="1295400"/>
            <a:ext cx="6855459" cy="5181601"/>
          </a:xfrm>
          <a:prstGeom prst="rect">
            <a:avLst/>
          </a:prstGeom>
          <a:effectLst>
            <a:outerShdw blurRad="50800" dist="38100" dir="5400000" algn="t" rotWithShape="0">
              <a:prstClr val="black">
                <a:alpha val="40000"/>
              </a:prstClr>
            </a:outerShdw>
          </a:effectLst>
        </p:spPr>
      </p:pic>
      <p:sp>
        <p:nvSpPr>
          <p:cNvPr id="3" name="Текст 2"/>
          <p:cNvSpPr>
            <a:spLocks noGrp="1"/>
          </p:cNvSpPr>
          <p:nvPr>
            <p:ph type="body" idx="1"/>
          </p:nvPr>
        </p:nvSpPr>
        <p:spPr/>
        <p:txBody>
          <a:bodyPr/>
          <a:lstStyle/>
          <a:p>
            <a:endParaRPr lang="ru-RU" dirty="0"/>
          </a:p>
        </p:txBody>
      </p:sp>
      <p:pic>
        <p:nvPicPr>
          <p:cNvPr id="4" name="Рисунок 3"/>
          <p:cNvPicPr>
            <a:picLocks noChangeAspect="1"/>
          </p:cNvPicPr>
          <p:nvPr/>
        </p:nvPicPr>
        <p:blipFill>
          <a:blip r:embed="rId4"/>
          <a:stretch>
            <a:fillRect/>
          </a:stretch>
        </p:blipFill>
        <p:spPr>
          <a:xfrm>
            <a:off x="-4012" y="1778037"/>
            <a:ext cx="4957011" cy="469896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046353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038" y="0"/>
            <a:ext cx="12034520" cy="615553"/>
          </a:xfrm>
        </p:spPr>
        <p:txBody>
          <a:bodyPr/>
          <a:lstStyle/>
          <a:p>
            <a:r>
              <a:rPr lang="ru-RU" sz="4000" b="1" spc="-3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spc="-3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Реализация </a:t>
            </a:r>
            <a:r>
              <a:rPr lang="ru-RU" sz="2800" b="1" spc="-3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стратегии воспитания </a:t>
            </a:r>
            <a:r>
              <a:rPr lang="ru-RU" sz="2800" b="1" spc="-3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(открытие первичных ячеек РДДМ)</a:t>
            </a:r>
            <a:endParaRPr lang="ru-RU" sz="2800" dirty="0">
              <a:solidFill>
                <a:srgbClr val="002060"/>
              </a:solidFill>
              <a:effectLst>
                <a:outerShdw blurRad="38100" dist="38100" dir="2700000" algn="tl">
                  <a:srgbClr val="000000">
                    <a:alpha val="43137"/>
                  </a:srgbClr>
                </a:outerShdw>
              </a:effectLst>
            </a:endParaRPr>
          </a:p>
        </p:txBody>
      </p:sp>
      <p:pic>
        <p:nvPicPr>
          <p:cNvPr id="4" name="Рисунок 3"/>
          <p:cNvPicPr>
            <a:picLocks noChangeAspect="1"/>
          </p:cNvPicPr>
          <p:nvPr/>
        </p:nvPicPr>
        <p:blipFill>
          <a:blip r:embed="rId2"/>
          <a:stretch>
            <a:fillRect/>
          </a:stretch>
        </p:blipFill>
        <p:spPr>
          <a:xfrm>
            <a:off x="838200" y="685800"/>
            <a:ext cx="10515600" cy="59436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741219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duotone>
              <a:schemeClr val="accent3">
                <a:shade val="45000"/>
                <a:satMod val="135000"/>
              </a:schemeClr>
              <a:prstClr val="white"/>
            </a:duotone>
          </a:blip>
          <a:stretch>
            <a:fillRect/>
          </a:stretch>
        </p:blipFill>
        <p:spPr>
          <a:xfrm>
            <a:off x="0" y="4572"/>
            <a:ext cx="12191999" cy="1572767"/>
          </a:xfrm>
          <a:prstGeom prst="rect">
            <a:avLst/>
          </a:prstGeom>
        </p:spPr>
      </p:pic>
      <p:sp>
        <p:nvSpPr>
          <p:cNvPr id="3" name="object 3"/>
          <p:cNvSpPr txBox="1">
            <a:spLocks noGrp="1"/>
          </p:cNvSpPr>
          <p:nvPr>
            <p:ph type="title"/>
          </p:nvPr>
        </p:nvSpPr>
        <p:spPr>
          <a:xfrm>
            <a:off x="267969" y="290019"/>
            <a:ext cx="11960861" cy="505267"/>
          </a:xfrm>
          <a:prstGeom prst="rect">
            <a:avLst/>
          </a:prstGeom>
        </p:spPr>
        <p:txBody>
          <a:bodyPr vert="horz" wrap="square" lIns="0" tIns="12700" rIns="0" bIns="0" rtlCol="0">
            <a:spAutoFit/>
          </a:bodyPr>
          <a:lstStyle/>
          <a:p>
            <a:pPr marL="12700">
              <a:lnSpc>
                <a:spcPct val="100000"/>
              </a:lnSpc>
              <a:spcBef>
                <a:spcPts val="100"/>
              </a:spcBef>
            </a:pPr>
            <a:r>
              <a:rPr lang="ru-RU" sz="3200" b="1" spc="-3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Реализация стратегии воспитания в Свердловской области</a:t>
            </a:r>
            <a:endParaRPr sz="3200" b="1" spc="-3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object 5"/>
          <p:cNvPicPr/>
          <p:nvPr/>
        </p:nvPicPr>
        <p:blipFill>
          <a:blip r:embed="rId3" cstate="print"/>
          <a:stretch>
            <a:fillRect/>
          </a:stretch>
        </p:blipFill>
        <p:spPr>
          <a:xfrm>
            <a:off x="0" y="1312163"/>
            <a:ext cx="12192000" cy="388620"/>
          </a:xfrm>
          <a:prstGeom prst="rect">
            <a:avLst/>
          </a:prstGeom>
        </p:spPr>
      </p:pic>
      <p:sp>
        <p:nvSpPr>
          <p:cNvPr id="14" name="object 14"/>
          <p:cNvSpPr txBox="1"/>
          <p:nvPr/>
        </p:nvSpPr>
        <p:spPr>
          <a:xfrm>
            <a:off x="78739" y="1324432"/>
            <a:ext cx="8764270" cy="799465"/>
          </a:xfrm>
          <a:prstGeom prst="rect">
            <a:avLst/>
          </a:prstGeom>
        </p:spPr>
        <p:txBody>
          <a:bodyPr vert="horz" wrap="square" lIns="0" tIns="13335" rIns="0" bIns="0" rtlCol="0">
            <a:spAutoFit/>
          </a:bodyPr>
          <a:lstStyle/>
          <a:p>
            <a:pPr marL="12700">
              <a:lnSpc>
                <a:spcPct val="100000"/>
              </a:lnSpc>
              <a:spcBef>
                <a:spcPts val="105"/>
              </a:spcBef>
            </a:pPr>
            <a:r>
              <a:rPr lang="ru-RU" sz="2000" b="1" spc="-5" dirty="0" smtClean="0">
                <a:latin typeface="Times New Roman" panose="02020603050405020304" pitchFamily="18" charset="0"/>
                <a:cs typeface="Times New Roman" panose="02020603050405020304" pitchFamily="18" charset="0"/>
              </a:rPr>
              <a:t>Школьные Спортивные клубы</a:t>
            </a:r>
            <a:endParaRPr sz="2000" dirty="0">
              <a:latin typeface="Times New Roman" panose="02020603050405020304" pitchFamily="18" charset="0"/>
              <a:cs typeface="Times New Roman" panose="02020603050405020304" pitchFamily="18" charset="0"/>
            </a:endParaRPr>
          </a:p>
          <a:p>
            <a:pPr marL="240029">
              <a:lnSpc>
                <a:spcPct val="100000"/>
              </a:lnSpc>
              <a:spcBef>
                <a:spcPts val="1525"/>
              </a:spcBef>
              <a:tabLst>
                <a:tab pos="1716405" algn="l"/>
              </a:tabLst>
            </a:pPr>
            <a:r>
              <a:rPr sz="1800" b="1" spc="-20" dirty="0">
                <a:latin typeface="Calibri"/>
                <a:cs typeface="Calibri"/>
              </a:rPr>
              <a:t>	</a:t>
            </a:r>
            <a:endParaRPr sz="2700" baseline="1543" dirty="0">
              <a:latin typeface="Calibri"/>
              <a:cs typeface="Calibri"/>
            </a:endParaRPr>
          </a:p>
        </p:txBody>
      </p:sp>
      <p:sp>
        <p:nvSpPr>
          <p:cNvPr id="36" name="Прямоугольник 35"/>
          <p:cNvSpPr/>
          <p:nvPr/>
        </p:nvSpPr>
        <p:spPr>
          <a:xfrm>
            <a:off x="116204" y="1735632"/>
            <a:ext cx="6934200" cy="4708981"/>
          </a:xfrm>
          <a:prstGeom prst="rect">
            <a:avLst/>
          </a:prstGeom>
          <a:noFill/>
        </p:spPr>
        <p:txBody>
          <a:bodyPr wrap="square" lIns="91440" tIns="45720" rIns="91440" bIns="45720">
            <a:spAutoFit/>
          </a:bodyPr>
          <a:lstStyle/>
          <a:p>
            <a:pPr marL="342900" indent="-342900">
              <a:buFont typeface="Arial" panose="020B0604020202020204" pitchFamily="34" charset="0"/>
              <a:buChar char="•"/>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МАОУ СОШ п. Цементный – «Цементник»,</a:t>
            </a:r>
          </a:p>
          <a:p>
            <a:pPr marL="342900" indent="-342900">
              <a:buFont typeface="Arial" panose="020B0604020202020204" pitchFamily="34" charset="0"/>
              <a:buChar char="•"/>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МАОУ СОШ с. </a:t>
            </a:r>
            <a:r>
              <a:rPr lang="ru-RU" sz="2000" dirty="0" err="1" smtClean="0">
                <a:effectLst/>
                <a:latin typeface="Times New Roman" panose="02020603050405020304" pitchFamily="18" charset="0"/>
                <a:ea typeface="Calibri" panose="020F0502020204030204" pitchFamily="34" charset="0"/>
                <a:cs typeface="Times New Roman" panose="02020603050405020304" pitchFamily="18" charset="0"/>
              </a:rPr>
              <a:t>Быньги</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 – «Движение»,</a:t>
            </a:r>
          </a:p>
          <a:p>
            <a:pPr marL="342900" indent="-342900">
              <a:buFont typeface="Arial" panose="020B0604020202020204" pitchFamily="34" charset="0"/>
              <a:buChar char="•"/>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МАОУ СОШ № 2 – «Единство»,</a:t>
            </a:r>
          </a:p>
          <a:p>
            <a:pPr marL="342900" indent="-342900">
              <a:buFont typeface="Arial" panose="020B0604020202020204" pitchFamily="34" charset="0"/>
              <a:buChar char="•"/>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МБОУ СОШ № 1 – «Здоровое поколение»,</a:t>
            </a:r>
          </a:p>
          <a:p>
            <a:pPr marL="342900" indent="-342900">
              <a:buFont typeface="Arial" panose="020B0604020202020204" pitchFamily="34" charset="0"/>
              <a:buChar char="•"/>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МБОУ СОШ № 4 – «Здоровое поколение», </a:t>
            </a:r>
          </a:p>
          <a:p>
            <a:pPr marL="342900" indent="-342900">
              <a:buFont typeface="Arial" panose="020B0604020202020204" pitchFamily="34" charset="0"/>
              <a:buChar char="•"/>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МАОУ СОШ № 6 – «Школьный спортивный клуб», </a:t>
            </a:r>
          </a:p>
          <a:p>
            <a:pPr marL="342900" indent="-342900">
              <a:buFont typeface="Arial" panose="020B0604020202020204" pitchFamily="34" charset="0"/>
              <a:buChar char="•"/>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МБОУ СОШ п. Калиново – «Волна», </a:t>
            </a:r>
          </a:p>
          <a:p>
            <a:pPr marL="342900" indent="-342900">
              <a:buFont typeface="Arial" panose="020B0604020202020204" pitchFamily="34" charset="0"/>
              <a:buChar char="•"/>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МБОУ СОШ п. Ребристый – «</a:t>
            </a:r>
            <a:r>
              <a:rPr lang="ru-RU" sz="2000" dirty="0" err="1" smtClean="0">
                <a:effectLst/>
                <a:latin typeface="Times New Roman" panose="02020603050405020304" pitchFamily="18" charset="0"/>
                <a:ea typeface="Calibri" panose="020F0502020204030204" pitchFamily="34" charset="0"/>
                <a:cs typeface="Times New Roman" panose="02020603050405020304" pitchFamily="18" charset="0"/>
              </a:rPr>
              <a:t>Олимпионик</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buFont typeface="Arial" panose="020B0604020202020204" pitchFamily="34" charset="0"/>
              <a:buChar char="•"/>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МБОУ СОШ № 5 – «Спортивные резервы», </a:t>
            </a:r>
          </a:p>
          <a:p>
            <a:pPr marL="342900" indent="-342900">
              <a:buFont typeface="Arial" panose="020B0604020202020204" pitchFamily="34" charset="0"/>
              <a:buChar char="•"/>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МБОУ СОШ с. </a:t>
            </a:r>
            <a:r>
              <a:rPr lang="ru-RU" sz="2000" dirty="0" err="1" smtClean="0">
                <a:effectLst/>
                <a:latin typeface="Times New Roman" panose="02020603050405020304" pitchFamily="18" charset="0"/>
                <a:ea typeface="Calibri" panose="020F0502020204030204" pitchFamily="34" charset="0"/>
                <a:cs typeface="Times New Roman" panose="02020603050405020304" pitchFamily="18" charset="0"/>
              </a:rPr>
              <a:t>Аятское</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ru-RU" sz="2000" dirty="0" err="1" smtClean="0">
                <a:effectLst/>
                <a:latin typeface="Times New Roman" panose="02020603050405020304" pitchFamily="18" charset="0"/>
                <a:ea typeface="Calibri" panose="020F0502020204030204" pitchFamily="34" charset="0"/>
                <a:cs typeface="Times New Roman" panose="02020603050405020304" pitchFamily="18" charset="0"/>
              </a:rPr>
              <a:t>Спортландия</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342900" indent="-342900">
              <a:buFont typeface="Arial" panose="020B0604020202020204" pitchFamily="34" charset="0"/>
              <a:buChar char="•"/>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вечерняя школа </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НГО </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 «Боец», </a:t>
            </a:r>
          </a:p>
          <a:p>
            <a:pPr marL="342900" indent="-342900">
              <a:buFont typeface="Arial" panose="020B0604020202020204" pitchFamily="34" charset="0"/>
              <a:buChar char="•"/>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МБОУ СОШ с. Конево – «Горизонт»,</a:t>
            </a:r>
          </a:p>
          <a:p>
            <a:pPr marL="342900" indent="-342900">
              <a:buFont typeface="Arial" panose="020B0604020202020204" pitchFamily="34" charset="0"/>
              <a:buChar char="•"/>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МБОУ ООШ п. </a:t>
            </a:r>
            <a:r>
              <a:rPr lang="ru-RU" sz="2000" dirty="0" err="1" smtClean="0">
                <a:effectLst/>
                <a:latin typeface="Times New Roman" panose="02020603050405020304" pitchFamily="18" charset="0"/>
                <a:ea typeface="Calibri" panose="020F0502020204030204" pitchFamily="34" charset="0"/>
                <a:cs typeface="Times New Roman" panose="02020603050405020304" pitchFamily="18" charset="0"/>
              </a:rPr>
              <a:t>Таватуй</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 – «ТЭМС»,</a:t>
            </a:r>
          </a:p>
          <a:p>
            <a:pPr marL="342900" indent="-342900">
              <a:buFont typeface="Arial" panose="020B0604020202020204" pitchFamily="34" charset="0"/>
              <a:buChar char="•"/>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МБОУ СОШ п. Аять – «Олимпийская смена», </a:t>
            </a:r>
          </a:p>
          <a:p>
            <a:pPr marL="342900" indent="-342900">
              <a:buFont typeface="Arial" panose="020B0604020202020204" pitchFamily="34" charset="0"/>
              <a:buChar char="•"/>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МБОУ СОШ № 3 – «Олимпиец»</a:t>
            </a:r>
            <a:endParaRPr lang="ru-RU" sz="200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7" name="Рисунок 36"/>
          <p:cNvPicPr>
            <a:picLocks noChangeAspect="1"/>
          </p:cNvPicPr>
          <p:nvPr/>
        </p:nvPicPr>
        <p:blipFill>
          <a:blip r:embed="rId4"/>
          <a:stretch>
            <a:fillRect/>
          </a:stretch>
        </p:blipFill>
        <p:spPr>
          <a:xfrm>
            <a:off x="6553200" y="2271687"/>
            <a:ext cx="5181600" cy="3138513"/>
          </a:xfrm>
          <a:prstGeom prst="rect">
            <a:avLst/>
          </a:prstGeom>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72998"/>
            <a:ext cx="12034520" cy="1107996"/>
          </a:xfrm>
        </p:spPr>
        <p:txBody>
          <a:bodyPr/>
          <a:lstStyle/>
          <a:p>
            <a:r>
              <a:rPr lang="ru-RU" dirty="0" smtClean="0">
                <a:solidFill>
                  <a:srgbClr val="002060"/>
                </a:solidFill>
              </a:rPr>
              <a:t>     </a:t>
            </a:r>
            <a:r>
              <a:rPr lang="ru-RU" b="1" dirty="0" smtClean="0">
                <a:solidFill>
                  <a:srgbClr val="002060"/>
                </a:solidFill>
                <a:latin typeface="Times New Roman" panose="02020603050405020304" pitchFamily="18" charset="0"/>
                <a:cs typeface="Times New Roman" panose="02020603050405020304" pitchFamily="18" charset="0"/>
              </a:rPr>
              <a:t>Муниципального </a:t>
            </a:r>
            <a:r>
              <a:rPr lang="ru-RU" b="1" dirty="0">
                <a:solidFill>
                  <a:srgbClr val="002060"/>
                </a:solidFill>
                <a:latin typeface="Times New Roman" panose="02020603050405020304" pitchFamily="18" charset="0"/>
                <a:cs typeface="Times New Roman" panose="02020603050405020304" pitchFamily="18" charset="0"/>
              </a:rPr>
              <a:t>этап областного социально – </a:t>
            </a:r>
            <a:r>
              <a:rPr lang="ru-RU" b="1" dirty="0" smtClean="0">
                <a:solidFill>
                  <a:srgbClr val="002060"/>
                </a:solidFill>
                <a:latin typeface="Times New Roman" panose="02020603050405020304" pitchFamily="18" charset="0"/>
                <a:cs typeface="Times New Roman" panose="02020603050405020304" pitchFamily="18" charset="0"/>
              </a:rPr>
              <a:t>     </a:t>
            </a:r>
            <a:br>
              <a:rPr lang="ru-RU" b="1" dirty="0" smtClean="0">
                <a:solidFill>
                  <a:srgbClr val="002060"/>
                </a:solidFill>
                <a:latin typeface="Times New Roman" panose="02020603050405020304" pitchFamily="18" charset="0"/>
                <a:cs typeface="Times New Roman" panose="02020603050405020304" pitchFamily="18" charset="0"/>
              </a:rPr>
            </a:br>
            <a:r>
              <a:rPr lang="ru-RU" b="1" dirty="0" smtClean="0">
                <a:solidFill>
                  <a:srgbClr val="002060"/>
                </a:solidFill>
                <a:latin typeface="Times New Roman" panose="02020603050405020304" pitchFamily="18" charset="0"/>
                <a:cs typeface="Times New Roman" panose="02020603050405020304" pitchFamily="18" charset="0"/>
              </a:rPr>
              <a:t>     педагогического </a:t>
            </a:r>
            <a:r>
              <a:rPr lang="ru-RU" b="1" dirty="0">
                <a:solidFill>
                  <a:srgbClr val="002060"/>
                </a:solidFill>
                <a:latin typeface="Times New Roman" panose="02020603050405020304" pitchFamily="18" charset="0"/>
                <a:cs typeface="Times New Roman" panose="02020603050405020304" pitchFamily="18" charset="0"/>
              </a:rPr>
              <a:t>проекта «Будь здоров»</a:t>
            </a:r>
          </a:p>
        </p:txBody>
      </p:sp>
      <p:sp>
        <p:nvSpPr>
          <p:cNvPr id="3" name="Текст 2"/>
          <p:cNvSpPr>
            <a:spLocks noGrp="1"/>
          </p:cNvSpPr>
          <p:nvPr>
            <p:ph type="body" idx="1"/>
          </p:nvPr>
        </p:nvSpPr>
        <p:spPr>
          <a:xfrm>
            <a:off x="457200" y="1316436"/>
            <a:ext cx="7848600" cy="5632311"/>
          </a:xfrm>
        </p:spPr>
        <p:txBody>
          <a:bodyPr/>
          <a:lstStyle/>
          <a:p>
            <a:r>
              <a:rPr lang="ru-RU" sz="2400" dirty="0" smtClean="0">
                <a:latin typeface="Times New Roman" panose="02020603050405020304" pitchFamily="18" charset="0"/>
                <a:cs typeface="Times New Roman" panose="02020603050405020304" pitchFamily="18" charset="0"/>
              </a:rPr>
              <a:t>Участники</a:t>
            </a:r>
            <a:r>
              <a:rPr lang="en-US" sz="2400" dirty="0" smtClean="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70 человек обучающихся </a:t>
            </a:r>
            <a:r>
              <a:rPr lang="ru-RU" sz="2400" dirty="0">
                <a:latin typeface="Times New Roman" panose="02020603050405020304" pitchFamily="18" charset="0"/>
                <a:cs typeface="Times New Roman" panose="02020603050405020304" pitchFamily="18" charset="0"/>
              </a:rPr>
              <a:t>7, 8, 9 - х классов</a:t>
            </a:r>
            <a:r>
              <a:rPr lang="ru-RU" sz="2400" dirty="0" smtClean="0">
                <a:latin typeface="Times New Roman" panose="02020603050405020304" pitchFamily="18" charset="0"/>
                <a:cs typeface="Times New Roman" panose="02020603050405020304" pitchFamily="18" charset="0"/>
              </a:rPr>
              <a:t>.</a:t>
            </a:r>
          </a:p>
          <a:p>
            <a:endParaRPr lang="ru-RU" sz="2400" dirty="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Школы</a:t>
            </a:r>
            <a:r>
              <a:rPr lang="ru-RU" sz="2000" dirty="0">
                <a:latin typeface="Times New Roman" panose="02020603050405020304" pitchFamily="18" charset="0"/>
                <a:cs typeface="Times New Roman" panose="02020603050405020304" pitchFamily="18" charset="0"/>
              </a:rPr>
              <a:t>, принявшие участие: </a:t>
            </a:r>
            <a:endParaRPr lang="en-US"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МБОУ </a:t>
            </a:r>
            <a:r>
              <a:rPr lang="ru-RU" sz="2000" dirty="0">
                <a:latin typeface="Times New Roman" panose="02020603050405020304" pitchFamily="18" charset="0"/>
                <a:cs typeface="Times New Roman" panose="02020603050405020304" pitchFamily="18" charset="0"/>
              </a:rPr>
              <a:t>СОШ № </a:t>
            </a:r>
            <a:r>
              <a:rPr lang="ru-RU" sz="2000" dirty="0" smtClean="0">
                <a:latin typeface="Times New Roman" panose="02020603050405020304" pitchFamily="18" charset="0"/>
                <a:cs typeface="Times New Roman" panose="02020603050405020304" pitchFamily="18" charset="0"/>
              </a:rPr>
              <a:t>1</a:t>
            </a:r>
            <a:r>
              <a:rPr lang="en-US" sz="2000"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7б, 8а </a:t>
            </a:r>
            <a:r>
              <a:rPr lang="ru-RU" sz="2000" dirty="0" err="1">
                <a:latin typeface="Times New Roman" panose="02020603050405020304" pitchFamily="18" charset="0"/>
                <a:cs typeface="Times New Roman" panose="02020603050405020304" pitchFamily="18" charset="0"/>
              </a:rPr>
              <a:t>кл</a:t>
            </a:r>
            <a:r>
              <a:rPr lang="ru-RU"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МАОУ </a:t>
            </a:r>
            <a:r>
              <a:rPr lang="ru-RU" sz="2000" dirty="0">
                <a:latin typeface="Times New Roman" panose="02020603050405020304" pitchFamily="18" charset="0"/>
                <a:cs typeface="Times New Roman" panose="02020603050405020304" pitchFamily="18" charset="0"/>
              </a:rPr>
              <a:t>СОШ № 2 (8 </a:t>
            </a:r>
            <a:r>
              <a:rPr lang="ru-RU" sz="2000" dirty="0" err="1">
                <a:latin typeface="Times New Roman" panose="02020603050405020304" pitchFamily="18" charset="0"/>
                <a:cs typeface="Times New Roman" panose="02020603050405020304" pitchFamily="18" charset="0"/>
              </a:rPr>
              <a:t>кл</a:t>
            </a:r>
            <a:r>
              <a:rPr lang="ru-RU"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МБОУ </a:t>
            </a:r>
            <a:r>
              <a:rPr lang="ru-RU" sz="2000" dirty="0">
                <a:latin typeface="Times New Roman" panose="02020603050405020304" pitchFamily="18" charset="0"/>
                <a:cs typeface="Times New Roman" panose="02020603050405020304" pitchFamily="18" charset="0"/>
              </a:rPr>
              <a:t>СОШ № 3 (8а </a:t>
            </a:r>
            <a:r>
              <a:rPr lang="ru-RU" sz="2000" dirty="0" err="1">
                <a:latin typeface="Times New Roman" panose="02020603050405020304" pitchFamily="18" charset="0"/>
                <a:cs typeface="Times New Roman" panose="02020603050405020304" pitchFamily="18" charset="0"/>
              </a:rPr>
              <a:t>кл</a:t>
            </a:r>
            <a:r>
              <a:rPr lang="ru-RU"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МБОУ </a:t>
            </a:r>
            <a:r>
              <a:rPr lang="ru-RU" sz="2000" dirty="0">
                <a:latin typeface="Times New Roman" panose="02020603050405020304" pitchFamily="18" charset="0"/>
                <a:cs typeface="Times New Roman" panose="02020603050405020304" pitchFamily="18" charset="0"/>
              </a:rPr>
              <a:t>СОШ № 4 (7а </a:t>
            </a:r>
            <a:r>
              <a:rPr lang="ru-RU" sz="2000" dirty="0" err="1">
                <a:latin typeface="Times New Roman" panose="02020603050405020304" pitchFamily="18" charset="0"/>
                <a:cs typeface="Times New Roman" panose="02020603050405020304" pitchFamily="18" charset="0"/>
              </a:rPr>
              <a:t>кл</a:t>
            </a:r>
            <a:r>
              <a:rPr lang="ru-RU"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МАОУ </a:t>
            </a:r>
            <a:r>
              <a:rPr lang="ru-RU" sz="2000" dirty="0">
                <a:latin typeface="Times New Roman" panose="02020603050405020304" pitchFamily="18" charset="0"/>
                <a:cs typeface="Times New Roman" panose="02020603050405020304" pitchFamily="18" charset="0"/>
              </a:rPr>
              <a:t>СОШ № 6 (7б </a:t>
            </a:r>
            <a:r>
              <a:rPr lang="ru-RU" sz="2000" dirty="0" err="1">
                <a:latin typeface="Times New Roman" panose="02020603050405020304" pitchFamily="18" charset="0"/>
                <a:cs typeface="Times New Roman" panose="02020603050405020304" pitchFamily="18" charset="0"/>
              </a:rPr>
              <a:t>кл</a:t>
            </a:r>
            <a:r>
              <a:rPr lang="ru-RU"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МАОУ </a:t>
            </a:r>
            <a:r>
              <a:rPr lang="ru-RU" sz="2000" dirty="0">
                <a:latin typeface="Times New Roman" panose="02020603050405020304" pitchFamily="18" charset="0"/>
                <a:cs typeface="Times New Roman" panose="02020603050405020304" pitchFamily="18" charset="0"/>
              </a:rPr>
              <a:t>СОШ с. </a:t>
            </a:r>
            <a:r>
              <a:rPr lang="ru-RU" sz="2000" dirty="0" err="1">
                <a:latin typeface="Times New Roman" panose="02020603050405020304" pitchFamily="18" charset="0"/>
                <a:cs typeface="Times New Roman" panose="02020603050405020304" pitchFamily="18" charset="0"/>
              </a:rPr>
              <a:t>Быньги</a:t>
            </a:r>
            <a:r>
              <a:rPr lang="ru-RU" sz="2000" dirty="0">
                <a:latin typeface="Times New Roman" panose="02020603050405020304" pitchFamily="18" charset="0"/>
                <a:cs typeface="Times New Roman" panose="02020603050405020304" pitchFamily="18" charset="0"/>
              </a:rPr>
              <a:t> (9 </a:t>
            </a:r>
            <a:r>
              <a:rPr lang="ru-RU" sz="2000" dirty="0" err="1">
                <a:latin typeface="Times New Roman" panose="02020603050405020304" pitchFamily="18" charset="0"/>
                <a:cs typeface="Times New Roman" panose="02020603050405020304" pitchFamily="18" charset="0"/>
              </a:rPr>
              <a:t>кл</a:t>
            </a:r>
            <a:r>
              <a:rPr lang="ru-RU"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МАОУ </a:t>
            </a:r>
            <a:r>
              <a:rPr lang="ru-RU" sz="2000" dirty="0">
                <a:latin typeface="Times New Roman" panose="02020603050405020304" pitchFamily="18" charset="0"/>
                <a:cs typeface="Times New Roman" panose="02020603050405020304" pitchFamily="18" charset="0"/>
              </a:rPr>
              <a:t>СОШ п. Цементный (9б </a:t>
            </a:r>
            <a:r>
              <a:rPr lang="ru-RU" sz="2000" dirty="0" err="1">
                <a:latin typeface="Times New Roman" panose="02020603050405020304" pitchFamily="18" charset="0"/>
                <a:cs typeface="Times New Roman" panose="02020603050405020304" pitchFamily="18" charset="0"/>
              </a:rPr>
              <a:t>кл</a:t>
            </a:r>
            <a:r>
              <a:rPr lang="ru-RU" sz="2000" dirty="0" smtClean="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 </a:t>
            </a:r>
            <a:endParaRPr lang="ru-RU" sz="2000" dirty="0" smtClean="0">
              <a:latin typeface="Times New Roman" panose="02020603050405020304" pitchFamily="18" charset="0"/>
              <a:cs typeface="Times New Roman" panose="02020603050405020304" pitchFamily="18" charset="0"/>
            </a:endParaRPr>
          </a:p>
          <a:p>
            <a:endParaRPr lang="ru-RU" sz="2000" dirty="0" smtClean="0">
              <a:latin typeface="Times New Roman" panose="02020603050405020304" pitchFamily="18" charset="0"/>
              <a:cs typeface="Times New Roman" panose="02020603050405020304" pitchFamily="18" charset="0"/>
            </a:endParaRPr>
          </a:p>
          <a:p>
            <a:r>
              <a:rPr lang="ru-RU" sz="2400" b="1" dirty="0">
                <a:latin typeface="Times New Roman" panose="02020603050405020304" pitchFamily="18" charset="0"/>
                <a:cs typeface="Times New Roman" panose="02020603050405020304" pitchFamily="18" charset="0"/>
              </a:rPr>
              <a:t>К</a:t>
            </a:r>
            <a:r>
              <a:rPr lang="ru-RU" sz="2400" b="1" dirty="0" smtClean="0">
                <a:latin typeface="Times New Roman" panose="02020603050405020304" pitchFamily="18" charset="0"/>
                <a:cs typeface="Times New Roman" panose="02020603050405020304" pitchFamily="18" charset="0"/>
              </a:rPr>
              <a:t>оманды-призёры:</a:t>
            </a:r>
            <a:endParaRPr lang="ru-RU"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a:t>
            </a:r>
            <a:r>
              <a:rPr lang="ru-RU" sz="2400" dirty="0">
                <a:latin typeface="Times New Roman" panose="02020603050405020304" pitchFamily="18" charset="0"/>
                <a:cs typeface="Times New Roman" panose="02020603050405020304" pitchFamily="18" charset="0"/>
              </a:rPr>
              <a:t> место – МАОУ СОШ № 2</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II</a:t>
            </a:r>
            <a:r>
              <a:rPr lang="ru-RU" sz="2400" dirty="0">
                <a:latin typeface="Times New Roman" panose="02020603050405020304" pitchFamily="18" charset="0"/>
                <a:cs typeface="Times New Roman" panose="02020603050405020304" pitchFamily="18" charset="0"/>
              </a:rPr>
              <a:t> место – МБОУ СОШ № 4</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III</a:t>
            </a:r>
            <a:r>
              <a:rPr lang="ru-RU" sz="2400" dirty="0">
                <a:latin typeface="Times New Roman" panose="02020603050405020304" pitchFamily="18" charset="0"/>
                <a:cs typeface="Times New Roman" panose="02020603050405020304" pitchFamily="18" charset="0"/>
              </a:rPr>
              <a:t> место – МБОУ СОШ № 3, </a:t>
            </a:r>
            <a:endParaRPr lang="en-US" sz="24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МАОУ </a:t>
            </a:r>
            <a:r>
              <a:rPr lang="ru-RU" sz="2400" dirty="0">
                <a:latin typeface="Times New Roman" panose="02020603050405020304" pitchFamily="18" charset="0"/>
                <a:cs typeface="Times New Roman" panose="02020603050405020304" pitchFamily="18" charset="0"/>
              </a:rPr>
              <a:t>СОШ п. Цементный </a:t>
            </a:r>
          </a:p>
          <a:p>
            <a:endParaRPr lang="ru-RU" dirty="0"/>
          </a:p>
        </p:txBody>
      </p:sp>
      <p:pic>
        <p:nvPicPr>
          <p:cNvPr id="4" name="Рисунок 3"/>
          <p:cNvPicPr>
            <a:picLocks noChangeAspect="1"/>
          </p:cNvPicPr>
          <p:nvPr/>
        </p:nvPicPr>
        <p:blipFill>
          <a:blip r:embed="rId2"/>
          <a:stretch>
            <a:fillRect/>
          </a:stretch>
        </p:blipFill>
        <p:spPr>
          <a:xfrm>
            <a:off x="6172200" y="1905000"/>
            <a:ext cx="5359986" cy="401998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139523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1130" y="208002"/>
            <a:ext cx="12034520" cy="1107996"/>
          </a:xfrm>
        </p:spPr>
        <p:txBody>
          <a:bodyPr/>
          <a:lstStyle/>
          <a:p>
            <a: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Профориентационная</a:t>
            </a:r>
            <a: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деятельность</a:t>
            </a:r>
            <a:b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304800" y="762000"/>
            <a:ext cx="9787381" cy="5170646"/>
          </a:xfrm>
        </p:spPr>
        <p:txBody>
          <a:bodyPr/>
          <a:lstStyle/>
          <a:p>
            <a:pPr marL="342900" indent="-342900">
              <a:buFont typeface="Wingdings" panose="05000000000000000000" pitchFamily="2" charset="2"/>
              <a:buChar char="ü"/>
            </a:pPr>
            <a:endParaRPr lang="ru-RU" sz="2400" dirty="0" smtClean="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ru-RU" sz="2400" dirty="0" smtClean="0">
                <a:latin typeface="Times New Roman" panose="02020603050405020304" pitchFamily="18" charset="0"/>
                <a:cs typeface="Times New Roman" panose="02020603050405020304" pitchFamily="18" charset="0"/>
              </a:rPr>
              <a:t>Конкурс </a:t>
            </a:r>
            <a:r>
              <a:rPr lang="ru-RU" sz="2400" b="1" dirty="0" smtClean="0">
                <a:latin typeface="Times New Roman" panose="02020603050405020304" pitchFamily="18" charset="0"/>
                <a:cs typeface="Times New Roman" panose="02020603050405020304" pitchFamily="18" charset="0"/>
              </a:rPr>
              <a:t>«Большая перемена»</a:t>
            </a:r>
          </a:p>
          <a:p>
            <a:pPr marL="342900" indent="-342900">
              <a:lnSpc>
                <a:spcPct val="150000"/>
              </a:lnSpc>
              <a:buFont typeface="Wingdings" panose="05000000000000000000" pitchFamily="2" charset="2"/>
              <a:buChar char="ü"/>
            </a:pPr>
            <a:r>
              <a:rPr lang="ru-RU" sz="2400" dirty="0" smtClean="0">
                <a:latin typeface="Times New Roman" panose="02020603050405020304" pitchFamily="18" charset="0"/>
                <a:cs typeface="Times New Roman" panose="02020603050405020304" pitchFamily="18" charset="0"/>
              </a:rPr>
              <a:t>Всероссийский </a:t>
            </a:r>
            <a:r>
              <a:rPr lang="ru-RU" sz="2400" dirty="0">
                <a:latin typeface="Times New Roman" panose="02020603050405020304" pitchFamily="18" charset="0"/>
                <a:cs typeface="Times New Roman" panose="02020603050405020304" pitchFamily="18" charset="0"/>
              </a:rPr>
              <a:t>проект по ранней профессиональной ориентации для учащихся 6-11 классов общеобразовательных организаций </a:t>
            </a:r>
            <a:r>
              <a:rPr lang="ru-RU" sz="2400" b="1" dirty="0">
                <a:latin typeface="Times New Roman" panose="02020603050405020304" pitchFamily="18" charset="0"/>
                <a:cs typeface="Times New Roman" panose="02020603050405020304" pitchFamily="18" charset="0"/>
              </a:rPr>
              <a:t>«Билет в будущее</a:t>
            </a:r>
            <a:r>
              <a:rPr lang="ru-RU" sz="2400" b="1" dirty="0" smtClean="0">
                <a:latin typeface="Times New Roman" panose="02020603050405020304" pitchFamily="18" charset="0"/>
                <a:cs typeface="Times New Roman" panose="02020603050405020304" pitchFamily="18" charset="0"/>
              </a:rPr>
              <a:t>»</a:t>
            </a:r>
          </a:p>
          <a:p>
            <a:pPr marL="342900" indent="-342900">
              <a:lnSpc>
                <a:spcPct val="150000"/>
              </a:lnSpc>
              <a:buFont typeface="Wingdings" panose="05000000000000000000" pitchFamily="2" charset="2"/>
              <a:buChar char="ü"/>
            </a:pPr>
            <a:r>
              <a:rPr lang="ru-RU" sz="2400" b="1" dirty="0">
                <a:latin typeface="Times New Roman" panose="02020603050405020304" pitchFamily="18" charset="0"/>
                <a:cs typeface="Times New Roman" panose="02020603050405020304" pitchFamily="18" charset="0"/>
              </a:rPr>
              <a:t>Инженерная школа УГМК </a:t>
            </a:r>
            <a:endParaRPr lang="ru-RU" sz="2400" b="1" dirty="0" smtClean="0">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ü"/>
            </a:pPr>
            <a:r>
              <a:rPr lang="ru-RU" sz="2400" dirty="0">
                <a:latin typeface="Times New Roman" panose="02020603050405020304" pitchFamily="18" charset="0"/>
                <a:cs typeface="Times New Roman" panose="02020603050405020304" pitchFamily="18" charset="0"/>
              </a:rPr>
              <a:t>Проект </a:t>
            </a:r>
            <a:r>
              <a:rPr lang="ru-RU" sz="2400" b="1" dirty="0">
                <a:latin typeface="Times New Roman" panose="02020603050405020304" pitchFamily="18" charset="0"/>
                <a:cs typeface="Times New Roman" panose="02020603050405020304" pitchFamily="18" charset="0"/>
              </a:rPr>
              <a:t>УРАЛЬСКАЯ ИНЖЕНЕРНАЯ ШКОЛА </a:t>
            </a:r>
            <a:r>
              <a:rPr lang="ru-RU" sz="2400" dirty="0">
                <a:latin typeface="Times New Roman" panose="02020603050405020304" pitchFamily="18" charset="0"/>
                <a:cs typeface="Times New Roman" panose="02020603050405020304" pitchFamily="18" charset="0"/>
              </a:rPr>
              <a:t>(</a:t>
            </a:r>
            <a:r>
              <a:rPr lang="ru-RU" sz="2400" dirty="0" err="1">
                <a:latin typeface="Times New Roman" panose="02020603050405020304" pitchFamily="18" charset="0"/>
                <a:cs typeface="Times New Roman" panose="02020603050405020304" pitchFamily="18" charset="0"/>
              </a:rPr>
              <a:t>УрГЗК</a:t>
            </a:r>
            <a:r>
              <a:rPr lang="ru-RU" sz="2400" dirty="0" smtClean="0">
                <a:latin typeface="Times New Roman" panose="02020603050405020304" pitchFamily="18" charset="0"/>
                <a:cs typeface="Times New Roman" panose="02020603050405020304" pitchFamily="18" charset="0"/>
              </a:rPr>
              <a:t>)</a:t>
            </a:r>
          </a:p>
          <a:p>
            <a:pPr marL="342900" indent="-342900">
              <a:lnSpc>
                <a:spcPct val="150000"/>
              </a:lnSpc>
              <a:buFont typeface="Wingdings" panose="05000000000000000000" pitchFamily="2" charset="2"/>
              <a:buChar char="ü"/>
            </a:pPr>
            <a:r>
              <a:rPr lang="ru-RU" sz="2400" b="1" dirty="0" smtClean="0">
                <a:latin typeface="Times New Roman" panose="02020603050405020304" pitchFamily="18" charset="0"/>
                <a:cs typeface="Times New Roman" panose="02020603050405020304" pitchFamily="18" charset="0"/>
              </a:rPr>
              <a:t>Сетевое сотрудничество </a:t>
            </a:r>
            <a:r>
              <a:rPr lang="ru-RU" sz="2400" dirty="0" smtClean="0">
                <a:latin typeface="Times New Roman" panose="02020603050405020304" pitchFamily="18" charset="0"/>
                <a:cs typeface="Times New Roman" panose="02020603050405020304" pitchFamily="18" charset="0"/>
              </a:rPr>
              <a:t>с социальными партнёрами на территории Невьянского городского округа</a:t>
            </a:r>
            <a:endParaRPr lang="ru-RU" sz="2400" dirty="0">
              <a:latin typeface="Times New Roman" panose="02020603050405020304" pitchFamily="18" charset="0"/>
              <a:cs typeface="Times New Roman" panose="02020603050405020304" pitchFamily="18" charset="0"/>
            </a:endParaRPr>
          </a:p>
          <a:p>
            <a:endParaRPr lang="ru-RU" dirty="0"/>
          </a:p>
          <a:p>
            <a:endParaRPr lang="ru-RU" dirty="0"/>
          </a:p>
        </p:txBody>
      </p:sp>
    </p:spTree>
    <p:extLst>
      <p:ext uri="{BB962C8B-B14F-4D97-AF65-F5344CB8AC3E}">
        <p14:creationId xmlns:p14="http://schemas.microsoft.com/office/powerpoint/2010/main" val="15480709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3531777" y="762000"/>
            <a:ext cx="4008479" cy="4747677"/>
          </a:xfrm>
          <a:prstGeom prst="rect">
            <a:avLst/>
          </a:prstGeom>
        </p:spPr>
        <p:txBody>
          <a:bodyPr>
            <a:normAutofit/>
          </a:bodyPr>
          <a:lstStyle/>
          <a:p>
            <a:pPr indent="446088">
              <a:lnSpc>
                <a:spcPct val="150000"/>
              </a:lnSpc>
              <a:buFont typeface="Wingdings" panose="05000000000000000000" pitchFamily="2" charset="2"/>
              <a:buChar char="ü"/>
            </a:pPr>
            <a:r>
              <a:rPr lang="ru-RU" b="1" dirty="0">
                <a:latin typeface="Times New Roman" panose="02020603050405020304" pitchFamily="18" charset="0"/>
                <a:cs typeface="Times New Roman" panose="02020603050405020304" pitchFamily="18" charset="0"/>
              </a:rPr>
              <a:t>монтаж аварийного </a:t>
            </a:r>
            <a:r>
              <a:rPr lang="ru-RU" b="1" dirty="0" smtClean="0">
                <a:latin typeface="Times New Roman" panose="02020603050405020304" pitchFamily="18" charset="0"/>
                <a:cs typeface="Times New Roman" panose="02020603050405020304" pitchFamily="18" charset="0"/>
              </a:rPr>
              <a:t>освещения: </a:t>
            </a:r>
          </a:p>
          <a:p>
            <a:pPr marL="285750" indent="-285750">
              <a:lnSpc>
                <a:spcPct val="150000"/>
              </a:lnSpc>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 трёх </a:t>
            </a:r>
            <a:r>
              <a:rPr lang="ru-RU" sz="1600" dirty="0">
                <a:latin typeface="Times New Roman" panose="02020603050405020304" pitchFamily="18" charset="0"/>
                <a:cs typeface="Times New Roman" panose="02020603050405020304" pitchFamily="18" charset="0"/>
              </a:rPr>
              <a:t>зданиях  </a:t>
            </a:r>
            <a:r>
              <a:rPr lang="ru-RU" sz="1600" dirty="0" smtClean="0">
                <a:latin typeface="Times New Roman" panose="02020603050405020304" pitchFamily="18" charset="0"/>
                <a:cs typeface="Times New Roman" panose="02020603050405020304" pitchFamily="18" charset="0"/>
              </a:rPr>
              <a:t>МБОУ СОШ п. Калиново</a:t>
            </a:r>
            <a:r>
              <a:rPr lang="ru-RU" sz="1600" dirty="0">
                <a:latin typeface="Times New Roman" panose="02020603050405020304" pitchFamily="18" charset="0"/>
                <a:cs typeface="Times New Roman" panose="02020603050405020304" pitchFamily="18" charset="0"/>
              </a:rPr>
              <a:t>, </a:t>
            </a:r>
            <a:endParaRPr lang="ru-RU" sz="1600"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МБОУ СОШ с. </a:t>
            </a:r>
            <a:r>
              <a:rPr lang="ru-RU" sz="1600" dirty="0" err="1">
                <a:latin typeface="Times New Roman" panose="02020603050405020304" pitchFamily="18" charset="0"/>
                <a:cs typeface="Times New Roman" panose="02020603050405020304" pitchFamily="18" charset="0"/>
              </a:rPr>
              <a:t>Конёво</a:t>
            </a:r>
            <a:r>
              <a:rPr lang="ru-RU" sz="1600" dirty="0">
                <a:latin typeface="Times New Roman" panose="02020603050405020304" pitchFamily="18" charset="0"/>
                <a:cs typeface="Times New Roman" panose="02020603050405020304" pitchFamily="18" charset="0"/>
              </a:rPr>
              <a:t>, </a:t>
            </a:r>
            <a:endParaRPr lang="ru-RU" sz="1600"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МБОУ СОШ п. Аять, </a:t>
            </a:r>
            <a:endParaRPr lang="ru-RU" sz="1600"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МАОУ СОШ п. Цементный, </a:t>
            </a:r>
            <a:endParaRPr lang="ru-RU" sz="1600"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 детском </a:t>
            </a:r>
            <a:r>
              <a:rPr lang="ru-RU" sz="1600" dirty="0">
                <a:latin typeface="Times New Roman" panose="02020603050405020304" pitchFamily="18" charset="0"/>
                <a:cs typeface="Times New Roman" panose="02020603050405020304" pitchFamily="18" charset="0"/>
              </a:rPr>
              <a:t>саду с. </a:t>
            </a:r>
            <a:r>
              <a:rPr lang="ru-RU" sz="1600" dirty="0" err="1">
                <a:latin typeface="Times New Roman" panose="02020603050405020304" pitchFamily="18" charset="0"/>
                <a:cs typeface="Times New Roman" panose="02020603050405020304" pitchFamily="18" charset="0"/>
              </a:rPr>
              <a:t>Конёво</a:t>
            </a:r>
            <a:r>
              <a:rPr lang="ru-RU" sz="1600" dirty="0">
                <a:latin typeface="Times New Roman" panose="02020603050405020304" pitchFamily="18" charset="0"/>
                <a:cs typeface="Times New Roman" panose="02020603050405020304" pitchFamily="18" charset="0"/>
              </a:rPr>
              <a:t>, </a:t>
            </a:r>
            <a:endParaRPr lang="ru-RU" sz="1600"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 детском </a:t>
            </a:r>
            <a:r>
              <a:rPr lang="ru-RU" sz="1600" dirty="0">
                <a:latin typeface="Times New Roman" panose="02020603050405020304" pitchFamily="18" charset="0"/>
                <a:cs typeface="Times New Roman" panose="02020603050405020304" pitchFamily="18" charset="0"/>
              </a:rPr>
              <a:t>саду д. </a:t>
            </a:r>
            <a:r>
              <a:rPr lang="ru-RU" sz="1600" dirty="0" err="1">
                <a:latin typeface="Times New Roman" panose="02020603050405020304" pitchFamily="18" charset="0"/>
                <a:cs typeface="Times New Roman" panose="02020603050405020304" pitchFamily="18" charset="0"/>
              </a:rPr>
              <a:t>Киприно</a:t>
            </a:r>
            <a:r>
              <a:rPr lang="ru-RU" sz="1600" dirty="0">
                <a:latin typeface="Times New Roman" panose="02020603050405020304" pitchFamily="18" charset="0"/>
                <a:cs typeface="Times New Roman" panose="02020603050405020304" pitchFamily="18" charset="0"/>
              </a:rPr>
              <a:t>, </a:t>
            </a:r>
            <a:endParaRPr lang="ru-RU" sz="1600"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трёх корпусах детского сада № 39 «Родничок», </a:t>
            </a:r>
            <a:endParaRPr lang="ru-RU" sz="1600"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в</a:t>
            </a:r>
            <a:r>
              <a:rPr lang="ru-RU" sz="1600" dirty="0" smtClean="0">
                <a:latin typeface="Times New Roman" panose="02020603050405020304" pitchFamily="18" charset="0"/>
                <a:cs typeface="Times New Roman" panose="02020603050405020304" pitchFamily="18" charset="0"/>
              </a:rPr>
              <a:t> детском саду </a:t>
            </a:r>
            <a:r>
              <a:rPr lang="ru-RU" sz="1600" dirty="0">
                <a:latin typeface="Times New Roman" panose="02020603050405020304" pitchFamily="18" charset="0"/>
                <a:cs typeface="Times New Roman" panose="02020603050405020304" pitchFamily="18" charset="0"/>
              </a:rPr>
              <a:t>№ 22 «Калинка», </a:t>
            </a:r>
            <a:endParaRPr lang="ru-RU" sz="1600"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детском саду </a:t>
            </a:r>
            <a:r>
              <a:rPr lang="ru-RU" sz="1600" dirty="0" smtClean="0">
                <a:latin typeface="Times New Roman" panose="02020603050405020304" pitchFamily="18" charset="0"/>
                <a:cs typeface="Times New Roman" panose="02020603050405020304" pitchFamily="18" charset="0"/>
              </a:rPr>
              <a:t> № </a:t>
            </a:r>
            <a:r>
              <a:rPr lang="ru-RU" sz="1600" dirty="0">
                <a:latin typeface="Times New Roman" panose="02020603050405020304" pitchFamily="18" charset="0"/>
                <a:cs typeface="Times New Roman" panose="02020603050405020304" pitchFamily="18" charset="0"/>
              </a:rPr>
              <a:t>12 «Белочка</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endParaRPr lang="ru-RU" dirty="0"/>
          </a:p>
        </p:txBody>
      </p:sp>
      <p:sp>
        <p:nvSpPr>
          <p:cNvPr id="4" name="Прямоугольник 3"/>
          <p:cNvSpPr/>
          <p:nvPr/>
        </p:nvSpPr>
        <p:spPr>
          <a:xfrm flipH="1">
            <a:off x="76196" y="97313"/>
            <a:ext cx="8610601" cy="523220"/>
          </a:xfrm>
          <a:prstGeom prst="rect">
            <a:avLst/>
          </a:prstGeom>
        </p:spPr>
        <p:txBody>
          <a:bodyPr wrap="square">
            <a:spAutoFit/>
          </a:bodyPr>
          <a:lstStyle/>
          <a:p>
            <a:r>
              <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 исполнению предписаний </a:t>
            </a:r>
            <a:r>
              <a:rPr lang="ru-RU" sz="2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Госпожнадзора</a:t>
            </a:r>
            <a:endParaRPr lang="ru-RU" sz="2800" b="1" dirty="0">
              <a:solidFill>
                <a:srgbClr val="002060"/>
              </a:solidFill>
              <a:effectLst>
                <a:outerShdw blurRad="38100" dist="38100" dir="2700000" algn="tl">
                  <a:srgbClr val="000000">
                    <a:alpha val="43137"/>
                  </a:srgbClr>
                </a:outerShdw>
              </a:effectLst>
            </a:endParaRPr>
          </a:p>
        </p:txBody>
      </p:sp>
      <p:pic>
        <p:nvPicPr>
          <p:cNvPr id="5" name="Объект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838200"/>
            <a:ext cx="3105766" cy="3299877"/>
          </a:xfrm>
          <a:prstGeom prst="rect">
            <a:avLst/>
          </a:prstGeom>
          <a:effectLst>
            <a:outerShdw blurRad="50800" dist="38100" dir="5400000" algn="t" rotWithShape="0">
              <a:prstClr val="black">
                <a:alpha val="40000"/>
              </a:prstClr>
            </a:outerShdw>
          </a:effectLst>
        </p:spPr>
      </p:pic>
      <p:sp>
        <p:nvSpPr>
          <p:cNvPr id="6" name="Прямоугольник 5"/>
          <p:cNvSpPr/>
          <p:nvPr/>
        </p:nvSpPr>
        <p:spPr>
          <a:xfrm>
            <a:off x="76197" y="4261752"/>
            <a:ext cx="3810004" cy="1077218"/>
          </a:xfrm>
          <a:prstGeom prst="rect">
            <a:avLst/>
          </a:prstGeom>
        </p:spPr>
        <p:txBody>
          <a:bodyPr wrap="square">
            <a:spAutoFit/>
          </a:bodyPr>
          <a:lstStyle/>
          <a:p>
            <a:r>
              <a:rPr lang="ru-RU" sz="1600" i="1" dirty="0">
                <a:latin typeface="Times New Roman" panose="02020603050405020304" pitchFamily="18" charset="0"/>
                <a:cs typeface="Times New Roman" panose="02020603050405020304" pitchFamily="18" charset="0"/>
              </a:rPr>
              <a:t>Противопожарные отсекающие межэтажные двери с системой «</a:t>
            </a:r>
            <a:r>
              <a:rPr lang="ru-RU" sz="1600" i="1" dirty="0" err="1">
                <a:latin typeface="Times New Roman" panose="02020603050405020304" pitchFamily="18" charset="0"/>
                <a:cs typeface="Times New Roman" panose="02020603050405020304" pitchFamily="18" charset="0"/>
              </a:rPr>
              <a:t>Антипаника</a:t>
            </a:r>
            <a:r>
              <a:rPr lang="ru-RU" sz="1600" i="1" dirty="0">
                <a:latin typeface="Times New Roman" panose="02020603050405020304" pitchFamily="18" charset="0"/>
                <a:cs typeface="Times New Roman" panose="02020603050405020304" pitchFamily="18" charset="0"/>
              </a:rPr>
              <a:t>» в МБОУ СОШ п. Калиново</a:t>
            </a:r>
            <a:endParaRPr lang="ru-RU" sz="1600" i="1" dirty="0"/>
          </a:p>
        </p:txBody>
      </p:sp>
      <p:sp>
        <p:nvSpPr>
          <p:cNvPr id="7" name="TextBox 6"/>
          <p:cNvSpPr txBox="1"/>
          <p:nvPr/>
        </p:nvSpPr>
        <p:spPr>
          <a:xfrm>
            <a:off x="7773108" y="97313"/>
            <a:ext cx="4190291" cy="6532558"/>
          </a:xfrm>
          <a:prstGeom prst="rect">
            <a:avLst/>
          </a:prstGeom>
          <a:noFill/>
        </p:spPr>
        <p:txBody>
          <a:bodyPr wrap="square" rtlCol="0">
            <a:spAutoFit/>
          </a:bodyPr>
          <a:lstStyle/>
          <a:p>
            <a:pPr marL="20638" indent="425450">
              <a:lnSpc>
                <a:spcPct val="150000"/>
              </a:lnSpc>
              <a:buFont typeface="Wingdings" panose="05000000000000000000" pitchFamily="2" charset="2"/>
              <a:buChar char="ü"/>
            </a:pPr>
            <a:r>
              <a:rPr lang="ru-RU" b="1" dirty="0">
                <a:latin typeface="Times New Roman" panose="02020603050405020304" pitchFamily="18" charset="0"/>
                <a:cs typeface="Times New Roman" panose="02020603050405020304" pitchFamily="18" charset="0"/>
              </a:rPr>
              <a:t>замена деревянных дверей на </a:t>
            </a:r>
            <a:r>
              <a:rPr lang="ru-RU" b="1" dirty="0" smtClean="0">
                <a:latin typeface="Times New Roman" panose="02020603050405020304" pitchFamily="18" charset="0"/>
                <a:cs typeface="Times New Roman" panose="02020603050405020304" pitchFamily="18" charset="0"/>
              </a:rPr>
              <a:t>противопожарные:</a:t>
            </a:r>
          </a:p>
          <a:p>
            <a:pPr indent="446088">
              <a:lnSpc>
                <a:spcPct val="150000"/>
              </a:lnSpc>
              <a:buFont typeface="Arial" panose="020B0604020202020204" pitchFamily="34" charset="0"/>
              <a:buChar char="•"/>
            </a:pPr>
            <a:r>
              <a:rPr lang="ru-RU" sz="1600" b="1"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в основном здании и </a:t>
            </a:r>
            <a:r>
              <a:rPr lang="ru-RU" sz="1600" dirty="0" smtClean="0">
                <a:latin typeface="Times New Roman" panose="02020603050405020304" pitchFamily="18" charset="0"/>
                <a:cs typeface="Times New Roman" panose="02020603050405020304" pitchFamily="18" charset="0"/>
              </a:rPr>
              <a:t>в спортивном </a:t>
            </a:r>
            <a:r>
              <a:rPr lang="ru-RU" sz="1600" dirty="0">
                <a:latin typeface="Times New Roman" panose="02020603050405020304" pitchFamily="18" charset="0"/>
                <a:cs typeface="Times New Roman" panose="02020603050405020304" pitchFamily="18" charset="0"/>
              </a:rPr>
              <a:t>зале МБОУ СОШ с. Калиново, </a:t>
            </a:r>
            <a:endParaRPr lang="ru-RU" sz="1600" dirty="0" smtClean="0">
              <a:latin typeface="Times New Roman" panose="02020603050405020304" pitchFamily="18" charset="0"/>
              <a:cs typeface="Times New Roman" panose="02020603050405020304" pitchFamily="18" charset="0"/>
            </a:endParaRPr>
          </a:p>
          <a:p>
            <a:pPr indent="446088">
              <a:lnSpc>
                <a:spcPct val="150000"/>
              </a:lnSpc>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МБОУ СОШ № 5, </a:t>
            </a:r>
            <a:endParaRPr lang="ru-RU" sz="1600" dirty="0" smtClean="0">
              <a:latin typeface="Times New Roman" panose="02020603050405020304" pitchFamily="18" charset="0"/>
              <a:cs typeface="Times New Roman" panose="02020603050405020304" pitchFamily="18" charset="0"/>
            </a:endParaRPr>
          </a:p>
          <a:p>
            <a:pPr indent="446088">
              <a:lnSpc>
                <a:spcPct val="150000"/>
              </a:lnSpc>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 МБОУ </a:t>
            </a:r>
            <a:r>
              <a:rPr lang="ru-RU" sz="1600" dirty="0">
                <a:latin typeface="Times New Roman" panose="02020603050405020304" pitchFamily="18" charset="0"/>
                <a:cs typeface="Times New Roman" panose="02020603050405020304" pitchFamily="18" charset="0"/>
              </a:rPr>
              <a:t>СОШ с. </a:t>
            </a:r>
            <a:r>
              <a:rPr lang="ru-RU" sz="1600" dirty="0" err="1">
                <a:latin typeface="Times New Roman" panose="02020603050405020304" pitchFamily="18" charset="0"/>
                <a:cs typeface="Times New Roman" panose="02020603050405020304" pitchFamily="18" charset="0"/>
              </a:rPr>
              <a:t>Аятское</a:t>
            </a:r>
            <a:r>
              <a:rPr lang="ru-RU" sz="1600" dirty="0">
                <a:latin typeface="Times New Roman" panose="02020603050405020304" pitchFamily="18" charset="0"/>
                <a:cs typeface="Times New Roman" panose="02020603050405020304" pitchFamily="18" charset="0"/>
              </a:rPr>
              <a:t>, </a:t>
            </a:r>
            <a:endParaRPr lang="ru-RU" sz="1600" dirty="0" smtClean="0">
              <a:latin typeface="Times New Roman" panose="02020603050405020304" pitchFamily="18" charset="0"/>
              <a:cs typeface="Times New Roman" panose="02020603050405020304" pitchFamily="18" charset="0"/>
            </a:endParaRPr>
          </a:p>
          <a:p>
            <a:pPr indent="446088">
              <a:lnSpc>
                <a:spcPct val="150000"/>
              </a:lnSpc>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 МБОУ </a:t>
            </a:r>
            <a:r>
              <a:rPr lang="ru-RU" sz="1600" dirty="0">
                <a:latin typeface="Times New Roman" panose="02020603050405020304" pitchFamily="18" charset="0"/>
                <a:cs typeface="Times New Roman" panose="02020603050405020304" pitchFamily="18" charset="0"/>
              </a:rPr>
              <a:t>СОШ п. Ребристый, </a:t>
            </a:r>
            <a:endParaRPr lang="ru-RU" sz="1600" dirty="0" smtClean="0">
              <a:latin typeface="Times New Roman" panose="02020603050405020304" pitchFamily="18" charset="0"/>
              <a:cs typeface="Times New Roman" panose="02020603050405020304" pitchFamily="18" charset="0"/>
            </a:endParaRPr>
          </a:p>
          <a:p>
            <a:pPr indent="446088">
              <a:lnSpc>
                <a:spcPct val="150000"/>
              </a:lnSpc>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 МБОУ </a:t>
            </a:r>
            <a:r>
              <a:rPr lang="ru-RU" sz="1600" dirty="0">
                <a:latin typeface="Times New Roman" panose="02020603050405020304" pitchFamily="18" charset="0"/>
                <a:cs typeface="Times New Roman" panose="02020603050405020304" pitchFamily="18" charset="0"/>
              </a:rPr>
              <a:t>СОШ с. </a:t>
            </a:r>
            <a:r>
              <a:rPr lang="ru-RU" sz="1600" dirty="0" err="1">
                <a:latin typeface="Times New Roman" panose="02020603050405020304" pitchFamily="18" charset="0"/>
                <a:cs typeface="Times New Roman" panose="02020603050405020304" pitchFamily="18" charset="0"/>
              </a:rPr>
              <a:t>Конёво</a:t>
            </a:r>
            <a:r>
              <a:rPr lang="ru-RU" sz="1600" dirty="0">
                <a:latin typeface="Times New Roman" panose="02020603050405020304" pitchFamily="18" charset="0"/>
                <a:cs typeface="Times New Roman" panose="02020603050405020304" pitchFamily="18" charset="0"/>
              </a:rPr>
              <a:t>, </a:t>
            </a:r>
            <a:endParaRPr lang="ru-RU" sz="1600" dirty="0" smtClean="0">
              <a:latin typeface="Times New Roman" panose="02020603050405020304" pitchFamily="18" charset="0"/>
              <a:cs typeface="Times New Roman" panose="02020603050405020304" pitchFamily="18" charset="0"/>
            </a:endParaRPr>
          </a:p>
          <a:p>
            <a:pPr indent="446088">
              <a:lnSpc>
                <a:spcPct val="150000"/>
              </a:lnSpc>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детском саду № 39 «Родничок</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marL="20638" indent="425450">
              <a:lnSpc>
                <a:spcPct val="150000"/>
              </a:lnSpc>
              <a:buFont typeface="Wingdings" panose="05000000000000000000" pitchFamily="2" charset="2"/>
              <a:buChar char="ü"/>
            </a:pPr>
            <a:endParaRPr lang="ru-RU" sz="300" dirty="0" smtClean="0">
              <a:latin typeface="Times New Roman" panose="02020603050405020304" pitchFamily="18" charset="0"/>
              <a:cs typeface="Times New Roman" panose="02020603050405020304" pitchFamily="18" charset="0"/>
            </a:endParaRPr>
          </a:p>
          <a:p>
            <a:pPr marL="20638" indent="425450">
              <a:lnSpc>
                <a:spcPct val="150000"/>
              </a:lnSpc>
              <a:buFont typeface="Wingdings" panose="05000000000000000000" pitchFamily="2" charset="2"/>
              <a:buChar char="ü"/>
            </a:pPr>
            <a:r>
              <a:rPr lang="ru-RU" sz="1600" dirty="0" smtClean="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замена линолеума на </a:t>
            </a:r>
            <a:r>
              <a:rPr lang="ru-RU" b="1" dirty="0" smtClean="0">
                <a:latin typeface="Times New Roman" panose="02020603050405020304" pitchFamily="18" charset="0"/>
                <a:cs typeface="Times New Roman" panose="02020603050405020304" pitchFamily="18" charset="0"/>
              </a:rPr>
              <a:t>противопожарный: </a:t>
            </a:r>
          </a:p>
          <a:p>
            <a:pPr marL="306388" indent="-285750">
              <a:lnSpc>
                <a:spcPct val="150000"/>
              </a:lnSpc>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нескольких кабинетах МБОУ СОШ № 5, </a:t>
            </a:r>
            <a:endParaRPr lang="ru-RU" sz="1600" dirty="0" smtClean="0">
              <a:latin typeface="Times New Roman" panose="02020603050405020304" pitchFamily="18" charset="0"/>
              <a:cs typeface="Times New Roman" panose="02020603050405020304" pitchFamily="18" charset="0"/>
            </a:endParaRPr>
          </a:p>
          <a:p>
            <a:pPr marL="306388" indent="-285750">
              <a:lnSpc>
                <a:spcPct val="150000"/>
              </a:lnSpc>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 МБОУ </a:t>
            </a:r>
            <a:r>
              <a:rPr lang="ru-RU" sz="1600" dirty="0">
                <a:latin typeface="Times New Roman" panose="02020603050405020304" pitchFamily="18" charset="0"/>
                <a:cs typeface="Times New Roman" panose="02020603050405020304" pitchFamily="18" charset="0"/>
              </a:rPr>
              <a:t>СОШ п. Аять, </a:t>
            </a:r>
            <a:endParaRPr lang="ru-RU" sz="1600" dirty="0" smtClean="0">
              <a:latin typeface="Times New Roman" panose="02020603050405020304" pitchFamily="18" charset="0"/>
              <a:cs typeface="Times New Roman" panose="02020603050405020304" pitchFamily="18" charset="0"/>
            </a:endParaRPr>
          </a:p>
          <a:p>
            <a:pPr marL="306388" indent="-285750">
              <a:lnSpc>
                <a:spcPct val="150000"/>
              </a:lnSpc>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 МБОУ </a:t>
            </a:r>
            <a:r>
              <a:rPr lang="ru-RU" sz="1600" dirty="0">
                <a:latin typeface="Times New Roman" panose="02020603050405020304" pitchFamily="18" charset="0"/>
                <a:cs typeface="Times New Roman" panose="02020603050405020304" pitchFamily="18" charset="0"/>
              </a:rPr>
              <a:t>СОШ п. </a:t>
            </a:r>
            <a:r>
              <a:rPr lang="ru-RU" sz="1600" dirty="0" err="1">
                <a:latin typeface="Times New Roman" panose="02020603050405020304" pitchFamily="18" charset="0"/>
                <a:cs typeface="Times New Roman" panose="02020603050405020304" pitchFamily="18" charset="0"/>
              </a:rPr>
              <a:t>Таватуй</a:t>
            </a:r>
            <a:r>
              <a:rPr lang="ru-RU" sz="1600" dirty="0">
                <a:latin typeface="Times New Roman" panose="02020603050405020304" pitchFamily="18" charset="0"/>
                <a:cs typeface="Times New Roman" panose="02020603050405020304" pitchFamily="18" charset="0"/>
              </a:rPr>
              <a:t>, </a:t>
            </a:r>
            <a:endParaRPr lang="ru-RU" sz="1600" dirty="0" smtClean="0">
              <a:latin typeface="Times New Roman" panose="02020603050405020304" pitchFamily="18" charset="0"/>
              <a:cs typeface="Times New Roman" panose="02020603050405020304" pitchFamily="18" charset="0"/>
            </a:endParaRPr>
          </a:p>
          <a:p>
            <a:pPr marL="306388" indent="-285750">
              <a:lnSpc>
                <a:spcPct val="150000"/>
              </a:lnSpc>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отдельных группах детских садов № 22 «Калинка», </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39 «Родничок</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endParaRPr lang="ru-RU" dirty="0"/>
          </a:p>
        </p:txBody>
      </p:sp>
      <p:sp>
        <p:nvSpPr>
          <p:cNvPr id="8" name="Прямоугольник 7"/>
          <p:cNvSpPr/>
          <p:nvPr/>
        </p:nvSpPr>
        <p:spPr>
          <a:xfrm>
            <a:off x="3429000" y="838200"/>
            <a:ext cx="4111256" cy="4114800"/>
          </a:xfrm>
          <a:prstGeom prst="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7737667" y="169989"/>
            <a:ext cx="4111256" cy="3411411"/>
          </a:xfrm>
          <a:prstGeom prst="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7737667" y="3654076"/>
            <a:ext cx="4111256" cy="3033025"/>
          </a:xfrm>
          <a:prstGeom prst="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755120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54174"/>
            <a:ext cx="12034520" cy="861774"/>
          </a:xfrm>
        </p:spPr>
        <p:txBody>
          <a:bodyPr/>
          <a:lstStyle/>
          <a:p>
            <a:r>
              <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Количество обучающихся </a:t>
            </a: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муниципалитета, </a:t>
            </a:r>
            <a:r>
              <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принявших участие в </a:t>
            </a: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конкурсе </a:t>
            </a:r>
            <a:r>
              <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«Большая перемена» </a:t>
            </a:r>
            <a:endParaRPr lang="ru-RU" sz="2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762000" y="1219200"/>
            <a:ext cx="10210800" cy="4191000"/>
          </a:xfrm>
        </p:spPr>
        <p:txBody>
          <a:bodyPr/>
          <a:lstStyle/>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2585872716"/>
              </p:ext>
            </p:extLst>
          </p:nvPr>
        </p:nvGraphicFramePr>
        <p:xfrm>
          <a:off x="762000" y="1143004"/>
          <a:ext cx="10744200" cy="5333994"/>
        </p:xfrm>
        <a:graphic>
          <a:graphicData uri="http://schemas.openxmlformats.org/drawingml/2006/table">
            <a:tbl>
              <a:tblPr firstRow="1" firstCol="1" bandRow="1"/>
              <a:tblGrid>
                <a:gridCol w="6667904">
                  <a:extLst>
                    <a:ext uri="{9D8B030D-6E8A-4147-A177-3AD203B41FA5}">
                      <a16:colId xmlns:a16="http://schemas.microsoft.com/office/drawing/2014/main" val="20000"/>
                    </a:ext>
                  </a:extLst>
                </a:gridCol>
                <a:gridCol w="1309007">
                  <a:extLst>
                    <a:ext uri="{9D8B030D-6E8A-4147-A177-3AD203B41FA5}">
                      <a16:colId xmlns:a16="http://schemas.microsoft.com/office/drawing/2014/main" val="20001"/>
                    </a:ext>
                  </a:extLst>
                </a:gridCol>
                <a:gridCol w="1309007">
                  <a:extLst>
                    <a:ext uri="{9D8B030D-6E8A-4147-A177-3AD203B41FA5}">
                      <a16:colId xmlns:a16="http://schemas.microsoft.com/office/drawing/2014/main" val="20002"/>
                    </a:ext>
                  </a:extLst>
                </a:gridCol>
                <a:gridCol w="1458282">
                  <a:extLst>
                    <a:ext uri="{9D8B030D-6E8A-4147-A177-3AD203B41FA5}">
                      <a16:colId xmlns:a16="http://schemas.microsoft.com/office/drawing/2014/main" val="20003"/>
                    </a:ext>
                  </a:extLst>
                </a:gridCol>
              </a:tblGrid>
              <a:tr h="963666">
                <a:tc>
                  <a:txBody>
                    <a:bodyPr/>
                    <a:lstStyle/>
                    <a:p>
                      <a:pPr algn="ctr">
                        <a:lnSpc>
                          <a:spcPct val="115000"/>
                        </a:lnSpc>
                        <a:spcAft>
                          <a:spcPts val="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Наименование учреждения</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Ученик 5-7</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Ученик 8-10</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Общий итог</a:t>
                      </a:r>
                      <a:endParaRPr lang="ru-RU"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85592">
                <a:tc>
                  <a:txBody>
                    <a:bodyPr/>
                    <a:lstStyle/>
                    <a:p>
                      <a:pP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МБОУ СОШ № 1</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5592">
                <a:tc>
                  <a:txBody>
                    <a:bodyPr/>
                    <a:lstStyle/>
                    <a:p>
                      <a:pP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МАОУ СОШ № 2</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5592">
                <a:tc>
                  <a:txBody>
                    <a:bodyPr/>
                    <a:lstStyle/>
                    <a:p>
                      <a:pP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МБОУ СОШ № 4</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85592">
                <a:tc>
                  <a:txBody>
                    <a:bodyPr/>
                    <a:lstStyle/>
                    <a:p>
                      <a:pP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МБОУ СОШ № 5</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85592">
                <a:tc>
                  <a:txBody>
                    <a:bodyPr/>
                    <a:lstStyle/>
                    <a:p>
                      <a:pP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МАОУ СОШ № 6</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85592">
                <a:tc>
                  <a:txBody>
                    <a:bodyPr/>
                    <a:lstStyle/>
                    <a:p>
                      <a:pP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МАОУ СОШ п. Цементный</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85592">
                <a:tc>
                  <a:txBody>
                    <a:bodyPr/>
                    <a:lstStyle/>
                    <a:p>
                      <a:pP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МАОУ СОШ с. Быньги</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85592">
                <a:tc>
                  <a:txBody>
                    <a:bodyPr/>
                    <a:lstStyle/>
                    <a:p>
                      <a:pP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МБОУ СОШ с. Конёво</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85592">
                <a:tc>
                  <a:txBody>
                    <a:bodyPr/>
                    <a:lstStyle/>
                    <a:p>
                      <a:pPr>
                        <a:lnSpc>
                          <a:spcPct val="115000"/>
                        </a:lnSpc>
                        <a:spcAft>
                          <a:spcPts val="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МБОУ СОШ п. Калиново</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66" marR="45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876257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39" y="61721"/>
            <a:ext cx="12034520" cy="553998"/>
          </a:xfrm>
        </p:spPr>
        <p:txBody>
          <a:bodyPr/>
          <a:lstStyle/>
          <a:p>
            <a:r>
              <a:rPr lang="ru-RU" b="1" dirty="0" smtClean="0">
                <a:solidFill>
                  <a:srgbClr val="002060"/>
                </a:solidFill>
                <a:latin typeface="Times New Roman" panose="02020603050405020304" pitchFamily="18" charset="0"/>
                <a:cs typeface="Times New Roman" panose="02020603050405020304" pitchFamily="18" charset="0"/>
              </a:rPr>
              <a:t>             Полуфиналисты «Большой перемены»-2023</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304800" y="838200"/>
            <a:ext cx="9220200" cy="6108852"/>
          </a:xfrm>
        </p:spPr>
        <p:txBody>
          <a:bodyPr/>
          <a:lstStyle/>
          <a:p>
            <a:pPr>
              <a:lnSpc>
                <a:spcPct val="150000"/>
              </a:lnSpc>
            </a:pPr>
            <a:r>
              <a:rPr lang="ru-RU" sz="2400" dirty="0" smtClean="0">
                <a:latin typeface="Times New Roman" panose="02020603050405020304" pitchFamily="18" charset="0"/>
                <a:cs typeface="Times New Roman" panose="02020603050405020304" pitchFamily="18" charset="0"/>
              </a:rPr>
              <a:t>- </a:t>
            </a:r>
            <a:r>
              <a:rPr lang="ru-RU" sz="2400" b="1" dirty="0" smtClean="0">
                <a:latin typeface="Times New Roman" panose="02020603050405020304" pitchFamily="18" charset="0"/>
                <a:cs typeface="Times New Roman" panose="02020603050405020304" pitchFamily="18" charset="0"/>
              </a:rPr>
              <a:t>Щукин </a:t>
            </a:r>
            <a:r>
              <a:rPr lang="ru-RU" sz="2400" b="1" dirty="0">
                <a:latin typeface="Times New Roman" panose="02020603050405020304" pitchFamily="18" charset="0"/>
                <a:cs typeface="Times New Roman" panose="02020603050405020304" pitchFamily="18" charset="0"/>
              </a:rPr>
              <a:t>Павел </a:t>
            </a:r>
            <a:r>
              <a:rPr lang="ru-RU" sz="2400" b="1" dirty="0" err="1">
                <a:latin typeface="Times New Roman" panose="02020603050405020304" pitchFamily="18" charset="0"/>
                <a:cs typeface="Times New Roman" panose="02020603050405020304" pitchFamily="18" charset="0"/>
              </a:rPr>
              <a:t>Кимович</a:t>
            </a:r>
            <a:r>
              <a:rPr lang="ru-RU" sz="2400" b="1" dirty="0">
                <a:latin typeface="Times New Roman" panose="02020603050405020304" pitchFamily="18" charset="0"/>
                <a:cs typeface="Times New Roman" panose="02020603050405020304" pitchFamily="18" charset="0"/>
              </a:rPr>
              <a:t> (10 класс, МБОУ СОШ № 4);</a:t>
            </a:r>
          </a:p>
          <a:p>
            <a:pPr>
              <a:lnSpc>
                <a:spcPct val="150000"/>
              </a:lnSpc>
            </a:pP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Бурдыгина</a:t>
            </a:r>
            <a:r>
              <a:rPr lang="ru-RU" sz="2400" b="1" dirty="0">
                <a:latin typeface="Times New Roman" panose="02020603050405020304" pitchFamily="18" charset="0"/>
                <a:cs typeface="Times New Roman" panose="02020603050405020304" pitchFamily="18" charset="0"/>
              </a:rPr>
              <a:t> Мария Романовна (10 класс, МБОУ СОШ № 4);</a:t>
            </a:r>
          </a:p>
          <a:p>
            <a:pPr>
              <a:lnSpc>
                <a:spcPct val="150000"/>
              </a:lnSpc>
            </a:pPr>
            <a:r>
              <a:rPr lang="ru-RU" sz="2400" b="1" dirty="0">
                <a:latin typeface="Times New Roman" panose="02020603050405020304" pitchFamily="18" charset="0"/>
                <a:cs typeface="Times New Roman" panose="02020603050405020304" pitchFamily="18" charset="0"/>
              </a:rPr>
              <a:t>- Козлов Данил Александрович (10 класс, МБОУ СОШ № 4);</a:t>
            </a:r>
          </a:p>
          <a:p>
            <a:pPr>
              <a:lnSpc>
                <a:spcPct val="150000"/>
              </a:lnSpc>
            </a:pPr>
            <a:r>
              <a:rPr lang="ru-RU" sz="2400" b="1" dirty="0">
                <a:latin typeface="Times New Roman" panose="02020603050405020304" pitchFamily="18" charset="0"/>
                <a:cs typeface="Times New Roman" panose="02020603050405020304" pitchFamily="18" charset="0"/>
              </a:rPr>
              <a:t>- Волкова Анастасия Владимировна (10 класс, МБОУ СОШ № 4);</a:t>
            </a:r>
          </a:p>
          <a:p>
            <a:pPr>
              <a:lnSpc>
                <a:spcPct val="150000"/>
              </a:lnSpc>
            </a:pPr>
            <a:r>
              <a:rPr lang="ru-RU" sz="2400" b="1" dirty="0">
                <a:latin typeface="Times New Roman" panose="02020603050405020304" pitchFamily="18" charset="0"/>
                <a:cs typeface="Times New Roman" panose="02020603050405020304" pitchFamily="18" charset="0"/>
              </a:rPr>
              <a:t>- Моисеенко Любовь Антоновна (10 класс, МБОУ СОШ № 1).</a:t>
            </a:r>
          </a:p>
          <a:p>
            <a:pPr>
              <a:lnSpc>
                <a:spcPct val="150000"/>
              </a:lnSpc>
            </a:pPr>
            <a:endParaRPr lang="ru-RU" sz="28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3646420" y="3810000"/>
            <a:ext cx="4899157" cy="28956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019386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39" y="61721"/>
            <a:ext cx="12034520" cy="1292662"/>
          </a:xfrm>
        </p:spPr>
        <p:txBody>
          <a:bodyPr/>
          <a:lstStyle/>
          <a:p>
            <a:r>
              <a:rPr lang="ru-RU"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Всероссийский </a:t>
            </a:r>
            <a:r>
              <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по ранней профессиональной ориентации для учащихся 6-11 </a:t>
            </a:r>
            <a:r>
              <a:rPr lang="ru-RU"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ru-RU"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классов </a:t>
            </a:r>
            <a:r>
              <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общеобразовательных организаций «Билет в будущее»</a:t>
            </a:r>
            <a:r>
              <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dirty="0">
              <a:effectLst>
                <a:outerShdw blurRad="38100" dist="38100" dir="2700000" algn="tl">
                  <a:srgbClr val="000000">
                    <a:alpha val="43137"/>
                  </a:srgbClr>
                </a:outerShdw>
              </a:effectLst>
            </a:endParaRPr>
          </a:p>
        </p:txBody>
      </p:sp>
      <p:sp>
        <p:nvSpPr>
          <p:cNvPr id="3" name="Текст 2"/>
          <p:cNvSpPr>
            <a:spLocks noGrp="1"/>
          </p:cNvSpPr>
          <p:nvPr>
            <p:ph type="body" idx="1"/>
          </p:nvPr>
        </p:nvSpPr>
        <p:spPr>
          <a:xfrm>
            <a:off x="1143000" y="1143000"/>
            <a:ext cx="10134600" cy="4191000"/>
          </a:xfrm>
        </p:spPr>
        <p:txBody>
          <a:bodyPr/>
          <a:lstStyle/>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3225115620"/>
              </p:ext>
            </p:extLst>
          </p:nvPr>
        </p:nvGraphicFramePr>
        <p:xfrm>
          <a:off x="78738" y="1142998"/>
          <a:ext cx="11732262" cy="5334001"/>
        </p:xfrm>
        <a:graphic>
          <a:graphicData uri="http://schemas.openxmlformats.org/drawingml/2006/table">
            <a:tbl>
              <a:tblPr firstRow="1" firstCol="1" bandRow="1">
                <a:tableStyleId>{5C22544A-7EE6-4342-B048-85BDC9FD1C3A}</a:tableStyleId>
              </a:tblPr>
              <a:tblGrid>
                <a:gridCol w="3807462">
                  <a:extLst>
                    <a:ext uri="{9D8B030D-6E8A-4147-A177-3AD203B41FA5}">
                      <a16:colId xmlns:a16="http://schemas.microsoft.com/office/drawing/2014/main" val="20000"/>
                    </a:ext>
                  </a:extLst>
                </a:gridCol>
                <a:gridCol w="1347449">
                  <a:extLst>
                    <a:ext uri="{9D8B030D-6E8A-4147-A177-3AD203B41FA5}">
                      <a16:colId xmlns:a16="http://schemas.microsoft.com/office/drawing/2014/main" val="20001"/>
                    </a:ext>
                  </a:extLst>
                </a:gridCol>
                <a:gridCol w="1068396">
                  <a:extLst>
                    <a:ext uri="{9D8B030D-6E8A-4147-A177-3AD203B41FA5}">
                      <a16:colId xmlns:a16="http://schemas.microsoft.com/office/drawing/2014/main" val="20002"/>
                    </a:ext>
                  </a:extLst>
                </a:gridCol>
                <a:gridCol w="1067140">
                  <a:extLst>
                    <a:ext uri="{9D8B030D-6E8A-4147-A177-3AD203B41FA5}">
                      <a16:colId xmlns:a16="http://schemas.microsoft.com/office/drawing/2014/main" val="20003"/>
                    </a:ext>
                  </a:extLst>
                </a:gridCol>
                <a:gridCol w="1068396">
                  <a:extLst>
                    <a:ext uri="{9D8B030D-6E8A-4147-A177-3AD203B41FA5}">
                      <a16:colId xmlns:a16="http://schemas.microsoft.com/office/drawing/2014/main" val="20004"/>
                    </a:ext>
                  </a:extLst>
                </a:gridCol>
                <a:gridCol w="1067140">
                  <a:extLst>
                    <a:ext uri="{9D8B030D-6E8A-4147-A177-3AD203B41FA5}">
                      <a16:colId xmlns:a16="http://schemas.microsoft.com/office/drawing/2014/main" val="20005"/>
                    </a:ext>
                  </a:extLst>
                </a:gridCol>
                <a:gridCol w="1068396">
                  <a:extLst>
                    <a:ext uri="{9D8B030D-6E8A-4147-A177-3AD203B41FA5}">
                      <a16:colId xmlns:a16="http://schemas.microsoft.com/office/drawing/2014/main" val="20006"/>
                    </a:ext>
                  </a:extLst>
                </a:gridCol>
                <a:gridCol w="1237883">
                  <a:extLst>
                    <a:ext uri="{9D8B030D-6E8A-4147-A177-3AD203B41FA5}">
                      <a16:colId xmlns:a16="http://schemas.microsoft.com/office/drawing/2014/main" val="20007"/>
                    </a:ext>
                  </a:extLst>
                </a:gridCol>
              </a:tblGrid>
              <a:tr h="711201">
                <a:tc>
                  <a:txBody>
                    <a:bodyPr/>
                    <a:lstStyle/>
                    <a:p>
                      <a:pPr algn="ctr">
                        <a:lnSpc>
                          <a:spcPct val="115000"/>
                        </a:lnSpc>
                        <a:spcAft>
                          <a:spcPts val="0"/>
                        </a:spcAft>
                      </a:pPr>
                      <a:r>
                        <a:rPr lang="ru-RU" sz="1800" b="1" dirty="0">
                          <a:effectLst/>
                          <a:latin typeface="Times New Roman" panose="02020603050405020304" pitchFamily="18" charset="0"/>
                          <a:cs typeface="Times New Roman" panose="02020603050405020304" pitchFamily="18" charset="0"/>
                        </a:rPr>
                        <a:t>ОО</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Общее кол-во</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6 класс</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7 класс</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8 класс</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9 класс</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10 класс</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11 класс</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extLst>
                  <a:ext uri="{0D108BD9-81ED-4DB2-BD59-A6C34878D82A}">
                    <a16:rowId xmlns:a16="http://schemas.microsoft.com/office/drawing/2014/main" val="10000"/>
                  </a:ext>
                </a:extLst>
              </a:tr>
              <a:tr h="355600">
                <a:tc>
                  <a:txBody>
                    <a:bodyPr/>
                    <a:lstStyle/>
                    <a:p>
                      <a:pPr algn="ctr">
                        <a:lnSpc>
                          <a:spcPct val="115000"/>
                        </a:lnSpc>
                        <a:spcAft>
                          <a:spcPts val="0"/>
                        </a:spcAft>
                      </a:pPr>
                      <a:r>
                        <a:rPr lang="ru-RU" sz="1800" b="1" dirty="0" smtClean="0">
                          <a:effectLst/>
                          <a:latin typeface="Times New Roman" panose="02020603050405020304" pitchFamily="18" charset="0"/>
                          <a:cs typeface="Times New Roman" panose="02020603050405020304" pitchFamily="18" charset="0"/>
                        </a:rPr>
                        <a:t>МБОУ СОШ № 1 Невьянского ГО</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23</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23</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extLst>
                  <a:ext uri="{0D108BD9-81ED-4DB2-BD59-A6C34878D82A}">
                    <a16:rowId xmlns:a16="http://schemas.microsoft.com/office/drawing/2014/main" val="10001"/>
                  </a:ext>
                </a:extLst>
              </a:tr>
              <a:tr h="355600">
                <a:tc>
                  <a:txBody>
                    <a:bodyPr/>
                    <a:lstStyle/>
                    <a:p>
                      <a:pPr algn="ctr">
                        <a:lnSpc>
                          <a:spcPct val="115000"/>
                        </a:lnSpc>
                        <a:spcAft>
                          <a:spcPts val="0"/>
                        </a:spcAft>
                      </a:pPr>
                      <a:r>
                        <a:rPr lang="ru-RU" sz="1800" b="1" dirty="0" smtClean="0">
                          <a:effectLst/>
                          <a:latin typeface="Times New Roman" panose="02020603050405020304" pitchFamily="18" charset="0"/>
                          <a:cs typeface="Times New Roman" panose="02020603050405020304" pitchFamily="18" charset="0"/>
                        </a:rPr>
                        <a:t>МАОУ СОШ № 2 </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26</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26</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extLst>
                  <a:ext uri="{0D108BD9-81ED-4DB2-BD59-A6C34878D82A}">
                    <a16:rowId xmlns:a16="http://schemas.microsoft.com/office/drawing/2014/main" val="10002"/>
                  </a:ext>
                </a:extLst>
              </a:tr>
              <a:tr h="355600">
                <a:tc>
                  <a:txBody>
                    <a:bodyPr/>
                    <a:lstStyle/>
                    <a:p>
                      <a:pPr algn="ctr">
                        <a:lnSpc>
                          <a:spcPct val="115000"/>
                        </a:lnSpc>
                        <a:spcAft>
                          <a:spcPts val="0"/>
                        </a:spcAft>
                      </a:pPr>
                      <a:r>
                        <a:rPr lang="ru-RU" sz="1800" b="1" dirty="0" smtClean="0">
                          <a:effectLst/>
                          <a:latin typeface="Times New Roman" panose="02020603050405020304" pitchFamily="18" charset="0"/>
                          <a:cs typeface="Times New Roman" panose="02020603050405020304" pitchFamily="18" charset="0"/>
                        </a:rPr>
                        <a:t>МБОУ СОШ №3 НГО</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10</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10</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extLst>
                  <a:ext uri="{0D108BD9-81ED-4DB2-BD59-A6C34878D82A}">
                    <a16:rowId xmlns:a16="http://schemas.microsoft.com/office/drawing/2014/main" val="10003"/>
                  </a:ext>
                </a:extLst>
              </a:tr>
              <a:tr h="355600">
                <a:tc>
                  <a:txBody>
                    <a:bodyPr/>
                    <a:lstStyle/>
                    <a:p>
                      <a:pPr algn="ctr">
                        <a:lnSpc>
                          <a:spcPct val="115000"/>
                        </a:lnSpc>
                        <a:spcAft>
                          <a:spcPts val="0"/>
                        </a:spcAft>
                      </a:pPr>
                      <a:r>
                        <a:rPr lang="ru-RU" sz="1800" b="1" dirty="0" smtClean="0">
                          <a:effectLst/>
                          <a:latin typeface="Times New Roman" panose="02020603050405020304" pitchFamily="18" charset="0"/>
                          <a:cs typeface="Times New Roman" panose="02020603050405020304" pitchFamily="18" charset="0"/>
                        </a:rPr>
                        <a:t>МБОУ СОШ №4</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16</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16</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extLst>
                  <a:ext uri="{0D108BD9-81ED-4DB2-BD59-A6C34878D82A}">
                    <a16:rowId xmlns:a16="http://schemas.microsoft.com/office/drawing/2014/main" val="10004"/>
                  </a:ext>
                </a:extLst>
              </a:tr>
              <a:tr h="355600">
                <a:tc>
                  <a:txBody>
                    <a:bodyPr/>
                    <a:lstStyle/>
                    <a:p>
                      <a:pPr algn="ctr">
                        <a:lnSpc>
                          <a:spcPct val="115000"/>
                        </a:lnSpc>
                        <a:spcAft>
                          <a:spcPts val="0"/>
                        </a:spcAft>
                      </a:pPr>
                      <a:r>
                        <a:rPr lang="ru-RU" sz="1800" b="1" dirty="0" smtClean="0">
                          <a:effectLst/>
                          <a:latin typeface="Times New Roman" panose="02020603050405020304" pitchFamily="18" charset="0"/>
                          <a:cs typeface="Times New Roman" panose="02020603050405020304" pitchFamily="18" charset="0"/>
                        </a:rPr>
                        <a:t>МБОУ СОШ №5 г. Невьянска</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10</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6</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2</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extLst>
                  <a:ext uri="{0D108BD9-81ED-4DB2-BD59-A6C34878D82A}">
                    <a16:rowId xmlns:a16="http://schemas.microsoft.com/office/drawing/2014/main" val="10005"/>
                  </a:ext>
                </a:extLst>
              </a:tr>
              <a:tr h="355600">
                <a:tc>
                  <a:txBody>
                    <a:bodyPr/>
                    <a:lstStyle/>
                    <a:p>
                      <a:pPr algn="ctr">
                        <a:lnSpc>
                          <a:spcPct val="115000"/>
                        </a:lnSpc>
                        <a:spcAft>
                          <a:spcPts val="0"/>
                        </a:spcAft>
                      </a:pPr>
                      <a:r>
                        <a:rPr lang="ru-RU" sz="1800" b="1" dirty="0" smtClean="0">
                          <a:effectLst/>
                          <a:latin typeface="Times New Roman" panose="02020603050405020304" pitchFamily="18" charset="0"/>
                          <a:cs typeface="Times New Roman" panose="02020603050405020304" pitchFamily="18" charset="0"/>
                        </a:rPr>
                        <a:t>МАОУ СОШ №6 г. Невьянска</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extLst>
                  <a:ext uri="{0D108BD9-81ED-4DB2-BD59-A6C34878D82A}">
                    <a16:rowId xmlns:a16="http://schemas.microsoft.com/office/drawing/2014/main" val="10006"/>
                  </a:ext>
                </a:extLst>
              </a:tr>
              <a:tr h="355600">
                <a:tc>
                  <a:txBody>
                    <a:bodyPr/>
                    <a:lstStyle/>
                    <a:p>
                      <a:pPr algn="ctr">
                        <a:lnSpc>
                          <a:spcPct val="115000"/>
                        </a:lnSpc>
                        <a:spcAft>
                          <a:spcPts val="0"/>
                        </a:spcAft>
                      </a:pPr>
                      <a:r>
                        <a:rPr lang="ru-RU" sz="1800" b="1" dirty="0" smtClean="0">
                          <a:effectLst/>
                          <a:latin typeface="Times New Roman" panose="02020603050405020304" pitchFamily="18" charset="0"/>
                          <a:cs typeface="Times New Roman" panose="02020603050405020304" pitchFamily="18" charset="0"/>
                        </a:rPr>
                        <a:t>МАОУ  СОШ п. Цементный</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11</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3</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8</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extLst>
                  <a:ext uri="{0D108BD9-81ED-4DB2-BD59-A6C34878D82A}">
                    <a16:rowId xmlns:a16="http://schemas.microsoft.com/office/drawing/2014/main" val="10007"/>
                  </a:ext>
                </a:extLst>
              </a:tr>
              <a:tr h="355600">
                <a:tc>
                  <a:txBody>
                    <a:bodyPr/>
                    <a:lstStyle/>
                    <a:p>
                      <a:pPr algn="ctr">
                        <a:lnSpc>
                          <a:spcPct val="115000"/>
                        </a:lnSpc>
                        <a:spcAft>
                          <a:spcPts val="0"/>
                        </a:spcAft>
                      </a:pPr>
                      <a:r>
                        <a:rPr lang="ru-RU" sz="1800" b="1" dirty="0" smtClean="0">
                          <a:effectLst/>
                          <a:latin typeface="Times New Roman" panose="02020603050405020304" pitchFamily="18" charset="0"/>
                          <a:cs typeface="Times New Roman" panose="02020603050405020304" pitchFamily="18" charset="0"/>
                        </a:rPr>
                        <a:t>МБОУ ООШ п. </a:t>
                      </a:r>
                      <a:r>
                        <a:rPr lang="ru-RU" sz="1800" b="1" dirty="0" err="1" smtClean="0">
                          <a:effectLst/>
                          <a:latin typeface="Times New Roman" panose="02020603050405020304" pitchFamily="18" charset="0"/>
                          <a:cs typeface="Times New Roman" panose="02020603050405020304" pitchFamily="18" charset="0"/>
                        </a:rPr>
                        <a:t>Таватуй</a:t>
                      </a:r>
                      <a:r>
                        <a:rPr lang="ru-RU" sz="1800" b="1" dirty="0" smtClean="0">
                          <a:effectLst/>
                          <a:latin typeface="Times New Roman" panose="02020603050405020304" pitchFamily="18" charset="0"/>
                          <a:cs typeface="Times New Roman" panose="02020603050405020304" pitchFamily="18" charset="0"/>
                        </a:rPr>
                        <a:t> НГО</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11</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4</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7</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extLst>
                  <a:ext uri="{0D108BD9-81ED-4DB2-BD59-A6C34878D82A}">
                    <a16:rowId xmlns:a16="http://schemas.microsoft.com/office/drawing/2014/main" val="10008"/>
                  </a:ext>
                </a:extLst>
              </a:tr>
              <a:tr h="355600">
                <a:tc>
                  <a:txBody>
                    <a:bodyPr/>
                    <a:lstStyle/>
                    <a:p>
                      <a:pPr algn="ctr">
                        <a:lnSpc>
                          <a:spcPct val="115000"/>
                        </a:lnSpc>
                        <a:spcAft>
                          <a:spcPts val="0"/>
                        </a:spcAft>
                      </a:pPr>
                      <a:r>
                        <a:rPr lang="ru-RU" sz="1800" b="1" dirty="0" smtClean="0">
                          <a:effectLst/>
                          <a:latin typeface="Times New Roman" panose="02020603050405020304" pitchFamily="18" charset="0"/>
                          <a:cs typeface="Times New Roman" panose="02020603050405020304" pitchFamily="18" charset="0"/>
                        </a:rPr>
                        <a:t>МБОУ СОШ </a:t>
                      </a:r>
                      <a:r>
                        <a:rPr lang="ru-RU" sz="1800" b="1" dirty="0" err="1" smtClean="0">
                          <a:effectLst/>
                          <a:latin typeface="Times New Roman" panose="02020603050405020304" pitchFamily="18" charset="0"/>
                          <a:cs typeface="Times New Roman" panose="02020603050405020304" pitchFamily="18" charset="0"/>
                        </a:rPr>
                        <a:t>п.Аять</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9</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2</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4</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extLst>
                  <a:ext uri="{0D108BD9-81ED-4DB2-BD59-A6C34878D82A}">
                    <a16:rowId xmlns:a16="http://schemas.microsoft.com/office/drawing/2014/main" val="10009"/>
                  </a:ext>
                </a:extLst>
              </a:tr>
              <a:tr h="355600">
                <a:tc>
                  <a:txBody>
                    <a:bodyPr/>
                    <a:lstStyle/>
                    <a:p>
                      <a:pPr algn="ctr">
                        <a:lnSpc>
                          <a:spcPct val="115000"/>
                        </a:lnSpc>
                        <a:spcAft>
                          <a:spcPts val="0"/>
                        </a:spcAft>
                      </a:pPr>
                      <a:r>
                        <a:rPr lang="ru-RU" sz="1800" b="1" dirty="0" smtClean="0">
                          <a:effectLst/>
                          <a:latin typeface="Times New Roman" panose="02020603050405020304" pitchFamily="18" charset="0"/>
                          <a:cs typeface="Times New Roman" panose="02020603050405020304" pitchFamily="18" charset="0"/>
                        </a:rPr>
                        <a:t>МАОУ СОШ с. </a:t>
                      </a:r>
                      <a:r>
                        <a:rPr lang="ru-RU" sz="1800" b="1" dirty="0" err="1" smtClean="0">
                          <a:effectLst/>
                          <a:latin typeface="Times New Roman" panose="02020603050405020304" pitchFamily="18" charset="0"/>
                          <a:cs typeface="Times New Roman" panose="02020603050405020304" pitchFamily="18" charset="0"/>
                        </a:rPr>
                        <a:t>Быньги</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10</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5</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4</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extLst>
                  <a:ext uri="{0D108BD9-81ED-4DB2-BD59-A6C34878D82A}">
                    <a16:rowId xmlns:a16="http://schemas.microsoft.com/office/drawing/2014/main" val="10010"/>
                  </a:ext>
                </a:extLst>
              </a:tr>
              <a:tr h="355600">
                <a:tc>
                  <a:txBody>
                    <a:bodyPr/>
                    <a:lstStyle/>
                    <a:p>
                      <a:pPr algn="ctr">
                        <a:lnSpc>
                          <a:spcPct val="115000"/>
                        </a:lnSpc>
                        <a:spcAft>
                          <a:spcPts val="0"/>
                        </a:spcAft>
                      </a:pPr>
                      <a:r>
                        <a:rPr lang="ru-RU" sz="1800" b="1" dirty="0" smtClean="0">
                          <a:effectLst/>
                          <a:latin typeface="Times New Roman" panose="02020603050405020304" pitchFamily="18" charset="0"/>
                          <a:cs typeface="Times New Roman" panose="02020603050405020304" pitchFamily="18" charset="0"/>
                        </a:rPr>
                        <a:t>МБОУ СОШ п. Калиново</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81</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17</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14</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26</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18</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5</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1</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extLst>
                  <a:ext uri="{0D108BD9-81ED-4DB2-BD59-A6C34878D82A}">
                    <a16:rowId xmlns:a16="http://schemas.microsoft.com/office/drawing/2014/main" val="10011"/>
                  </a:ext>
                </a:extLst>
              </a:tr>
              <a:tr h="355600">
                <a:tc>
                  <a:txBody>
                    <a:bodyPr/>
                    <a:lstStyle/>
                    <a:p>
                      <a:pPr algn="ctr">
                        <a:lnSpc>
                          <a:spcPct val="115000"/>
                        </a:lnSpc>
                        <a:spcAft>
                          <a:spcPts val="0"/>
                        </a:spcAft>
                      </a:pPr>
                      <a:r>
                        <a:rPr lang="ru-RU" sz="1800" b="1" dirty="0" smtClean="0">
                          <a:effectLst/>
                          <a:latin typeface="Times New Roman" panose="02020603050405020304" pitchFamily="18" charset="0"/>
                          <a:cs typeface="Times New Roman" panose="02020603050405020304" pitchFamily="18" charset="0"/>
                        </a:rPr>
                        <a:t>МБОУ СОШ с. Конево</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9</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5</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4</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dirty="0">
                          <a:effectLst/>
                          <a:latin typeface="Times New Roman" panose="02020603050405020304" pitchFamily="18" charset="0"/>
                          <a:cs typeface="Times New Roman" panose="02020603050405020304" pitchFamily="18" charset="0"/>
                        </a:rPr>
                        <a:t>-</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extLst>
                  <a:ext uri="{0D108BD9-81ED-4DB2-BD59-A6C34878D82A}">
                    <a16:rowId xmlns:a16="http://schemas.microsoft.com/office/drawing/2014/main" val="10012"/>
                  </a:ext>
                </a:extLst>
              </a:tr>
              <a:tr h="355600">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ИТОГО</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217</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34</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47</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72</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36</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a:effectLst/>
                          <a:latin typeface="Times New Roman" panose="02020603050405020304" pitchFamily="18" charset="0"/>
                          <a:cs typeface="Times New Roman" panose="02020603050405020304" pitchFamily="18" charset="0"/>
                        </a:rPr>
                        <a:t>26</a:t>
                      </a:r>
                      <a:endParaRPr lang="ru-RU"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tc>
                  <a:txBody>
                    <a:bodyPr/>
                    <a:lstStyle/>
                    <a:p>
                      <a:pPr algn="ctr">
                        <a:lnSpc>
                          <a:spcPct val="115000"/>
                        </a:lnSpc>
                        <a:spcAft>
                          <a:spcPts val="0"/>
                        </a:spcAft>
                      </a:pPr>
                      <a:r>
                        <a:rPr lang="ru-RU" sz="1800" b="1" dirty="0">
                          <a:effectLst/>
                          <a:latin typeface="Times New Roman" panose="02020603050405020304" pitchFamily="18" charset="0"/>
                          <a:cs typeface="Times New Roman" panose="02020603050405020304" pitchFamily="18" charset="0"/>
                        </a:rPr>
                        <a:t>2</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68" marR="33268" marT="0"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7572963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39" y="61721"/>
            <a:ext cx="12034520" cy="861774"/>
          </a:xfrm>
        </p:spPr>
        <p:txBody>
          <a:bodyPr/>
          <a:lstStyle/>
          <a:p>
            <a:r>
              <a:rPr lang="ru-RU" sz="2800" b="1" dirty="0" smtClean="0">
                <a:solidFill>
                  <a:srgbClr val="002060"/>
                </a:solidFill>
                <a:latin typeface="Times New Roman" panose="02020603050405020304" pitchFamily="18" charset="0"/>
                <a:cs typeface="Times New Roman" panose="02020603050405020304" pitchFamily="18" charset="0"/>
              </a:rPr>
              <a:t>        В </a:t>
            </a:r>
            <a:r>
              <a:rPr lang="ru-RU" sz="2800" b="1" dirty="0">
                <a:solidFill>
                  <a:srgbClr val="002060"/>
                </a:solidFill>
                <a:latin typeface="Times New Roman" panose="02020603050405020304" pitchFamily="18" charset="0"/>
                <a:cs typeface="Times New Roman" panose="02020603050405020304" pitchFamily="18" charset="0"/>
              </a:rPr>
              <a:t>личных кабинетах </a:t>
            </a:r>
            <a:r>
              <a:rPr lang="ru-RU" sz="2800" b="1" dirty="0" smtClean="0">
                <a:solidFill>
                  <a:srgbClr val="002060"/>
                </a:solidFill>
                <a:latin typeface="Times New Roman" panose="02020603050405020304" pitchFamily="18" charset="0"/>
                <a:cs typeface="Times New Roman" panose="02020603050405020304" pitchFamily="18" charset="0"/>
              </a:rPr>
              <a:t> проекта «Билет в будущее» обучающимся </a:t>
            </a:r>
            <a:r>
              <a:rPr lang="ru-RU" sz="2800" b="1" dirty="0">
                <a:solidFill>
                  <a:srgbClr val="002060"/>
                </a:solidFill>
                <a:latin typeface="Times New Roman" panose="02020603050405020304" pitchFamily="18" charset="0"/>
                <a:cs typeface="Times New Roman" panose="02020603050405020304" pitchFamily="18" charset="0"/>
              </a:rPr>
              <a:t>был </a:t>
            </a:r>
            <a:r>
              <a:rPr lang="ru-RU" sz="2800" b="1" dirty="0" smtClean="0">
                <a:solidFill>
                  <a:srgbClr val="002060"/>
                </a:solidFill>
                <a:latin typeface="Times New Roman" panose="02020603050405020304" pitchFamily="18" charset="0"/>
                <a:cs typeface="Times New Roman" panose="02020603050405020304" pitchFamily="18" charset="0"/>
              </a:rPr>
              <a:t>      </a:t>
            </a:r>
            <a:br>
              <a:rPr lang="ru-RU" sz="2800" b="1" dirty="0" smtClean="0">
                <a:solidFill>
                  <a:srgbClr val="002060"/>
                </a:solidFill>
                <a:latin typeface="Times New Roman" panose="02020603050405020304" pitchFamily="18" charset="0"/>
                <a:cs typeface="Times New Roman" panose="02020603050405020304" pitchFamily="18" charset="0"/>
              </a:rPr>
            </a:br>
            <a:r>
              <a:rPr lang="ru-RU" sz="2800" b="1" dirty="0" smtClean="0">
                <a:solidFill>
                  <a:srgbClr val="002060"/>
                </a:solidFill>
                <a:latin typeface="Times New Roman" panose="02020603050405020304" pitchFamily="18" charset="0"/>
                <a:cs typeface="Times New Roman" panose="02020603050405020304" pitchFamily="18" charset="0"/>
              </a:rPr>
              <a:t>          доступны </a:t>
            </a:r>
            <a:r>
              <a:rPr lang="ru-RU" sz="2800" b="1" dirty="0">
                <a:solidFill>
                  <a:srgbClr val="002060"/>
                </a:solidFill>
                <a:latin typeface="Times New Roman" panose="02020603050405020304" pitchFamily="18" charset="0"/>
                <a:cs typeface="Times New Roman" panose="02020603050405020304" pitchFamily="18" charset="0"/>
              </a:rPr>
              <a:t>разнообразные материалы </a:t>
            </a:r>
          </a:p>
        </p:txBody>
      </p:sp>
      <p:sp>
        <p:nvSpPr>
          <p:cNvPr id="3" name="Текст 2"/>
          <p:cNvSpPr>
            <a:spLocks noGrp="1"/>
          </p:cNvSpPr>
          <p:nvPr>
            <p:ph type="body" idx="1"/>
          </p:nvPr>
        </p:nvSpPr>
        <p:spPr>
          <a:xfrm>
            <a:off x="609600" y="1066800"/>
            <a:ext cx="8001000" cy="5170646"/>
          </a:xfrm>
        </p:spPr>
        <p:txBody>
          <a:bodyPr/>
          <a:lstStyle/>
          <a:p>
            <a:pPr indent="446088">
              <a:buFont typeface="Arial" panose="020B0604020202020204" pitchFamily="34" charset="0"/>
              <a:buChar char="•"/>
            </a:pPr>
            <a:r>
              <a:rPr lang="ru-RU" sz="2400" b="1" dirty="0" smtClean="0">
                <a:latin typeface="Times New Roman" panose="02020603050405020304" pitchFamily="18" charset="0"/>
                <a:cs typeface="Times New Roman" panose="02020603050405020304" pitchFamily="18" charset="0"/>
              </a:rPr>
              <a:t>примерочная профессий</a:t>
            </a:r>
            <a:endParaRPr lang="ru-RU" sz="2400" b="1" dirty="0">
              <a:latin typeface="Times New Roman" panose="02020603050405020304" pitchFamily="18" charset="0"/>
              <a:cs typeface="Times New Roman" panose="02020603050405020304" pitchFamily="18" charset="0"/>
            </a:endParaRPr>
          </a:p>
          <a:p>
            <a:pPr indent="446088">
              <a:buFont typeface="Arial" panose="020B0604020202020204" pitchFamily="34" charset="0"/>
              <a:buChar char="•"/>
            </a:pPr>
            <a:r>
              <a:rPr lang="ru-RU" sz="2400" b="1" dirty="0" smtClean="0">
                <a:latin typeface="Times New Roman" panose="02020603050405020304" pitchFamily="18" charset="0"/>
                <a:cs typeface="Times New Roman" panose="02020603050405020304" pitchFamily="18" charset="0"/>
              </a:rPr>
              <a:t>виртуальные </a:t>
            </a:r>
            <a:r>
              <a:rPr lang="ru-RU" sz="2400" b="1" dirty="0" err="1">
                <a:latin typeface="Times New Roman" panose="02020603050405020304" pitchFamily="18" charset="0"/>
                <a:cs typeface="Times New Roman" panose="02020603050405020304" pitchFamily="18" charset="0"/>
              </a:rPr>
              <a:t>профпробы</a:t>
            </a:r>
            <a:r>
              <a:rPr lang="ru-RU" sz="2400" dirty="0">
                <a:latin typeface="Times New Roman" panose="02020603050405020304" pitchFamily="18" charset="0"/>
                <a:cs typeface="Times New Roman" panose="02020603050405020304" pitchFamily="18" charset="0"/>
              </a:rPr>
              <a:t>, где участник мог выбрать одну из 9 профессий (Инженер-технолог машинного производства, Менеджер по туризму, Инженер-проектировщик, Графический дизайнер, Предприниматель, Программист, Врач телемедицины, Диспетчер пожарно-спасательной службы, Агроном), изучить теорию, выполнить задание (например, получить от реального клиента заказ на выполнение графического макета), пройти практику и получить в финале цифровой сертификат</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p>
            <a:pPr indent="446088">
              <a:buFont typeface="Arial" panose="020B0604020202020204" pitchFamily="34" charset="0"/>
              <a:buChar char="•"/>
            </a:pPr>
            <a:r>
              <a:rPr lang="ru-RU" sz="2400" b="1" dirty="0" smtClean="0">
                <a:latin typeface="Times New Roman" panose="02020603050405020304" pitchFamily="18" charset="0"/>
                <a:cs typeface="Times New Roman" panose="02020603050405020304" pitchFamily="18" charset="0"/>
              </a:rPr>
              <a:t>подборка </a:t>
            </a:r>
            <a:r>
              <a:rPr lang="ru-RU" sz="2400" b="1" dirty="0">
                <a:latin typeface="Times New Roman" panose="02020603050405020304" pitchFamily="18" charset="0"/>
                <a:cs typeface="Times New Roman" panose="02020603050405020304" pitchFamily="18" charset="0"/>
              </a:rPr>
              <a:t>коротких видеороликов </a:t>
            </a:r>
            <a:r>
              <a:rPr lang="ru-RU" sz="2400" dirty="0">
                <a:latin typeface="Times New Roman" panose="02020603050405020304" pitchFamily="18" charset="0"/>
                <a:cs typeface="Times New Roman" panose="02020603050405020304" pitchFamily="18" charset="0"/>
              </a:rPr>
              <a:t>о разных профессиях из разных сред жизни (умная среда, здоровая среда, безопасная среда, индустриальная среда, деловая среда, комфортная среда, социальная среда и </a:t>
            </a:r>
            <a:r>
              <a:rPr lang="ru-RU" sz="2400" dirty="0" smtClean="0">
                <a:latin typeface="Times New Roman" panose="02020603050405020304" pitchFamily="18" charset="0"/>
                <a:cs typeface="Times New Roman" panose="02020603050405020304" pitchFamily="18" charset="0"/>
              </a:rPr>
              <a:t>др.</a:t>
            </a:r>
            <a:endParaRPr lang="ru-RU" sz="2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8581292" y="685800"/>
            <a:ext cx="3377387" cy="341727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437606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39" y="61721"/>
            <a:ext cx="12034520" cy="1661993"/>
          </a:xfrm>
        </p:spPr>
        <p:txBody>
          <a:bodyPr/>
          <a:lstStyle/>
          <a:p>
            <a:r>
              <a:rPr lang="ru-RU" dirty="0" smtClean="0">
                <a:solidFill>
                  <a:srgbClr val="002060"/>
                </a:solidFill>
              </a:rPr>
              <a:t>        </a:t>
            </a:r>
            <a:r>
              <a:rPr lang="ru-RU" b="1" dirty="0" smtClean="0">
                <a:solidFill>
                  <a:srgbClr val="002060"/>
                </a:solidFill>
                <a:latin typeface="Times New Roman" panose="02020603050405020304" pitchFamily="18" charset="0"/>
                <a:cs typeface="Times New Roman" panose="02020603050405020304" pitchFamily="18" charset="0"/>
              </a:rPr>
              <a:t>Количество зарегистрировавшихся в проекте </a:t>
            </a:r>
            <a:r>
              <a:rPr lang="ru-RU" dirty="0" smtClean="0">
                <a:solidFill>
                  <a:srgbClr val="002060"/>
                </a:solidFill>
              </a:rPr>
              <a:t/>
            </a:r>
            <a:br>
              <a:rPr lang="ru-RU" dirty="0" smtClean="0">
                <a:solidFill>
                  <a:srgbClr val="002060"/>
                </a:solidFill>
              </a:rPr>
            </a:br>
            <a:r>
              <a:rPr lang="ru-RU" dirty="0" smtClean="0">
                <a:solidFill>
                  <a:srgbClr val="002060"/>
                </a:solidFill>
              </a:rPr>
              <a:t>         </a:t>
            </a:r>
            <a:r>
              <a:rPr lang="ru-RU" b="1" dirty="0" smtClean="0">
                <a:solidFill>
                  <a:srgbClr val="002060"/>
                </a:solidFill>
                <a:latin typeface="Times New Roman" panose="02020603050405020304" pitchFamily="18" charset="0"/>
                <a:cs typeface="Times New Roman" panose="02020603050405020304" pitchFamily="18" charset="0"/>
              </a:rPr>
              <a:t>Инженерная </a:t>
            </a:r>
            <a:r>
              <a:rPr lang="ru-RU" b="1" dirty="0">
                <a:solidFill>
                  <a:srgbClr val="002060"/>
                </a:solidFill>
                <a:latin typeface="Times New Roman" panose="02020603050405020304" pitchFamily="18" charset="0"/>
                <a:cs typeface="Times New Roman" panose="02020603050405020304" pitchFamily="18" charset="0"/>
              </a:rPr>
              <a:t>школа УГМК </a:t>
            </a:r>
            <a:br>
              <a:rPr lang="ru-RU" b="1" dirty="0">
                <a:solidFill>
                  <a:srgbClr val="002060"/>
                </a:solidFill>
                <a:latin typeface="Times New Roman" panose="02020603050405020304" pitchFamily="18" charset="0"/>
                <a:cs typeface="Times New Roman" panose="02020603050405020304" pitchFamily="18" charset="0"/>
              </a:rPr>
            </a:br>
            <a:r>
              <a:rPr lang="ru-RU" dirty="0" smtClean="0">
                <a:solidFill>
                  <a:srgbClr val="002060"/>
                </a:solidFill>
              </a:rPr>
              <a:t> </a:t>
            </a:r>
            <a:endParaRPr lang="ru-RU" dirty="0">
              <a:solidFill>
                <a:srgbClr val="002060"/>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509763012"/>
              </p:ext>
            </p:extLst>
          </p:nvPr>
        </p:nvGraphicFramePr>
        <p:xfrm>
          <a:off x="762000" y="1371599"/>
          <a:ext cx="10591799" cy="4953000"/>
        </p:xfrm>
        <a:graphic>
          <a:graphicData uri="http://schemas.openxmlformats.org/drawingml/2006/table">
            <a:tbl>
              <a:tblPr firstRow="1" firstCol="1" bandRow="1">
                <a:tableStyleId>{5C22544A-7EE6-4342-B048-85BDC9FD1C3A}</a:tableStyleId>
              </a:tblPr>
              <a:tblGrid>
                <a:gridCol w="798184">
                  <a:extLst>
                    <a:ext uri="{9D8B030D-6E8A-4147-A177-3AD203B41FA5}">
                      <a16:colId xmlns:a16="http://schemas.microsoft.com/office/drawing/2014/main" val="20000"/>
                    </a:ext>
                  </a:extLst>
                </a:gridCol>
                <a:gridCol w="5782292">
                  <a:extLst>
                    <a:ext uri="{9D8B030D-6E8A-4147-A177-3AD203B41FA5}">
                      <a16:colId xmlns:a16="http://schemas.microsoft.com/office/drawing/2014/main" val="20001"/>
                    </a:ext>
                  </a:extLst>
                </a:gridCol>
                <a:gridCol w="4011323">
                  <a:extLst>
                    <a:ext uri="{9D8B030D-6E8A-4147-A177-3AD203B41FA5}">
                      <a16:colId xmlns:a16="http://schemas.microsoft.com/office/drawing/2014/main" val="20002"/>
                    </a:ext>
                  </a:extLst>
                </a:gridCol>
              </a:tblGrid>
              <a:tr h="990600">
                <a:tc>
                  <a:txBody>
                    <a:bodyPr/>
                    <a:lstStyle/>
                    <a:p>
                      <a:pPr algn="ctr">
                        <a:lnSpc>
                          <a:spcPct val="115000"/>
                        </a:lnSpc>
                        <a:spcAft>
                          <a:spcPts val="0"/>
                        </a:spcAft>
                      </a:pPr>
                      <a:r>
                        <a:rPr lang="ru-RU" sz="900" dirty="0">
                          <a:effectLst/>
                        </a:rPr>
                        <a:t>№</a:t>
                      </a:r>
                      <a:endParaRPr lang="ru-RU"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774" marR="42774" marT="0" marB="0" anchor="ctr"/>
                </a:tc>
                <a:tc>
                  <a:txBody>
                    <a:bodyPr/>
                    <a:lstStyle/>
                    <a:p>
                      <a:pPr algn="ctr">
                        <a:lnSpc>
                          <a:spcPct val="115000"/>
                        </a:lnSpc>
                        <a:spcAft>
                          <a:spcPts val="0"/>
                        </a:spcAft>
                      </a:pPr>
                      <a:r>
                        <a:rPr lang="ru-RU" sz="2400" b="1" dirty="0">
                          <a:effectLst/>
                          <a:latin typeface="Times New Roman" panose="02020603050405020304" pitchFamily="18" charset="0"/>
                          <a:cs typeface="Times New Roman" panose="02020603050405020304" pitchFamily="18" charset="0"/>
                        </a:rPr>
                        <a:t>Наименование ОУ</a:t>
                      </a:r>
                      <a:endPar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74" marR="42774" marT="0" marB="0" anchor="ctr"/>
                </a:tc>
                <a:tc>
                  <a:txBody>
                    <a:bodyPr/>
                    <a:lstStyle/>
                    <a:p>
                      <a:pPr algn="ctr">
                        <a:lnSpc>
                          <a:spcPct val="115000"/>
                        </a:lnSpc>
                        <a:spcAft>
                          <a:spcPts val="0"/>
                        </a:spcAft>
                      </a:pPr>
                      <a:r>
                        <a:rPr lang="ru-RU" sz="2400" b="1">
                          <a:effectLst/>
                          <a:latin typeface="Times New Roman" panose="02020603050405020304" pitchFamily="18" charset="0"/>
                          <a:cs typeface="Times New Roman" panose="02020603050405020304" pitchFamily="18" charset="0"/>
                        </a:rPr>
                        <a:t>Количество зарегистрированных</a:t>
                      </a:r>
                      <a:endParaRPr lang="ru-RU"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74" marR="42774" marT="0" marB="0" anchor="ctr"/>
                </a:tc>
                <a:extLst>
                  <a:ext uri="{0D108BD9-81ED-4DB2-BD59-A6C34878D82A}">
                    <a16:rowId xmlns:a16="http://schemas.microsoft.com/office/drawing/2014/main" val="10000"/>
                  </a:ext>
                </a:extLst>
              </a:tr>
              <a:tr h="495300">
                <a:tc>
                  <a:txBody>
                    <a:bodyPr/>
                    <a:lstStyle/>
                    <a:p>
                      <a:pPr algn="just">
                        <a:lnSpc>
                          <a:spcPct val="115000"/>
                        </a:lnSpc>
                        <a:spcAft>
                          <a:spcPts val="0"/>
                        </a:spcAft>
                      </a:pPr>
                      <a:r>
                        <a:rPr lang="ru-RU" sz="900">
                          <a:effectLst/>
                        </a:rPr>
                        <a:t>1</a:t>
                      </a:r>
                      <a:endParaRPr lang="ru-RU"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2774" marR="42774" marT="0" marB="0"/>
                </a:tc>
                <a:tc>
                  <a:txBody>
                    <a:bodyPr/>
                    <a:lstStyle/>
                    <a:p>
                      <a:pPr algn="just">
                        <a:lnSpc>
                          <a:spcPct val="115000"/>
                        </a:lnSpc>
                        <a:spcAft>
                          <a:spcPts val="0"/>
                        </a:spcAft>
                      </a:pPr>
                      <a:r>
                        <a:rPr lang="ru-RU" sz="2400" b="1">
                          <a:effectLst/>
                          <a:latin typeface="Times New Roman" panose="02020603050405020304" pitchFamily="18" charset="0"/>
                          <a:cs typeface="Times New Roman" panose="02020603050405020304" pitchFamily="18" charset="0"/>
                        </a:rPr>
                        <a:t>МБОУ СОШ № 1</a:t>
                      </a:r>
                      <a:endParaRPr lang="ru-RU"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74" marR="42774" marT="0" marB="0"/>
                </a:tc>
                <a:tc>
                  <a:txBody>
                    <a:bodyPr/>
                    <a:lstStyle/>
                    <a:p>
                      <a:pPr algn="just">
                        <a:lnSpc>
                          <a:spcPct val="115000"/>
                        </a:lnSpc>
                        <a:spcAft>
                          <a:spcPts val="0"/>
                        </a:spcAft>
                      </a:pPr>
                      <a:r>
                        <a:rPr lang="ru-RU" sz="2400" b="1">
                          <a:effectLst/>
                          <a:latin typeface="Times New Roman" panose="02020603050405020304" pitchFamily="18" charset="0"/>
                          <a:cs typeface="Times New Roman" panose="02020603050405020304" pitchFamily="18" charset="0"/>
                        </a:rPr>
                        <a:t>6</a:t>
                      </a:r>
                      <a:endParaRPr lang="ru-RU"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74" marR="42774" marT="0" marB="0"/>
                </a:tc>
                <a:extLst>
                  <a:ext uri="{0D108BD9-81ED-4DB2-BD59-A6C34878D82A}">
                    <a16:rowId xmlns:a16="http://schemas.microsoft.com/office/drawing/2014/main" val="10001"/>
                  </a:ext>
                </a:extLst>
              </a:tr>
              <a:tr h="495300">
                <a:tc>
                  <a:txBody>
                    <a:bodyPr/>
                    <a:lstStyle/>
                    <a:p>
                      <a:pPr algn="just">
                        <a:lnSpc>
                          <a:spcPct val="115000"/>
                        </a:lnSpc>
                        <a:spcAft>
                          <a:spcPts val="0"/>
                        </a:spcAft>
                      </a:pPr>
                      <a:r>
                        <a:rPr lang="ru-RU" sz="900">
                          <a:effectLst/>
                        </a:rPr>
                        <a:t>2</a:t>
                      </a:r>
                      <a:endParaRPr lang="ru-RU"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2774" marR="42774" marT="0" marB="0"/>
                </a:tc>
                <a:tc>
                  <a:txBody>
                    <a:bodyPr/>
                    <a:lstStyle/>
                    <a:p>
                      <a:pPr algn="just">
                        <a:lnSpc>
                          <a:spcPct val="115000"/>
                        </a:lnSpc>
                        <a:spcAft>
                          <a:spcPts val="0"/>
                        </a:spcAft>
                      </a:pPr>
                      <a:r>
                        <a:rPr lang="ru-RU" sz="2400" b="1">
                          <a:effectLst/>
                          <a:latin typeface="Times New Roman" panose="02020603050405020304" pitchFamily="18" charset="0"/>
                          <a:cs typeface="Times New Roman" panose="02020603050405020304" pitchFamily="18" charset="0"/>
                        </a:rPr>
                        <a:t>МБОУ СОШ № 3</a:t>
                      </a:r>
                      <a:endParaRPr lang="ru-RU"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74" marR="42774" marT="0" marB="0"/>
                </a:tc>
                <a:tc>
                  <a:txBody>
                    <a:bodyPr/>
                    <a:lstStyle/>
                    <a:p>
                      <a:pPr algn="just">
                        <a:lnSpc>
                          <a:spcPct val="115000"/>
                        </a:lnSpc>
                        <a:spcAft>
                          <a:spcPts val="0"/>
                        </a:spcAft>
                      </a:pPr>
                      <a:r>
                        <a:rPr lang="ru-RU" sz="2400" b="1">
                          <a:effectLst/>
                          <a:latin typeface="Times New Roman" panose="02020603050405020304" pitchFamily="18" charset="0"/>
                          <a:cs typeface="Times New Roman" panose="02020603050405020304" pitchFamily="18" charset="0"/>
                        </a:rPr>
                        <a:t>14</a:t>
                      </a:r>
                      <a:endParaRPr lang="ru-RU"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74" marR="42774" marT="0" marB="0"/>
                </a:tc>
                <a:extLst>
                  <a:ext uri="{0D108BD9-81ED-4DB2-BD59-A6C34878D82A}">
                    <a16:rowId xmlns:a16="http://schemas.microsoft.com/office/drawing/2014/main" val="10002"/>
                  </a:ext>
                </a:extLst>
              </a:tr>
              <a:tr h="495300">
                <a:tc>
                  <a:txBody>
                    <a:bodyPr/>
                    <a:lstStyle/>
                    <a:p>
                      <a:pPr algn="just">
                        <a:lnSpc>
                          <a:spcPct val="115000"/>
                        </a:lnSpc>
                        <a:spcAft>
                          <a:spcPts val="0"/>
                        </a:spcAft>
                      </a:pPr>
                      <a:r>
                        <a:rPr lang="ru-RU" sz="900">
                          <a:effectLst/>
                        </a:rPr>
                        <a:t>3</a:t>
                      </a:r>
                      <a:endParaRPr lang="ru-RU"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2774" marR="42774" marT="0" marB="0"/>
                </a:tc>
                <a:tc>
                  <a:txBody>
                    <a:bodyPr/>
                    <a:lstStyle/>
                    <a:p>
                      <a:pPr algn="just">
                        <a:lnSpc>
                          <a:spcPct val="115000"/>
                        </a:lnSpc>
                        <a:spcAft>
                          <a:spcPts val="0"/>
                        </a:spcAft>
                      </a:pPr>
                      <a:r>
                        <a:rPr lang="ru-RU" sz="2400" b="1">
                          <a:effectLst/>
                          <a:latin typeface="Times New Roman" panose="02020603050405020304" pitchFamily="18" charset="0"/>
                          <a:cs typeface="Times New Roman" panose="02020603050405020304" pitchFamily="18" charset="0"/>
                        </a:rPr>
                        <a:t>МБОУ СОШ № 4</a:t>
                      </a:r>
                      <a:endParaRPr lang="ru-RU"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74" marR="42774" marT="0" marB="0"/>
                </a:tc>
                <a:tc>
                  <a:txBody>
                    <a:bodyPr/>
                    <a:lstStyle/>
                    <a:p>
                      <a:pPr algn="just">
                        <a:lnSpc>
                          <a:spcPct val="115000"/>
                        </a:lnSpc>
                        <a:spcAft>
                          <a:spcPts val="0"/>
                        </a:spcAft>
                      </a:pPr>
                      <a:r>
                        <a:rPr lang="ru-RU" sz="2400" b="1">
                          <a:effectLst/>
                          <a:latin typeface="Times New Roman" panose="02020603050405020304" pitchFamily="18" charset="0"/>
                          <a:cs typeface="Times New Roman" panose="02020603050405020304" pitchFamily="18" charset="0"/>
                        </a:rPr>
                        <a:t>10</a:t>
                      </a:r>
                      <a:endParaRPr lang="ru-RU"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74" marR="42774" marT="0" marB="0"/>
                </a:tc>
                <a:extLst>
                  <a:ext uri="{0D108BD9-81ED-4DB2-BD59-A6C34878D82A}">
                    <a16:rowId xmlns:a16="http://schemas.microsoft.com/office/drawing/2014/main" val="10003"/>
                  </a:ext>
                </a:extLst>
              </a:tr>
              <a:tr h="495300">
                <a:tc>
                  <a:txBody>
                    <a:bodyPr/>
                    <a:lstStyle/>
                    <a:p>
                      <a:pPr algn="just">
                        <a:lnSpc>
                          <a:spcPct val="115000"/>
                        </a:lnSpc>
                        <a:spcAft>
                          <a:spcPts val="0"/>
                        </a:spcAft>
                      </a:pPr>
                      <a:r>
                        <a:rPr lang="ru-RU" sz="900">
                          <a:effectLst/>
                        </a:rPr>
                        <a:t>4</a:t>
                      </a:r>
                      <a:endParaRPr lang="ru-RU"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2774" marR="42774" marT="0" marB="0"/>
                </a:tc>
                <a:tc>
                  <a:txBody>
                    <a:bodyPr/>
                    <a:lstStyle/>
                    <a:p>
                      <a:pPr algn="just">
                        <a:lnSpc>
                          <a:spcPct val="115000"/>
                        </a:lnSpc>
                        <a:spcAft>
                          <a:spcPts val="0"/>
                        </a:spcAft>
                      </a:pPr>
                      <a:r>
                        <a:rPr lang="ru-RU" sz="2400" b="1">
                          <a:effectLst/>
                          <a:latin typeface="Times New Roman" panose="02020603050405020304" pitchFamily="18" charset="0"/>
                          <a:cs typeface="Times New Roman" panose="02020603050405020304" pitchFamily="18" charset="0"/>
                        </a:rPr>
                        <a:t>МБОУ СОШ № 5</a:t>
                      </a:r>
                      <a:endParaRPr lang="ru-RU"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74" marR="42774" marT="0" marB="0"/>
                </a:tc>
                <a:tc>
                  <a:txBody>
                    <a:bodyPr/>
                    <a:lstStyle/>
                    <a:p>
                      <a:pPr algn="just">
                        <a:lnSpc>
                          <a:spcPct val="115000"/>
                        </a:lnSpc>
                        <a:spcAft>
                          <a:spcPts val="0"/>
                        </a:spcAft>
                      </a:pPr>
                      <a:r>
                        <a:rPr lang="ru-RU" sz="2400" b="1">
                          <a:effectLst/>
                          <a:latin typeface="Times New Roman" panose="02020603050405020304" pitchFamily="18" charset="0"/>
                          <a:cs typeface="Times New Roman" panose="02020603050405020304" pitchFamily="18" charset="0"/>
                        </a:rPr>
                        <a:t>4</a:t>
                      </a:r>
                      <a:endParaRPr lang="ru-RU"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74" marR="42774" marT="0" marB="0"/>
                </a:tc>
                <a:extLst>
                  <a:ext uri="{0D108BD9-81ED-4DB2-BD59-A6C34878D82A}">
                    <a16:rowId xmlns:a16="http://schemas.microsoft.com/office/drawing/2014/main" val="10004"/>
                  </a:ext>
                </a:extLst>
              </a:tr>
              <a:tr h="495300">
                <a:tc>
                  <a:txBody>
                    <a:bodyPr/>
                    <a:lstStyle/>
                    <a:p>
                      <a:pPr algn="just">
                        <a:lnSpc>
                          <a:spcPct val="115000"/>
                        </a:lnSpc>
                        <a:spcAft>
                          <a:spcPts val="0"/>
                        </a:spcAft>
                      </a:pPr>
                      <a:r>
                        <a:rPr lang="ru-RU" sz="900">
                          <a:effectLst/>
                        </a:rPr>
                        <a:t>5</a:t>
                      </a:r>
                      <a:endParaRPr lang="ru-RU"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2774" marR="42774" marT="0" marB="0"/>
                </a:tc>
                <a:tc>
                  <a:txBody>
                    <a:bodyPr/>
                    <a:lstStyle/>
                    <a:p>
                      <a:pPr algn="just">
                        <a:lnSpc>
                          <a:spcPct val="115000"/>
                        </a:lnSpc>
                        <a:spcAft>
                          <a:spcPts val="0"/>
                        </a:spcAft>
                      </a:pPr>
                      <a:r>
                        <a:rPr lang="ru-RU" sz="2400" b="1">
                          <a:effectLst/>
                          <a:latin typeface="Times New Roman" panose="02020603050405020304" pitchFamily="18" charset="0"/>
                          <a:cs typeface="Times New Roman" panose="02020603050405020304" pitchFamily="18" charset="0"/>
                        </a:rPr>
                        <a:t>МАОУ СОШ № 6</a:t>
                      </a:r>
                      <a:endParaRPr lang="ru-RU"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74" marR="42774" marT="0" marB="0"/>
                </a:tc>
                <a:tc>
                  <a:txBody>
                    <a:bodyPr/>
                    <a:lstStyle/>
                    <a:p>
                      <a:pPr algn="just">
                        <a:lnSpc>
                          <a:spcPct val="115000"/>
                        </a:lnSpc>
                        <a:spcAft>
                          <a:spcPts val="0"/>
                        </a:spcAft>
                      </a:pPr>
                      <a:r>
                        <a:rPr lang="ru-RU" sz="2400" b="1">
                          <a:effectLst/>
                          <a:latin typeface="Times New Roman" panose="02020603050405020304" pitchFamily="18" charset="0"/>
                          <a:cs typeface="Times New Roman" panose="02020603050405020304" pitchFamily="18" charset="0"/>
                        </a:rPr>
                        <a:t>26</a:t>
                      </a:r>
                      <a:endParaRPr lang="ru-RU"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74" marR="42774" marT="0" marB="0"/>
                </a:tc>
                <a:extLst>
                  <a:ext uri="{0D108BD9-81ED-4DB2-BD59-A6C34878D82A}">
                    <a16:rowId xmlns:a16="http://schemas.microsoft.com/office/drawing/2014/main" val="10005"/>
                  </a:ext>
                </a:extLst>
              </a:tr>
              <a:tr h="495300">
                <a:tc>
                  <a:txBody>
                    <a:bodyPr/>
                    <a:lstStyle/>
                    <a:p>
                      <a:pPr algn="just">
                        <a:lnSpc>
                          <a:spcPct val="115000"/>
                        </a:lnSpc>
                        <a:spcAft>
                          <a:spcPts val="0"/>
                        </a:spcAft>
                      </a:pPr>
                      <a:r>
                        <a:rPr lang="ru-RU" sz="900">
                          <a:effectLst/>
                        </a:rPr>
                        <a:t>6</a:t>
                      </a:r>
                      <a:endParaRPr lang="ru-RU"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2774" marR="42774" marT="0" marB="0"/>
                </a:tc>
                <a:tc>
                  <a:txBody>
                    <a:bodyPr/>
                    <a:lstStyle/>
                    <a:p>
                      <a:pPr algn="just">
                        <a:lnSpc>
                          <a:spcPct val="115000"/>
                        </a:lnSpc>
                        <a:spcAft>
                          <a:spcPts val="0"/>
                        </a:spcAft>
                      </a:pPr>
                      <a:r>
                        <a:rPr lang="ru-RU" sz="2400" b="1">
                          <a:effectLst/>
                          <a:latin typeface="Times New Roman" panose="02020603050405020304" pitchFamily="18" charset="0"/>
                          <a:cs typeface="Times New Roman" panose="02020603050405020304" pitchFamily="18" charset="0"/>
                        </a:rPr>
                        <a:t>МАОУ СОШ п. Цементный</a:t>
                      </a:r>
                      <a:endParaRPr lang="ru-RU"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74" marR="42774" marT="0" marB="0"/>
                </a:tc>
                <a:tc>
                  <a:txBody>
                    <a:bodyPr/>
                    <a:lstStyle/>
                    <a:p>
                      <a:pPr algn="just">
                        <a:lnSpc>
                          <a:spcPct val="115000"/>
                        </a:lnSpc>
                        <a:spcAft>
                          <a:spcPts val="0"/>
                        </a:spcAft>
                      </a:pPr>
                      <a:r>
                        <a:rPr lang="ru-RU" sz="2400" b="1">
                          <a:effectLst/>
                          <a:latin typeface="Times New Roman" panose="02020603050405020304" pitchFamily="18" charset="0"/>
                          <a:cs typeface="Times New Roman" panose="02020603050405020304" pitchFamily="18" charset="0"/>
                        </a:rPr>
                        <a:t>7</a:t>
                      </a:r>
                      <a:endParaRPr lang="ru-RU"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74" marR="42774" marT="0" marB="0"/>
                </a:tc>
                <a:extLst>
                  <a:ext uri="{0D108BD9-81ED-4DB2-BD59-A6C34878D82A}">
                    <a16:rowId xmlns:a16="http://schemas.microsoft.com/office/drawing/2014/main" val="10006"/>
                  </a:ext>
                </a:extLst>
              </a:tr>
              <a:tr h="495300">
                <a:tc>
                  <a:txBody>
                    <a:bodyPr/>
                    <a:lstStyle/>
                    <a:p>
                      <a:pPr algn="just">
                        <a:lnSpc>
                          <a:spcPct val="115000"/>
                        </a:lnSpc>
                        <a:spcAft>
                          <a:spcPts val="0"/>
                        </a:spcAft>
                      </a:pPr>
                      <a:r>
                        <a:rPr lang="ru-RU" sz="900">
                          <a:effectLst/>
                        </a:rPr>
                        <a:t>7</a:t>
                      </a:r>
                      <a:endParaRPr lang="ru-RU"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2774" marR="42774" marT="0" marB="0"/>
                </a:tc>
                <a:tc>
                  <a:txBody>
                    <a:bodyPr/>
                    <a:lstStyle/>
                    <a:p>
                      <a:pPr algn="just">
                        <a:lnSpc>
                          <a:spcPct val="115000"/>
                        </a:lnSpc>
                        <a:spcAft>
                          <a:spcPts val="0"/>
                        </a:spcAft>
                      </a:pPr>
                      <a:r>
                        <a:rPr lang="ru-RU" sz="2400" b="1">
                          <a:effectLst/>
                          <a:latin typeface="Times New Roman" panose="02020603050405020304" pitchFamily="18" charset="0"/>
                          <a:cs typeface="Times New Roman" panose="02020603050405020304" pitchFamily="18" charset="0"/>
                        </a:rPr>
                        <a:t>МБОУ ООШ п. Таватуй</a:t>
                      </a:r>
                      <a:endParaRPr lang="ru-RU"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74" marR="42774" marT="0" marB="0"/>
                </a:tc>
                <a:tc>
                  <a:txBody>
                    <a:bodyPr/>
                    <a:lstStyle/>
                    <a:p>
                      <a:pPr algn="just">
                        <a:lnSpc>
                          <a:spcPct val="115000"/>
                        </a:lnSpc>
                        <a:spcAft>
                          <a:spcPts val="0"/>
                        </a:spcAft>
                      </a:pPr>
                      <a:r>
                        <a:rPr lang="ru-RU" sz="2400" b="1">
                          <a:effectLst/>
                          <a:latin typeface="Times New Roman" panose="02020603050405020304" pitchFamily="18" charset="0"/>
                          <a:cs typeface="Times New Roman" panose="02020603050405020304" pitchFamily="18" charset="0"/>
                        </a:rPr>
                        <a:t>2</a:t>
                      </a:r>
                      <a:endParaRPr lang="ru-RU"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74" marR="42774" marT="0" marB="0"/>
                </a:tc>
                <a:extLst>
                  <a:ext uri="{0D108BD9-81ED-4DB2-BD59-A6C34878D82A}">
                    <a16:rowId xmlns:a16="http://schemas.microsoft.com/office/drawing/2014/main" val="10007"/>
                  </a:ext>
                </a:extLst>
              </a:tr>
              <a:tr h="495300">
                <a:tc gridSpan="2">
                  <a:txBody>
                    <a:bodyPr/>
                    <a:lstStyle/>
                    <a:p>
                      <a:pPr algn="just">
                        <a:lnSpc>
                          <a:spcPct val="115000"/>
                        </a:lnSpc>
                        <a:spcAft>
                          <a:spcPts val="0"/>
                        </a:spcAft>
                      </a:pPr>
                      <a:r>
                        <a:rPr lang="ru-RU" sz="2400" b="1">
                          <a:effectLst/>
                          <a:latin typeface="Times New Roman" panose="02020603050405020304" pitchFamily="18" charset="0"/>
                          <a:cs typeface="Times New Roman" panose="02020603050405020304" pitchFamily="18" charset="0"/>
                        </a:rPr>
                        <a:t>ИТОГО</a:t>
                      </a:r>
                      <a:endParaRPr lang="ru-RU"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74" marR="42774" marT="0" marB="0"/>
                </a:tc>
                <a:tc hMerge="1">
                  <a:txBody>
                    <a:bodyPr/>
                    <a:lstStyle/>
                    <a:p>
                      <a:endParaRPr lang="ru-RU"/>
                    </a:p>
                  </a:txBody>
                  <a:tcPr/>
                </a:tc>
                <a:tc>
                  <a:txBody>
                    <a:bodyPr/>
                    <a:lstStyle/>
                    <a:p>
                      <a:pPr algn="just">
                        <a:lnSpc>
                          <a:spcPct val="115000"/>
                        </a:lnSpc>
                        <a:spcAft>
                          <a:spcPts val="0"/>
                        </a:spcAft>
                      </a:pPr>
                      <a:r>
                        <a:rPr lang="ru-RU" sz="2400" b="1" dirty="0">
                          <a:effectLst/>
                          <a:latin typeface="Times New Roman" panose="02020603050405020304" pitchFamily="18" charset="0"/>
                          <a:cs typeface="Times New Roman" panose="02020603050405020304" pitchFamily="18" charset="0"/>
                        </a:rPr>
                        <a:t>69</a:t>
                      </a:r>
                      <a:endPar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774" marR="42774"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09139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39" y="61721"/>
            <a:ext cx="12034520" cy="1107996"/>
          </a:xfrm>
        </p:spPr>
        <p:txBody>
          <a:bodyPr/>
          <a:lstStyle/>
          <a:p>
            <a:r>
              <a:rPr lang="ru-RU" b="1" dirty="0">
                <a:solidFill>
                  <a:srgbClr val="002060"/>
                </a:solidFill>
                <a:latin typeface="Times New Roman" panose="02020603050405020304" pitchFamily="18" charset="0"/>
                <a:cs typeface="Times New Roman" panose="02020603050405020304" pitchFamily="18" charset="0"/>
              </a:rPr>
              <a:t>Проект УРАЛЬСКАЯ ИНЖЕНЕРНАЯ ШКОЛА </a:t>
            </a:r>
            <a:r>
              <a:rPr lang="ru-RU" dirty="0">
                <a:solidFill>
                  <a:srgbClr val="002060"/>
                </a:solidFill>
                <a:latin typeface="Times New Roman" panose="02020603050405020304" pitchFamily="18" charset="0"/>
                <a:cs typeface="Times New Roman" panose="02020603050405020304" pitchFamily="18" charset="0"/>
              </a:rPr>
              <a:t>(</a:t>
            </a:r>
            <a:r>
              <a:rPr lang="ru-RU" dirty="0" err="1">
                <a:solidFill>
                  <a:srgbClr val="002060"/>
                </a:solidFill>
                <a:latin typeface="Times New Roman" panose="02020603050405020304" pitchFamily="18" charset="0"/>
                <a:cs typeface="Times New Roman" panose="02020603050405020304" pitchFamily="18" charset="0"/>
              </a:rPr>
              <a:t>УрГЗК</a:t>
            </a:r>
            <a:r>
              <a:rPr lang="ru-RU" dirty="0">
                <a:solidFill>
                  <a:srgbClr val="002060"/>
                </a:solidFill>
                <a:latin typeface="Times New Roman" panose="02020603050405020304" pitchFamily="18" charset="0"/>
                <a:cs typeface="Times New Roman" panose="02020603050405020304" pitchFamily="18" charset="0"/>
              </a:rPr>
              <a:t>)</a:t>
            </a:r>
            <a:br>
              <a:rPr lang="ru-RU" dirty="0">
                <a:solidFill>
                  <a:srgbClr val="002060"/>
                </a:solidFill>
                <a:latin typeface="Times New Roman" panose="02020603050405020304" pitchFamily="18" charset="0"/>
                <a:cs typeface="Times New Roman" panose="02020603050405020304" pitchFamily="18" charset="0"/>
              </a:rPr>
            </a:br>
            <a:endParaRPr lang="ru-RU" dirty="0">
              <a:solidFill>
                <a:srgbClr val="002060"/>
              </a:solidFill>
            </a:endParaRPr>
          </a:p>
        </p:txBody>
      </p:sp>
      <p:sp>
        <p:nvSpPr>
          <p:cNvPr id="3" name="Текст 2"/>
          <p:cNvSpPr>
            <a:spLocks noGrp="1"/>
          </p:cNvSpPr>
          <p:nvPr>
            <p:ph type="body" idx="1"/>
          </p:nvPr>
        </p:nvSpPr>
        <p:spPr>
          <a:xfrm>
            <a:off x="1143000" y="1295400"/>
            <a:ext cx="5410199" cy="4708981"/>
          </a:xfrm>
        </p:spPr>
        <p:txBody>
          <a:bodyPr/>
          <a:lstStyle/>
          <a:p>
            <a:pPr>
              <a:lnSpc>
                <a:spcPct val="150000"/>
              </a:lnSpc>
            </a:pPr>
            <a:r>
              <a:rPr lang="ru-RU" sz="2400" dirty="0" smtClean="0">
                <a:latin typeface="Times New Roman" panose="02020603050405020304" pitchFamily="18" charset="0"/>
                <a:cs typeface="Times New Roman" panose="02020603050405020304" pitchFamily="18" charset="0"/>
              </a:rPr>
              <a:t> -</a:t>
            </a:r>
            <a:r>
              <a:rPr lang="ru-RU" sz="2400" b="1" dirty="0" smtClean="0">
                <a:latin typeface="Times New Roman" panose="02020603050405020304" pitchFamily="18" charset="0"/>
                <a:cs typeface="Times New Roman" panose="02020603050405020304" pitchFamily="18" charset="0"/>
              </a:rPr>
              <a:t>МБОУ </a:t>
            </a:r>
            <a:r>
              <a:rPr lang="ru-RU" sz="2400" b="1" dirty="0">
                <a:latin typeface="Times New Roman" panose="02020603050405020304" pitchFamily="18" charset="0"/>
                <a:cs typeface="Times New Roman" panose="02020603050405020304" pitchFamily="18" charset="0"/>
              </a:rPr>
              <a:t>СОШ № 1 – 10 обучающихся;</a:t>
            </a:r>
          </a:p>
          <a:p>
            <a:pPr>
              <a:lnSpc>
                <a:spcPct val="150000"/>
              </a:lnSpc>
            </a:pPr>
            <a:r>
              <a:rPr lang="ru-RU" sz="2400" b="1" dirty="0">
                <a:latin typeface="Times New Roman" panose="02020603050405020304" pitchFamily="18" charset="0"/>
                <a:cs typeface="Times New Roman" panose="02020603050405020304" pitchFamily="18" charset="0"/>
              </a:rPr>
              <a:t>- МАОУ СОШ № 2 – 2 обучающихся;</a:t>
            </a:r>
          </a:p>
          <a:p>
            <a:pPr>
              <a:lnSpc>
                <a:spcPct val="150000"/>
              </a:lnSpc>
            </a:pPr>
            <a:r>
              <a:rPr lang="ru-RU" sz="2400" b="1" dirty="0">
                <a:latin typeface="Times New Roman" panose="02020603050405020304" pitchFamily="18" charset="0"/>
                <a:cs typeface="Times New Roman" panose="02020603050405020304" pitchFamily="18" charset="0"/>
              </a:rPr>
              <a:t>- МБОУ СОШ № 3 – 4 обучающихся;</a:t>
            </a:r>
          </a:p>
          <a:p>
            <a:pPr>
              <a:lnSpc>
                <a:spcPct val="150000"/>
              </a:lnSpc>
            </a:pPr>
            <a:r>
              <a:rPr lang="ru-RU" sz="2400" b="1" dirty="0">
                <a:latin typeface="Times New Roman" panose="02020603050405020304" pitchFamily="18" charset="0"/>
                <a:cs typeface="Times New Roman" panose="02020603050405020304" pitchFamily="18" charset="0"/>
              </a:rPr>
              <a:t>- МБОУ СОШ № 4 – 7 обучающихся;</a:t>
            </a:r>
          </a:p>
          <a:p>
            <a:pPr>
              <a:lnSpc>
                <a:spcPct val="150000"/>
              </a:lnSpc>
            </a:pPr>
            <a:r>
              <a:rPr lang="ru-RU" sz="2400" b="1" dirty="0">
                <a:latin typeface="Times New Roman" panose="02020603050405020304" pitchFamily="18" charset="0"/>
                <a:cs typeface="Times New Roman" panose="02020603050405020304" pitchFamily="18" charset="0"/>
              </a:rPr>
              <a:t>- МБОУ СОШ № 5 – 2 обучающихся;</a:t>
            </a:r>
          </a:p>
          <a:p>
            <a:pPr>
              <a:lnSpc>
                <a:spcPct val="150000"/>
              </a:lnSpc>
            </a:pPr>
            <a:r>
              <a:rPr lang="ru-RU" sz="2400" b="1" dirty="0">
                <a:latin typeface="Times New Roman" panose="02020603050405020304" pitchFamily="18" charset="0"/>
                <a:cs typeface="Times New Roman" panose="02020603050405020304" pitchFamily="18" charset="0"/>
              </a:rPr>
              <a:t>- МАОУ СОШ № 6 – 1 обучающийся;</a:t>
            </a:r>
          </a:p>
          <a:p>
            <a:pPr marL="285750" indent="-285750">
              <a:lnSpc>
                <a:spcPct val="150000"/>
              </a:lnSpc>
              <a:buFontTx/>
              <a:buChar char="-"/>
            </a:pPr>
            <a:r>
              <a:rPr lang="ru-RU" sz="2400" b="1" dirty="0" smtClean="0">
                <a:latin typeface="Times New Roman" panose="02020603050405020304" pitchFamily="18" charset="0"/>
                <a:cs typeface="Times New Roman" panose="02020603050405020304" pitchFamily="18" charset="0"/>
              </a:rPr>
              <a:t>МАОУ </a:t>
            </a:r>
            <a:r>
              <a:rPr lang="ru-RU" sz="2400" b="1" dirty="0">
                <a:latin typeface="Times New Roman" panose="02020603050405020304" pitchFamily="18" charset="0"/>
                <a:cs typeface="Times New Roman" panose="02020603050405020304" pitchFamily="18" charset="0"/>
              </a:rPr>
              <a:t>СОШ п. Цементный – 7 обучающихся</a:t>
            </a:r>
            <a:r>
              <a:rPr lang="ru-RU" sz="2000" b="1" dirty="0" smtClean="0">
                <a:latin typeface="Times New Roman" panose="02020603050405020304" pitchFamily="18" charset="0"/>
                <a:cs typeface="Times New Roman" panose="02020603050405020304" pitchFamily="18" charset="0"/>
              </a:rPr>
              <a:t>.</a:t>
            </a:r>
          </a:p>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615009"/>
            <a:ext cx="2946032" cy="2819048"/>
          </a:xfrm>
          <a:prstGeom prst="rect">
            <a:avLst/>
          </a:prstGeom>
        </p:spPr>
      </p:pic>
    </p:spTree>
    <p:extLst>
      <p:ext uri="{BB962C8B-B14F-4D97-AF65-F5344CB8AC3E}">
        <p14:creationId xmlns:p14="http://schemas.microsoft.com/office/powerpoint/2010/main" val="17783792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39" y="61721"/>
            <a:ext cx="12034520" cy="1661993"/>
          </a:xfrm>
        </p:spPr>
        <p:txBody>
          <a:bodyPr/>
          <a:lstStyle/>
          <a:p>
            <a:pPr algn="ctr"/>
            <a: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Сетевое </a:t>
            </a:r>
            <a:r>
              <a:rPr lang="ru-RU"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сотрудничество </a:t>
            </a:r>
            <a:r>
              <a:rPr lang="ru-RU"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 социальными партнёрами на территории Невьянского городского округа</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p>
        </p:txBody>
      </p:sp>
      <p:sp>
        <p:nvSpPr>
          <p:cNvPr id="3" name="Текст 2"/>
          <p:cNvSpPr>
            <a:spLocks noGrp="1"/>
          </p:cNvSpPr>
          <p:nvPr>
            <p:ph type="body" idx="1"/>
          </p:nvPr>
        </p:nvSpPr>
        <p:spPr>
          <a:xfrm>
            <a:off x="2718561" y="1778038"/>
            <a:ext cx="7373620" cy="276999"/>
          </a:xfrm>
        </p:spPr>
        <p:txBody>
          <a:bodyPr/>
          <a:lstStyle/>
          <a:p>
            <a:r>
              <a:rPr lang="ru-RU" dirty="0" smtClean="0"/>
              <a:t>Детский сад 1</a:t>
            </a:r>
            <a:endParaRPr lang="ru-RU" dirty="0"/>
          </a:p>
        </p:txBody>
      </p:sp>
      <p:sp>
        <p:nvSpPr>
          <p:cNvPr id="4" name="AutoShape 2" descr="WhatsApp Image 2023-08-28 at 08.57.59.jpe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 name="Рисунок 4"/>
          <p:cNvPicPr>
            <a:picLocks noChangeAspect="1"/>
          </p:cNvPicPr>
          <p:nvPr/>
        </p:nvPicPr>
        <p:blipFill>
          <a:blip r:embed="rId2"/>
          <a:stretch>
            <a:fillRect/>
          </a:stretch>
        </p:blipFill>
        <p:spPr>
          <a:xfrm>
            <a:off x="2438400" y="1371600"/>
            <a:ext cx="6807200" cy="51054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670488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39" y="61721"/>
            <a:ext cx="12034520" cy="1661993"/>
          </a:xfrm>
        </p:spPr>
        <p:txBody>
          <a:bodyPr/>
          <a:lstStyle/>
          <a:p>
            <a:r>
              <a:rPr lang="ru-RU" b="1" dirty="0" smtClean="0">
                <a:solidFill>
                  <a:srgbClr val="002060"/>
                </a:solidFill>
                <a:latin typeface="Times New Roman" panose="02020603050405020304" pitchFamily="18" charset="0"/>
                <a:cs typeface="Times New Roman" panose="02020603050405020304" pitchFamily="18" charset="0"/>
              </a:rPr>
              <a:t>   </a:t>
            </a:r>
            <a: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Сетевое </a:t>
            </a:r>
            <a:r>
              <a:rPr lang="ru-RU"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сотрудничество </a:t>
            </a:r>
            <a:r>
              <a:rPr lang="ru-RU"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 социальными партнёрами на </a:t>
            </a:r>
            <a:r>
              <a:rPr lang="ru-RU"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ru-RU"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территории </a:t>
            </a:r>
            <a:r>
              <a:rPr lang="ru-RU"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Невьянского городского округа</a:t>
            </a:r>
            <a:r>
              <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dirty="0">
              <a:effectLst>
                <a:outerShdw blurRad="38100" dist="38100" dir="2700000" algn="tl">
                  <a:srgbClr val="000000">
                    <a:alpha val="43137"/>
                  </a:srgbClr>
                </a:outerShdw>
              </a:effectLst>
            </a:endParaRPr>
          </a:p>
        </p:txBody>
      </p:sp>
      <p:sp>
        <p:nvSpPr>
          <p:cNvPr id="3" name="Текст 2"/>
          <p:cNvSpPr>
            <a:spLocks noGrp="1"/>
          </p:cNvSpPr>
          <p:nvPr>
            <p:ph type="body" idx="1"/>
          </p:nvPr>
        </p:nvSpPr>
        <p:spPr>
          <a:xfrm>
            <a:off x="2718561" y="1778038"/>
            <a:ext cx="7373620" cy="553998"/>
          </a:xfrm>
        </p:spPr>
        <p:txBody>
          <a:bodyPr/>
          <a:lstStyle/>
          <a:p>
            <a:r>
              <a:rPr lang="ru-RU" dirty="0" smtClean="0">
                <a:latin typeface="Times New Roman" panose="02020603050405020304" pitchFamily="18" charset="0"/>
                <a:cs typeface="Times New Roman" panose="02020603050405020304" pitchFamily="18" charset="0"/>
              </a:rPr>
              <a:t>Цементный</a:t>
            </a:r>
            <a:endParaRPr lang="ru-RU" dirty="0"/>
          </a:p>
          <a:p>
            <a:endParaRPr lang="ru-RU" dirty="0"/>
          </a:p>
        </p:txBody>
      </p:sp>
      <p:pic>
        <p:nvPicPr>
          <p:cNvPr id="5" name="Рисунок 4"/>
          <p:cNvPicPr>
            <a:picLocks noChangeAspect="1"/>
          </p:cNvPicPr>
          <p:nvPr/>
        </p:nvPicPr>
        <p:blipFill>
          <a:blip r:embed="rId2"/>
          <a:stretch>
            <a:fillRect/>
          </a:stretch>
        </p:blipFill>
        <p:spPr>
          <a:xfrm>
            <a:off x="2133599" y="1447800"/>
            <a:ext cx="7924800" cy="5099116"/>
          </a:xfrm>
          <a:prstGeom prst="rect">
            <a:avLst/>
          </a:prstGeom>
        </p:spPr>
      </p:pic>
    </p:spTree>
    <p:extLst>
      <p:ext uri="{BB962C8B-B14F-4D97-AF65-F5344CB8AC3E}">
        <p14:creationId xmlns:p14="http://schemas.microsoft.com/office/powerpoint/2010/main" val="24190992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duotone>
              <a:schemeClr val="accent3">
                <a:shade val="45000"/>
                <a:satMod val="135000"/>
              </a:schemeClr>
              <a:prstClr val="white"/>
            </a:duotone>
          </a:blip>
          <a:stretch>
            <a:fillRect/>
          </a:stretch>
        </p:blipFill>
        <p:spPr>
          <a:xfrm>
            <a:off x="0" y="0"/>
            <a:ext cx="12191999" cy="909828"/>
          </a:xfrm>
          <a:prstGeom prst="rect">
            <a:avLst/>
          </a:prstGeom>
        </p:spPr>
      </p:pic>
      <p:sp>
        <p:nvSpPr>
          <p:cNvPr id="3" name="object 3"/>
          <p:cNvSpPr txBox="1">
            <a:spLocks noGrp="1"/>
          </p:cNvSpPr>
          <p:nvPr>
            <p:ph type="title"/>
          </p:nvPr>
        </p:nvSpPr>
        <p:spPr>
          <a:xfrm>
            <a:off x="157479" y="40532"/>
            <a:ext cx="11877040" cy="566822"/>
          </a:xfrm>
          <a:prstGeom prst="rect">
            <a:avLst/>
          </a:prstGeom>
        </p:spPr>
        <p:txBody>
          <a:bodyPr vert="horz" wrap="square" lIns="0" tIns="12700" rIns="0" bIns="0" rtlCol="0">
            <a:spAutoFit/>
          </a:bodyPr>
          <a:lstStyle/>
          <a:p>
            <a:pPr marL="12700" algn="ctr">
              <a:lnSpc>
                <a:spcPct val="100000"/>
              </a:lnSpc>
              <a:spcBef>
                <a:spcPts val="100"/>
              </a:spcBef>
            </a:pPr>
            <a:r>
              <a:rPr lang="ru-RU" b="1" spc="-2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Инновации, нововведения 2023-2024 учебного года</a:t>
            </a:r>
            <a:endParaRPr b="1" spc="-3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4" name="Схема 3"/>
          <p:cNvGraphicFramePr/>
          <p:nvPr>
            <p:extLst>
              <p:ext uri="{D42A27DB-BD31-4B8C-83A1-F6EECF244321}">
                <p14:modId xmlns:p14="http://schemas.microsoft.com/office/powerpoint/2010/main" val="3400448921"/>
              </p:ext>
            </p:extLst>
          </p:nvPr>
        </p:nvGraphicFramePr>
        <p:xfrm>
          <a:off x="1143000" y="950360"/>
          <a:ext cx="10002519" cy="5602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47438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duotone>
              <a:schemeClr val="accent3">
                <a:shade val="45000"/>
                <a:satMod val="135000"/>
              </a:schemeClr>
              <a:prstClr val="white"/>
            </a:duotone>
          </a:blip>
          <a:stretch>
            <a:fillRect/>
          </a:stretch>
        </p:blipFill>
        <p:spPr>
          <a:xfrm>
            <a:off x="0" y="4573"/>
            <a:ext cx="12191999" cy="909828"/>
          </a:xfrm>
          <a:prstGeom prst="rect">
            <a:avLst/>
          </a:prstGeom>
        </p:spPr>
      </p:pic>
      <p:sp>
        <p:nvSpPr>
          <p:cNvPr id="3" name="object 3"/>
          <p:cNvSpPr txBox="1">
            <a:spLocks noGrp="1"/>
          </p:cNvSpPr>
          <p:nvPr>
            <p:ph type="title"/>
          </p:nvPr>
        </p:nvSpPr>
        <p:spPr>
          <a:xfrm>
            <a:off x="157479" y="40532"/>
            <a:ext cx="11877040" cy="566822"/>
          </a:xfrm>
          <a:prstGeom prst="rect">
            <a:avLst/>
          </a:prstGeom>
        </p:spPr>
        <p:txBody>
          <a:bodyPr vert="horz" wrap="square" lIns="0" tIns="12700" rIns="0" bIns="0" rtlCol="0">
            <a:spAutoFit/>
          </a:bodyPr>
          <a:lstStyle/>
          <a:p>
            <a:pPr marL="12700" algn="ctr">
              <a:lnSpc>
                <a:spcPct val="100000"/>
              </a:lnSpc>
              <a:spcBef>
                <a:spcPts val="100"/>
              </a:spcBef>
            </a:pPr>
            <a:r>
              <a:rPr lang="ru-RU" b="1" spc="-2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Инновации, нововведения 2023-2024 учебного года</a:t>
            </a:r>
            <a:endParaRPr b="1" spc="-3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4" name="Схема 3"/>
          <p:cNvGraphicFramePr/>
          <p:nvPr>
            <p:extLst>
              <p:ext uri="{D42A27DB-BD31-4B8C-83A1-F6EECF244321}">
                <p14:modId xmlns:p14="http://schemas.microsoft.com/office/powerpoint/2010/main" val="714081214"/>
              </p:ext>
            </p:extLst>
          </p:nvPr>
        </p:nvGraphicFramePr>
        <p:xfrm>
          <a:off x="1143000" y="950360"/>
          <a:ext cx="10002519" cy="5602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86440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295553" y="762252"/>
            <a:ext cx="6553200" cy="5816977"/>
          </a:xfrm>
        </p:spPr>
        <p:txBody>
          <a:bodyPr/>
          <a:lstStyle/>
          <a:p>
            <a:pPr marL="285750" indent="-285750" algn="l">
              <a:lnSpc>
                <a:spcPct val="150000"/>
              </a:lnSpc>
              <a:buFont typeface="Wingdings" panose="05000000000000000000" pitchFamily="2" charset="2"/>
              <a:buChar char="ü"/>
            </a:pPr>
            <a:r>
              <a:rPr lang="ru-RU" sz="2400" b="1" dirty="0">
                <a:latin typeface="Times New Roman" panose="02020603050405020304" pitchFamily="18" charset="0"/>
                <a:cs typeface="Times New Roman" panose="02020603050405020304" pitchFamily="18" charset="0"/>
              </a:rPr>
              <a:t>устройство </a:t>
            </a:r>
            <a:r>
              <a:rPr lang="ru-RU" sz="2400" b="1" dirty="0" err="1">
                <a:latin typeface="Times New Roman" panose="02020603050405020304" pitchFamily="18" charset="0"/>
                <a:cs typeface="Times New Roman" panose="02020603050405020304" pitchFamily="18" charset="0"/>
              </a:rPr>
              <a:t>периметрального</a:t>
            </a:r>
            <a:r>
              <a:rPr lang="ru-RU" sz="2400" b="1" dirty="0">
                <a:latin typeface="Times New Roman" panose="02020603050405020304" pitchFamily="18" charset="0"/>
                <a:cs typeface="Times New Roman" panose="02020603050405020304" pitchFamily="18" charset="0"/>
              </a:rPr>
              <a:t> </a:t>
            </a:r>
            <a:r>
              <a:rPr lang="ru-RU" sz="2400" b="1" dirty="0" smtClean="0">
                <a:latin typeface="Times New Roman" panose="02020603050405020304" pitchFamily="18" charset="0"/>
                <a:cs typeface="Times New Roman" panose="02020603050405020304" pitchFamily="18" charset="0"/>
              </a:rPr>
              <a:t>ограждения</a:t>
            </a:r>
            <a:r>
              <a:rPr lang="ru-RU" sz="2400" dirty="0" smtClean="0">
                <a:latin typeface="Times New Roman" panose="02020603050405020304" pitchFamily="18" charset="0"/>
                <a:cs typeface="Times New Roman" panose="02020603050405020304" pitchFamily="18" charset="0"/>
              </a:rPr>
              <a:t>:</a:t>
            </a:r>
          </a:p>
          <a:p>
            <a:pPr marL="342900" indent="-342900" algn="l">
              <a:lnSpc>
                <a:spcPct val="150000"/>
              </a:lnSpc>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в </a:t>
            </a:r>
            <a:r>
              <a:rPr lang="ru-RU" sz="2400" dirty="0">
                <a:latin typeface="Times New Roman" panose="02020603050405020304" pitchFamily="18" charset="0"/>
                <a:cs typeface="Times New Roman" panose="02020603050405020304" pitchFamily="18" charset="0"/>
              </a:rPr>
              <a:t>Вечерней школе НГО, </a:t>
            </a:r>
            <a:endParaRPr lang="ru-RU" sz="2400" dirty="0" smtClean="0">
              <a:latin typeface="Times New Roman" panose="02020603050405020304" pitchFamily="18" charset="0"/>
              <a:cs typeface="Times New Roman" panose="02020603050405020304" pitchFamily="18" charset="0"/>
            </a:endParaRPr>
          </a:p>
          <a:p>
            <a:pPr marL="342900" indent="-342900" algn="l">
              <a:lnSpc>
                <a:spcPct val="150000"/>
              </a:lnSpc>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в </a:t>
            </a:r>
            <a:r>
              <a:rPr lang="ru-RU" sz="2400" dirty="0">
                <a:latin typeface="Times New Roman" panose="02020603050405020304" pitchFamily="18" charset="0"/>
                <a:cs typeface="Times New Roman" panose="02020603050405020304" pitchFamily="18" charset="0"/>
              </a:rPr>
              <a:t>детском саду № 12 «Белочка», </a:t>
            </a:r>
            <a:endParaRPr lang="ru-RU" sz="2400" dirty="0" smtClean="0">
              <a:latin typeface="Times New Roman" panose="02020603050405020304" pitchFamily="18" charset="0"/>
              <a:cs typeface="Times New Roman" panose="02020603050405020304" pitchFamily="18" charset="0"/>
            </a:endParaRPr>
          </a:p>
          <a:p>
            <a:pPr marL="342900" indent="-342900" algn="l">
              <a:lnSpc>
                <a:spcPct val="15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в детском саду </a:t>
            </a:r>
            <a:r>
              <a:rPr lang="ru-RU" sz="2400" dirty="0" smtClean="0">
                <a:latin typeface="Times New Roman" panose="02020603050405020304" pitchFamily="18" charset="0"/>
                <a:cs typeface="Times New Roman" panose="02020603050405020304" pitchFamily="18" charset="0"/>
              </a:rPr>
              <a:t>д/с № </a:t>
            </a:r>
            <a:r>
              <a:rPr lang="ru-RU" sz="2400" dirty="0">
                <a:latin typeface="Times New Roman" panose="02020603050405020304" pitchFamily="18" charset="0"/>
                <a:cs typeface="Times New Roman" panose="02020603050405020304" pitchFamily="18" charset="0"/>
              </a:rPr>
              <a:t>13 «</a:t>
            </a:r>
            <a:r>
              <a:rPr lang="ru-RU" sz="2400" dirty="0" err="1">
                <a:latin typeface="Times New Roman" panose="02020603050405020304" pitchFamily="18" charset="0"/>
                <a:cs typeface="Times New Roman" panose="02020603050405020304" pitchFamily="18" charset="0"/>
              </a:rPr>
              <a:t>Журавушка</a:t>
            </a:r>
            <a:r>
              <a:rPr lang="ru-RU" sz="2400" dirty="0">
                <a:latin typeface="Times New Roman" panose="02020603050405020304" pitchFamily="18" charset="0"/>
                <a:cs typeface="Times New Roman" panose="02020603050405020304" pitchFamily="18" charset="0"/>
              </a:rPr>
              <a:t>», </a:t>
            </a:r>
            <a:endParaRPr lang="ru-RU" sz="2400" dirty="0" smtClean="0">
              <a:latin typeface="Times New Roman" panose="02020603050405020304" pitchFamily="18" charset="0"/>
              <a:cs typeface="Times New Roman" panose="02020603050405020304" pitchFamily="18" charset="0"/>
            </a:endParaRPr>
          </a:p>
          <a:p>
            <a:pPr marL="342900" indent="-342900" algn="l">
              <a:lnSpc>
                <a:spcPct val="150000"/>
              </a:lnSpc>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в </a:t>
            </a:r>
            <a:r>
              <a:rPr lang="ru-RU" sz="2400" dirty="0">
                <a:latin typeface="Times New Roman" panose="02020603050405020304" pitchFamily="18" charset="0"/>
                <a:cs typeface="Times New Roman" panose="02020603050405020304" pitchFamily="18" charset="0"/>
              </a:rPr>
              <a:t>детском саду № 36 «Радуга», </a:t>
            </a:r>
            <a:endParaRPr lang="ru-RU" sz="2400" dirty="0" smtClean="0">
              <a:latin typeface="Times New Roman" panose="02020603050405020304" pitchFamily="18" charset="0"/>
              <a:cs typeface="Times New Roman" panose="02020603050405020304" pitchFamily="18" charset="0"/>
            </a:endParaRPr>
          </a:p>
          <a:p>
            <a:pPr marL="342900" indent="-342900" algn="l">
              <a:lnSpc>
                <a:spcPct val="150000"/>
              </a:lnSpc>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в детском </a:t>
            </a:r>
            <a:r>
              <a:rPr lang="ru-RU" sz="2400" dirty="0">
                <a:latin typeface="Times New Roman" panose="02020603050405020304" pitchFamily="18" charset="0"/>
                <a:cs typeface="Times New Roman" panose="02020603050405020304" pitchFamily="18" charset="0"/>
              </a:rPr>
              <a:t>саду № 44 «Солнышко</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p>
            <a:pPr marL="285750" indent="-285750" algn="l">
              <a:lnSpc>
                <a:spcPct val="150000"/>
              </a:lnSpc>
            </a:pPr>
            <a:endParaRPr lang="ru-RU" sz="800" dirty="0">
              <a:latin typeface="Times New Roman" panose="02020603050405020304" pitchFamily="18" charset="0"/>
              <a:cs typeface="Times New Roman" panose="02020603050405020304" pitchFamily="18" charset="0"/>
            </a:endParaRPr>
          </a:p>
          <a:p>
            <a:pPr marL="285750" indent="-285750" algn="l">
              <a:lnSpc>
                <a:spcPct val="150000"/>
              </a:lnSpc>
              <a:buFont typeface="Wingdings" panose="05000000000000000000" pitchFamily="2" charset="2"/>
              <a:buChar char="ü"/>
            </a:pPr>
            <a:r>
              <a:rPr lang="ru-RU" sz="2400" b="1" dirty="0">
                <a:latin typeface="Times New Roman" panose="02020603050405020304" pitchFamily="18" charset="0"/>
                <a:cs typeface="Times New Roman" panose="02020603050405020304" pitchFamily="18" charset="0"/>
              </a:rPr>
              <a:t>замена деревянных окон  на </a:t>
            </a:r>
            <a:r>
              <a:rPr lang="ru-RU" sz="2400" b="1" dirty="0" smtClean="0">
                <a:latin typeface="Times New Roman" panose="02020603050405020304" pitchFamily="18" charset="0"/>
                <a:cs typeface="Times New Roman" panose="02020603050405020304" pitchFamily="18" charset="0"/>
              </a:rPr>
              <a:t>пластиковые:</a:t>
            </a:r>
          </a:p>
          <a:p>
            <a:pPr marL="342900" indent="-342900" algn="l">
              <a:lnSpc>
                <a:spcPct val="150000"/>
              </a:lnSpc>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в </a:t>
            </a:r>
            <a:r>
              <a:rPr lang="ru-RU" sz="2400" dirty="0">
                <a:latin typeface="Times New Roman" panose="02020603050405020304" pitchFamily="18" charset="0"/>
                <a:cs typeface="Times New Roman" panose="02020603050405020304" pitchFamily="18" charset="0"/>
              </a:rPr>
              <a:t>Вечерней школе НГО, </a:t>
            </a:r>
            <a:endParaRPr lang="ru-RU" sz="2400" dirty="0" smtClean="0">
              <a:latin typeface="Times New Roman" panose="02020603050405020304" pitchFamily="18" charset="0"/>
              <a:cs typeface="Times New Roman" panose="02020603050405020304" pitchFamily="18" charset="0"/>
            </a:endParaRPr>
          </a:p>
          <a:p>
            <a:pPr marL="342900" indent="-342900" algn="l">
              <a:lnSpc>
                <a:spcPct val="150000"/>
              </a:lnSpc>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в детском </a:t>
            </a:r>
            <a:r>
              <a:rPr lang="ru-RU" sz="2400" dirty="0">
                <a:latin typeface="Times New Roman" panose="02020603050405020304" pitchFamily="18" charset="0"/>
                <a:cs typeface="Times New Roman" panose="02020603050405020304" pitchFamily="18" charset="0"/>
              </a:rPr>
              <a:t>саду №12 «Белочка</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a:p>
        </p:txBody>
      </p:sp>
      <p:sp>
        <p:nvSpPr>
          <p:cNvPr id="5" name="Прямоугольник 4"/>
          <p:cNvSpPr/>
          <p:nvPr/>
        </p:nvSpPr>
        <p:spPr>
          <a:xfrm flipH="1">
            <a:off x="228599" y="152400"/>
            <a:ext cx="11125200" cy="523220"/>
          </a:xfrm>
          <a:prstGeom prst="rect">
            <a:avLst/>
          </a:prstGeom>
        </p:spPr>
        <p:txBody>
          <a:bodyPr wrap="square">
            <a:spAutoFit/>
          </a:bodyPr>
          <a:lstStyle/>
          <a:p>
            <a:r>
              <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 исполнению требований антитеррористической безопасности</a:t>
            </a:r>
            <a:endParaRPr lang="ru-RU" sz="2800" b="1" dirty="0">
              <a:solidFill>
                <a:srgbClr val="002060"/>
              </a:solidFill>
              <a:effectLst>
                <a:outerShdw blurRad="38100" dist="38100" dir="2700000" algn="tl">
                  <a:srgbClr val="000000">
                    <a:alpha val="43137"/>
                  </a:srgbClr>
                </a:outerShdw>
              </a:effectLst>
            </a:endParaRPr>
          </a:p>
        </p:txBody>
      </p:sp>
      <p:pic>
        <p:nvPicPr>
          <p:cNvPr id="6"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99" y="990600"/>
            <a:ext cx="3733800" cy="3527213"/>
          </a:xfrm>
          <a:prstGeom prst="rect">
            <a:avLst/>
          </a:prstGeom>
          <a:effectLst>
            <a:outerShdw blurRad="50800" dist="38100" dir="5400000" algn="t" rotWithShape="0">
              <a:prstClr val="black">
                <a:alpha val="40000"/>
              </a:prstClr>
            </a:outerShdw>
          </a:effectLst>
        </p:spPr>
      </p:pic>
      <p:sp>
        <p:nvSpPr>
          <p:cNvPr id="7" name="Прямоугольник 6"/>
          <p:cNvSpPr/>
          <p:nvPr/>
        </p:nvSpPr>
        <p:spPr>
          <a:xfrm>
            <a:off x="28353" y="4663516"/>
            <a:ext cx="4191000" cy="338554"/>
          </a:xfrm>
          <a:prstGeom prst="rect">
            <a:avLst/>
          </a:prstGeom>
        </p:spPr>
        <p:txBody>
          <a:bodyPr wrap="square">
            <a:spAutoFit/>
          </a:bodyPr>
          <a:lstStyle/>
          <a:p>
            <a:r>
              <a:rPr lang="ru-RU" sz="1600" i="1" dirty="0">
                <a:latin typeface="Times New Roman" panose="02020603050405020304" pitchFamily="18" charset="0"/>
                <a:cs typeface="Times New Roman" panose="02020603050405020304" pitchFamily="18" charset="0"/>
              </a:rPr>
              <a:t>Монтаж ограждений в Вечерней школе НГО </a:t>
            </a:r>
            <a:endParaRPr lang="ru-RU" sz="1600" i="1" dirty="0"/>
          </a:p>
        </p:txBody>
      </p:sp>
    </p:spTree>
    <p:extLst>
      <p:ext uri="{BB962C8B-B14F-4D97-AF65-F5344CB8AC3E}">
        <p14:creationId xmlns:p14="http://schemas.microsoft.com/office/powerpoint/2010/main" val="28006064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duotone>
              <a:schemeClr val="accent3">
                <a:shade val="45000"/>
                <a:satMod val="135000"/>
              </a:schemeClr>
              <a:prstClr val="white"/>
            </a:duotone>
          </a:blip>
          <a:stretch>
            <a:fillRect/>
          </a:stretch>
        </p:blipFill>
        <p:spPr>
          <a:xfrm>
            <a:off x="0" y="4573"/>
            <a:ext cx="12191999" cy="909828"/>
          </a:xfrm>
          <a:prstGeom prst="rect">
            <a:avLst/>
          </a:prstGeom>
        </p:spPr>
      </p:pic>
      <p:sp>
        <p:nvSpPr>
          <p:cNvPr id="3" name="object 3"/>
          <p:cNvSpPr txBox="1">
            <a:spLocks noGrp="1"/>
          </p:cNvSpPr>
          <p:nvPr>
            <p:ph type="title"/>
          </p:nvPr>
        </p:nvSpPr>
        <p:spPr>
          <a:xfrm>
            <a:off x="157479" y="40532"/>
            <a:ext cx="11877040" cy="566822"/>
          </a:xfrm>
          <a:prstGeom prst="rect">
            <a:avLst/>
          </a:prstGeom>
        </p:spPr>
        <p:txBody>
          <a:bodyPr vert="horz" wrap="square" lIns="0" tIns="12700" rIns="0" bIns="0" rtlCol="0">
            <a:spAutoFit/>
          </a:bodyPr>
          <a:lstStyle/>
          <a:p>
            <a:pPr marL="12700" algn="ctr">
              <a:lnSpc>
                <a:spcPct val="100000"/>
              </a:lnSpc>
              <a:spcBef>
                <a:spcPts val="100"/>
              </a:spcBef>
            </a:pPr>
            <a:r>
              <a:rPr lang="ru-RU" b="1" spc="-2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Инновации, нововведения 2023-2024 учебного года</a:t>
            </a:r>
            <a:endParaRPr b="1" spc="-3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4" name="Схема 3"/>
          <p:cNvGraphicFramePr/>
          <p:nvPr>
            <p:extLst>
              <p:ext uri="{D42A27DB-BD31-4B8C-83A1-F6EECF244321}">
                <p14:modId xmlns:p14="http://schemas.microsoft.com/office/powerpoint/2010/main" val="1195683878"/>
              </p:ext>
            </p:extLst>
          </p:nvPr>
        </p:nvGraphicFramePr>
        <p:xfrm>
          <a:off x="1143000" y="950360"/>
          <a:ext cx="10002519" cy="5602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26777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742692" y="168655"/>
            <a:ext cx="6913245" cy="764312"/>
          </a:xfrm>
          <a:prstGeom prst="rect">
            <a:avLst/>
          </a:prstGeom>
        </p:spPr>
        <p:txBody>
          <a:bodyPr vert="horz" wrap="square" lIns="0" tIns="12700" rIns="0" bIns="0" rtlCol="0">
            <a:spAutoFit/>
          </a:bodyPr>
          <a:lstStyle/>
          <a:p>
            <a:pPr marL="2022475" marR="5080" indent="-2010410" algn="ctr">
              <a:lnSpc>
                <a:spcPct val="100000"/>
              </a:lnSpc>
              <a:spcBef>
                <a:spcPts val="100"/>
              </a:spcBef>
            </a:pPr>
            <a:r>
              <a:rPr lang="ru-RU" sz="2400" spc="-5" dirty="0" smtClean="0">
                <a:latin typeface="Times New Roman" panose="02020603050405020304" pitchFamily="18" charset="0"/>
                <a:cs typeface="Times New Roman" panose="02020603050405020304" pitchFamily="18" charset="0"/>
              </a:rPr>
              <a:t>Управление образования Невьянского городского</a:t>
            </a:r>
          </a:p>
          <a:p>
            <a:pPr marL="2022475" marR="5080" indent="-2010410" algn="ctr">
              <a:lnSpc>
                <a:spcPct val="100000"/>
              </a:lnSpc>
              <a:spcBef>
                <a:spcPts val="100"/>
              </a:spcBef>
            </a:pPr>
            <a:r>
              <a:rPr lang="ru-RU" sz="2400" spc="-5" dirty="0" smtClean="0">
                <a:latin typeface="Times New Roman" panose="02020603050405020304" pitchFamily="18" charset="0"/>
                <a:cs typeface="Times New Roman" panose="02020603050405020304" pitchFamily="18" charset="0"/>
              </a:rPr>
              <a:t>округа</a:t>
            </a:r>
            <a:endParaRPr sz="2400" dirty="0">
              <a:latin typeface="Times New Roman" panose="02020603050405020304" pitchFamily="18" charset="0"/>
              <a:cs typeface="Times New Roman" panose="02020603050405020304" pitchFamily="18" charset="0"/>
            </a:endParaRPr>
          </a:p>
        </p:txBody>
      </p:sp>
      <p:pic>
        <p:nvPicPr>
          <p:cNvPr id="3" name="object 3"/>
          <p:cNvPicPr/>
          <p:nvPr/>
        </p:nvPicPr>
        <p:blipFill>
          <a:blip r:embed="rId2" cstate="print">
            <a:duotone>
              <a:schemeClr val="accent5">
                <a:shade val="45000"/>
                <a:satMod val="135000"/>
              </a:schemeClr>
              <a:prstClr val="white"/>
            </a:duotone>
          </a:blip>
          <a:stretch>
            <a:fillRect/>
          </a:stretch>
        </p:blipFill>
        <p:spPr>
          <a:xfrm>
            <a:off x="0" y="2209800"/>
            <a:ext cx="12191999" cy="2864374"/>
          </a:xfrm>
          <a:prstGeom prst="rect">
            <a:avLst/>
          </a:prstGeom>
        </p:spPr>
      </p:pic>
      <p:sp>
        <p:nvSpPr>
          <p:cNvPr id="4" name="object 4"/>
          <p:cNvSpPr txBox="1"/>
          <p:nvPr/>
        </p:nvSpPr>
        <p:spPr>
          <a:xfrm>
            <a:off x="533401" y="2532345"/>
            <a:ext cx="11049000" cy="1379865"/>
          </a:xfrm>
          <a:prstGeom prst="rect">
            <a:avLst/>
          </a:prstGeom>
        </p:spPr>
        <p:txBody>
          <a:bodyPr vert="horz" wrap="square" lIns="0" tIns="12700" rIns="0" bIns="0" rtlCol="0">
            <a:spAutoFit/>
          </a:bodyPr>
          <a:lstStyle/>
          <a:p>
            <a:pPr marL="12700" marR="5080" algn="ctr">
              <a:lnSpc>
                <a:spcPct val="100000"/>
              </a:lnSpc>
              <a:spcBef>
                <a:spcPts val="100"/>
              </a:spcBef>
            </a:pPr>
            <a:r>
              <a:rPr lang="ru-RU" sz="4400" b="1" spc="-10" dirty="0" smtClean="0">
                <a:solidFill>
                  <a:srgbClr val="C00000"/>
                </a:solidFill>
                <a:latin typeface="Times New Roman" panose="02020603050405020304" pitchFamily="18" charset="0"/>
                <a:cs typeface="Times New Roman" panose="02020603050405020304" pitchFamily="18" charset="0"/>
              </a:rPr>
              <a:t>С началом нового 2023-2024 учебного года!</a:t>
            </a:r>
          </a:p>
          <a:p>
            <a:pPr marL="12700" marR="5080" algn="ctr">
              <a:lnSpc>
                <a:spcPct val="100000"/>
              </a:lnSpc>
              <a:spcBef>
                <a:spcPts val="100"/>
              </a:spcBef>
            </a:pPr>
            <a:r>
              <a:rPr lang="ru-RU" sz="4400" b="1" spc="-10" dirty="0" smtClean="0">
                <a:solidFill>
                  <a:srgbClr val="C00000"/>
                </a:solidFill>
                <a:latin typeface="Times New Roman" panose="02020603050405020304" pitchFamily="18" charset="0"/>
                <a:cs typeface="Times New Roman" panose="02020603050405020304" pitchFamily="18" charset="0"/>
              </a:rPr>
              <a:t>Спасибо за внимание!</a:t>
            </a:r>
            <a:endParaRPr sz="4400" dirty="0">
              <a:solidFill>
                <a:srgbClr val="C00000"/>
              </a:solidFill>
              <a:latin typeface="Times New Roman" panose="02020603050405020304" pitchFamily="18" charset="0"/>
              <a:cs typeface="Times New Roman" panose="02020603050405020304" pitchFamily="18" charset="0"/>
            </a:endParaRPr>
          </a:p>
        </p:txBody>
      </p:sp>
      <p:grpSp>
        <p:nvGrpSpPr>
          <p:cNvPr id="5" name="object 5"/>
          <p:cNvGrpSpPr/>
          <p:nvPr/>
        </p:nvGrpSpPr>
        <p:grpSpPr>
          <a:xfrm>
            <a:off x="20855" y="4671647"/>
            <a:ext cx="12209145" cy="655320"/>
            <a:chOff x="-16765" y="4639055"/>
            <a:chExt cx="12209145" cy="655320"/>
          </a:xfrm>
        </p:grpSpPr>
        <p:pic>
          <p:nvPicPr>
            <p:cNvPr id="6" name="object 6"/>
            <p:cNvPicPr/>
            <p:nvPr/>
          </p:nvPicPr>
          <p:blipFill>
            <a:blip r:embed="rId3" cstate="print">
              <a:duotone>
                <a:prstClr val="black"/>
                <a:schemeClr val="accent4">
                  <a:tint val="45000"/>
                  <a:satMod val="400000"/>
                </a:schemeClr>
              </a:duotone>
            </a:blip>
            <a:stretch>
              <a:fillRect/>
            </a:stretch>
          </p:blipFill>
          <p:spPr>
            <a:xfrm>
              <a:off x="0" y="4639055"/>
              <a:ext cx="12191999" cy="655319"/>
            </a:xfrm>
            <a:prstGeom prst="rect">
              <a:avLst/>
            </a:prstGeom>
          </p:spPr>
        </p:pic>
        <p:sp>
          <p:nvSpPr>
            <p:cNvPr id="7" name="object 7"/>
            <p:cNvSpPr/>
            <p:nvPr/>
          </p:nvSpPr>
          <p:spPr>
            <a:xfrm>
              <a:off x="21334" y="4858511"/>
              <a:ext cx="12123420" cy="216535"/>
            </a:xfrm>
            <a:custGeom>
              <a:avLst/>
              <a:gdLst/>
              <a:ahLst/>
              <a:cxnLst/>
              <a:rect l="l" t="t" r="r" b="b"/>
              <a:pathLst>
                <a:path w="12123420" h="216535">
                  <a:moveTo>
                    <a:pt x="12123420" y="0"/>
                  </a:moveTo>
                  <a:lnTo>
                    <a:pt x="0" y="0"/>
                  </a:lnTo>
                  <a:lnTo>
                    <a:pt x="0" y="216407"/>
                  </a:lnTo>
                  <a:lnTo>
                    <a:pt x="12123420" y="216407"/>
                  </a:lnTo>
                  <a:lnTo>
                    <a:pt x="12123420" y="0"/>
                  </a:lnTo>
                  <a:close/>
                </a:path>
              </a:pathLst>
            </a:custGeom>
            <a:solidFill>
              <a:schemeClr val="accent4">
                <a:lumMod val="75000"/>
              </a:schemeClr>
            </a:solidFill>
          </p:spPr>
          <p:txBody>
            <a:bodyPr wrap="square" lIns="0" tIns="0" rIns="0" bIns="0" rtlCol="0"/>
            <a:lstStyle/>
            <a:p>
              <a:endParaRPr/>
            </a:p>
          </p:txBody>
        </p:sp>
        <p:sp>
          <p:nvSpPr>
            <p:cNvPr id="8" name="object 8"/>
            <p:cNvSpPr/>
            <p:nvPr/>
          </p:nvSpPr>
          <p:spPr>
            <a:xfrm>
              <a:off x="21334" y="4858511"/>
              <a:ext cx="12123420" cy="216535"/>
            </a:xfrm>
            <a:custGeom>
              <a:avLst/>
              <a:gdLst/>
              <a:ahLst/>
              <a:cxnLst/>
              <a:rect l="l" t="t" r="r" b="b"/>
              <a:pathLst>
                <a:path w="12123420" h="216535">
                  <a:moveTo>
                    <a:pt x="0" y="216407"/>
                  </a:moveTo>
                  <a:lnTo>
                    <a:pt x="12123420" y="216407"/>
                  </a:lnTo>
                  <a:lnTo>
                    <a:pt x="12123420" y="0"/>
                  </a:lnTo>
                  <a:lnTo>
                    <a:pt x="0" y="0"/>
                  </a:lnTo>
                  <a:lnTo>
                    <a:pt x="0" y="216407"/>
                  </a:lnTo>
                  <a:close/>
                </a:path>
              </a:pathLst>
            </a:custGeom>
            <a:ln w="76200">
              <a:solidFill>
                <a:srgbClr val="00AF50"/>
              </a:solidFill>
            </a:ln>
          </p:spPr>
          <p:txBody>
            <a:bodyPr wrap="square" lIns="0" tIns="0" rIns="0" bIns="0" rtlCol="0"/>
            <a:lstStyle/>
            <a:p>
              <a:endParaRPr/>
            </a:p>
          </p:txBody>
        </p:sp>
      </p:grpSp>
      <p:sp>
        <p:nvSpPr>
          <p:cNvPr id="9" name="object 9"/>
          <p:cNvSpPr txBox="1"/>
          <p:nvPr/>
        </p:nvSpPr>
        <p:spPr>
          <a:xfrm>
            <a:off x="4267200" y="5930535"/>
            <a:ext cx="7406640" cy="228268"/>
          </a:xfrm>
          <a:prstGeom prst="rect">
            <a:avLst/>
          </a:prstGeom>
        </p:spPr>
        <p:txBody>
          <a:bodyPr vert="horz" wrap="square" lIns="0" tIns="12700" rIns="0" bIns="0" rtlCol="0">
            <a:spAutoFit/>
          </a:bodyPr>
          <a:lstStyle/>
          <a:p>
            <a:pPr marL="1599565" marR="5099050" indent="-347980">
              <a:lnSpc>
                <a:spcPct val="100000"/>
              </a:lnSpc>
              <a:spcBef>
                <a:spcPts val="1245"/>
              </a:spcBef>
            </a:pPr>
            <a:r>
              <a:rPr lang="ru-RU" sz="1400" b="1" dirty="0" smtClean="0">
                <a:latin typeface="Calibri"/>
                <a:cs typeface="Calibri"/>
              </a:rPr>
              <a:t>   </a:t>
            </a:r>
            <a:endParaRPr sz="1400" dirty="0">
              <a:latin typeface="Calibri"/>
              <a:cs typeface="Calibri"/>
            </a:endParaRPr>
          </a:p>
        </p:txBody>
      </p:sp>
      <p:pic>
        <p:nvPicPr>
          <p:cNvPr id="14" name="Рисунок 13"/>
          <p:cNvPicPr>
            <a:picLocks noChangeAspect="1"/>
          </p:cNvPicPr>
          <p:nvPr/>
        </p:nvPicPr>
        <p:blipFill>
          <a:blip r:embed="rId4"/>
          <a:stretch>
            <a:fillRect/>
          </a:stretch>
        </p:blipFill>
        <p:spPr>
          <a:xfrm>
            <a:off x="1406018" y="27175"/>
            <a:ext cx="1143000" cy="1436732"/>
          </a:xfrm>
          <a:prstGeom prst="rect">
            <a:avLst/>
          </a:prstGeom>
        </p:spPr>
      </p:pic>
      <p:sp>
        <p:nvSpPr>
          <p:cNvPr id="10" name="Заголовок 9"/>
          <p:cNvSpPr>
            <a:spLocks noGrp="1"/>
          </p:cNvSpPr>
          <p:nvPr>
            <p:ph type="title"/>
          </p:nvPr>
        </p:nvSpPr>
        <p:spPr>
          <a:xfrm>
            <a:off x="78739" y="61721"/>
            <a:ext cx="12034520" cy="553998"/>
          </a:xfrm>
        </p:spPr>
        <p:txBody>
          <a:bodyPr/>
          <a:lstStyle/>
          <a:p>
            <a:pPr algn="r"/>
            <a:endParaRPr lang="ru-RU" dirty="0"/>
          </a:p>
        </p:txBody>
      </p:sp>
    </p:spTree>
    <p:extLst>
      <p:ext uri="{BB962C8B-B14F-4D97-AF65-F5344CB8AC3E}">
        <p14:creationId xmlns:p14="http://schemas.microsoft.com/office/powerpoint/2010/main" val="2840245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248191"/>
            <a:ext cx="13030200" cy="2031325"/>
          </a:xfrm>
        </p:spPr>
        <p:txBody>
          <a:bodyPr/>
          <a:lstStyle/>
          <a:p>
            <a:pPr algn="ctr"/>
            <a:r>
              <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Р</a:t>
            </a: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азвитие </a:t>
            </a: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образовательной среды</a:t>
            </a:r>
            <a:b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b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в рамках проекта «</a:t>
            </a: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Школа </a:t>
            </a:r>
            <a:r>
              <a:rPr lang="ru-RU" sz="28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Минпросвещения</a:t>
            </a:r>
            <a:r>
              <a:rPr lang="ru-RU"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России» </a:t>
            </a:r>
            <a:r>
              <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r>
            <a:br>
              <a:rPr lang="ru-RU"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br>
            <a:r>
              <a:rPr lang="ru-RU"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ru-RU"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533400" y="859202"/>
            <a:ext cx="11506199" cy="5997026"/>
          </a:xfrm>
        </p:spPr>
        <p:txBody>
          <a:bodyPr/>
          <a:lstStyle/>
          <a:p>
            <a:pPr algn="just">
              <a:lnSpc>
                <a:spcPct val="115000"/>
              </a:lnSpc>
              <a:spcAft>
                <a:spcPts val="0"/>
              </a:spcAft>
            </a:pPr>
            <a:r>
              <a:rPr lang="ru-RU" dirty="0"/>
              <a:t> </a:t>
            </a:r>
            <a:endParaRPr lang="ru-RU" b="1" dirty="0"/>
          </a:p>
          <a:p>
            <a:pPr marL="2955925" lvl="0" indent="-342900" algn="just">
              <a:lnSpc>
                <a:spcPct val="150000"/>
              </a:lnSpc>
              <a:spcAft>
                <a:spcPts val="0"/>
              </a:spcAft>
              <a:buFont typeface="Wingdings" panose="05000000000000000000" pitchFamily="2" charset="2"/>
              <a:buChar char=""/>
            </a:pPr>
            <a:r>
              <a:rPr lang="ru-RU" dirty="0" smtClean="0">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Обеспеченность </a:t>
            </a:r>
            <a:r>
              <a:rPr lang="ru-RU" dirty="0">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реализации </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методических</a:t>
            </a:r>
            <a:r>
              <a:rPr lang="ru-RU" dirty="0">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 </a:t>
            </a:r>
            <a:r>
              <a:rPr lang="ru-RU" dirty="0" smtClean="0">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рекомендаций </a:t>
            </a:r>
            <a:r>
              <a:rPr lang="ru-RU" dirty="0">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по материально-техническому обеспечению реализации ФГОС (наличие предметных классов, лабораторного оборудования, мобильных классов</a:t>
            </a:r>
            <a:r>
              <a:rPr lang="ru-RU" dirty="0" smtClean="0">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a:t>
            </a:r>
            <a:endParaRPr lang="ru-RU" dirty="0">
              <a:latin typeface="Calibri" panose="020F0502020204030204" pitchFamily="34" charset="0"/>
              <a:ea typeface="Times New Roman" panose="02020603050405020304" pitchFamily="18" charset="0"/>
              <a:cs typeface="Times New Roman" panose="02020603050405020304" pitchFamily="18" charset="0"/>
            </a:endParaRPr>
          </a:p>
          <a:p>
            <a:pPr marL="2955925" lvl="0" indent="-342900" algn="just">
              <a:lnSpc>
                <a:spcPct val="150000"/>
              </a:lnSpc>
              <a:spcAft>
                <a:spcPts val="0"/>
              </a:spcAft>
              <a:buFont typeface="Wingdings" panose="05000000000000000000" pitchFamily="2" charset="2"/>
              <a:buChar char=""/>
            </a:pPr>
            <a:r>
              <a:rPr lang="ru-RU" dirty="0">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Разработанность программы </a:t>
            </a:r>
            <a:r>
              <a:rPr lang="ru-RU" dirty="0" err="1">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здоровьесбережения</a:t>
            </a:r>
            <a:r>
              <a:rPr lang="ru-RU" dirty="0">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 </a:t>
            </a:r>
            <a:endParaRPr lang="ru-RU" dirty="0">
              <a:latin typeface="Calibri" panose="020F0502020204030204" pitchFamily="34" charset="0"/>
              <a:ea typeface="Times New Roman" panose="02020603050405020304" pitchFamily="18" charset="0"/>
              <a:cs typeface="Times New Roman" panose="02020603050405020304" pitchFamily="18" charset="0"/>
            </a:endParaRPr>
          </a:p>
          <a:p>
            <a:pPr marL="2955925" lvl="0" indent="-342900" algn="just">
              <a:lnSpc>
                <a:spcPct val="150000"/>
              </a:lnSpc>
              <a:spcAft>
                <a:spcPts val="0"/>
              </a:spcAft>
              <a:buFont typeface="Wingdings" panose="05000000000000000000" pitchFamily="2" charset="2"/>
              <a:buChar char=""/>
            </a:pPr>
            <a:r>
              <a:rPr lang="ru-RU" dirty="0">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Доступность спортивной инфраструктуры  в соответствии с требованиями </a:t>
            </a:r>
            <a:r>
              <a:rPr lang="ru-RU" dirty="0" err="1">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Минпросвещения</a:t>
            </a:r>
            <a:r>
              <a:rPr lang="ru-RU" dirty="0">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 России и </a:t>
            </a:r>
            <a:r>
              <a:rPr lang="ru-RU" dirty="0" err="1">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Минспорта</a:t>
            </a:r>
            <a:r>
              <a:rPr lang="ru-RU" dirty="0">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 России;</a:t>
            </a:r>
            <a:endParaRPr lang="ru-RU"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ru-RU" dirty="0">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Реализация единых подходов к организации и контролю горячего питания; </a:t>
            </a:r>
            <a:endParaRPr lang="ru-RU"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ru-RU" dirty="0">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Наличие уголка психологической разгрузки;</a:t>
            </a:r>
            <a:endParaRPr lang="ru-RU"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ru-RU" dirty="0">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Диверсификация деятельности школьных спортивных клубов (по видам спорта); </a:t>
            </a:r>
            <a:endParaRPr lang="ru-RU"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ru-RU" dirty="0">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Разработанность положения об организации </a:t>
            </a:r>
            <a:r>
              <a:rPr lang="ru-RU" dirty="0" err="1">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внутришкольного</a:t>
            </a:r>
            <a:r>
              <a:rPr lang="ru-RU" dirty="0">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 пространства;</a:t>
            </a:r>
            <a:endParaRPr lang="ru-RU"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ru-RU" dirty="0">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Реализация программы работы с родителями;</a:t>
            </a:r>
            <a:endParaRPr lang="ru-RU"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ru-RU" dirty="0">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Наличие договоров о сетевом сотрудничестве;</a:t>
            </a:r>
            <a:endParaRPr lang="ru-RU"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ru-RU" dirty="0">
                <a:solidFill>
                  <a:srgbClr val="000000"/>
                </a:solidFill>
                <a:latin typeface="Liberation Serif" panose="02020603050405020304" pitchFamily="18" charset="0"/>
                <a:ea typeface="Times New Roman" panose="02020603050405020304" pitchFamily="18" charset="0"/>
                <a:cs typeface="Liberation Serif" panose="02020603050405020304" pitchFamily="18" charset="0"/>
              </a:rPr>
              <a:t>Реализация единых рекомендаций по контрольным работам и домашним заданиям.</a:t>
            </a:r>
            <a:endParaRPr lang="ru-RU" dirty="0">
              <a:latin typeface="Calibri" panose="020F0502020204030204" pitchFamily="34" charset="0"/>
              <a:ea typeface="Times New Roman" panose="02020603050405020304" pitchFamily="18" charset="0"/>
              <a:cs typeface="Times New Roman" panose="02020603050405020304" pitchFamily="18" charset="0"/>
            </a:endParaRPr>
          </a:p>
          <a:p>
            <a:endParaRPr lang="ru-RU" dirty="0"/>
          </a:p>
        </p:txBody>
      </p:sp>
      <p:pic>
        <p:nvPicPr>
          <p:cNvPr id="4" name="Picture 2" descr="Школа Минпросвещения России"/>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447800"/>
            <a:ext cx="2984085" cy="183094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2223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28600" y="76200"/>
            <a:ext cx="11582400" cy="5139869"/>
          </a:xfrm>
        </p:spPr>
        <p:txBody>
          <a:bodyPr/>
          <a:lstStyle/>
          <a:p>
            <a:r>
              <a:rPr lang="ru-RU" sz="2000" dirty="0">
                <a:latin typeface="Times New Roman" panose="02020603050405020304" pitchFamily="18" charset="0"/>
                <a:cs typeface="Times New Roman" panose="02020603050405020304" pitchFamily="18" charset="0"/>
              </a:rPr>
              <a:t>В Невьянском городском округе в 2019-2022 году создано  </a:t>
            </a:r>
            <a:r>
              <a:rPr lang="ru-RU" sz="2000" b="1" dirty="0">
                <a:latin typeface="Times New Roman" panose="02020603050405020304" pitchFamily="18" charset="0"/>
                <a:cs typeface="Times New Roman" panose="02020603050405020304" pitchFamily="18" charset="0"/>
              </a:rPr>
              <a:t>6 </a:t>
            </a:r>
            <a:r>
              <a:rPr lang="ru-RU" sz="2000" b="1" dirty="0" smtClean="0">
                <a:latin typeface="Times New Roman" panose="02020603050405020304" pitchFamily="18" charset="0"/>
                <a:cs typeface="Times New Roman" panose="02020603050405020304" pitchFamily="18" charset="0"/>
              </a:rPr>
              <a:t>Центров </a:t>
            </a:r>
            <a:r>
              <a:rPr lang="ru-RU" sz="2000" dirty="0" smtClean="0">
                <a:latin typeface="Times New Roman" panose="02020603050405020304" pitchFamily="18" charset="0"/>
                <a:cs typeface="Times New Roman" panose="02020603050405020304" pitchFamily="18" charset="0"/>
              </a:rPr>
              <a:t>«Точка роста»:  </a:t>
            </a:r>
            <a:r>
              <a:rPr lang="ru-RU" sz="2000" b="1" dirty="0">
                <a:latin typeface="Times New Roman" panose="02020603050405020304" pitchFamily="18" charset="0"/>
                <a:cs typeface="Times New Roman" panose="02020603050405020304" pitchFamily="18" charset="0"/>
              </a:rPr>
              <a:t> </a:t>
            </a:r>
            <a:endParaRPr lang="ru-RU" sz="2000" b="1" dirty="0" smtClean="0">
              <a:latin typeface="Times New Roman" panose="02020603050405020304" pitchFamily="18" charset="0"/>
              <a:cs typeface="Times New Roman" panose="02020603050405020304" pitchFamily="18" charset="0"/>
            </a:endParaRPr>
          </a:p>
          <a:p>
            <a:r>
              <a:rPr lang="ru-RU" sz="2000" b="1" dirty="0" smtClean="0">
                <a:latin typeface="Times New Roman" panose="02020603050405020304" pitchFamily="18" charset="0"/>
                <a:cs typeface="Times New Roman" panose="02020603050405020304" pitchFamily="18" charset="0"/>
                <a:hlinkClick r:id="rId2"/>
              </a:rPr>
              <a:t>МАОУ </a:t>
            </a:r>
            <a:r>
              <a:rPr lang="ru-RU" sz="2000" b="1" dirty="0">
                <a:latin typeface="Times New Roman" panose="02020603050405020304" pitchFamily="18" charset="0"/>
                <a:cs typeface="Times New Roman" panose="02020603050405020304" pitchFamily="18" charset="0"/>
                <a:hlinkClick r:id="rId2"/>
              </a:rPr>
              <a:t>СОШ с. </a:t>
            </a:r>
            <a:r>
              <a:rPr lang="ru-RU" sz="2000" b="1" dirty="0" err="1">
                <a:latin typeface="Times New Roman" panose="02020603050405020304" pitchFamily="18" charset="0"/>
                <a:cs typeface="Times New Roman" panose="02020603050405020304" pitchFamily="18" charset="0"/>
                <a:hlinkClick r:id="rId2"/>
              </a:rPr>
              <a:t>Быньги</a:t>
            </a:r>
            <a:r>
              <a:rPr lang="ru-RU" sz="2000" b="1" dirty="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hlinkClick r:id="rId3"/>
              </a:rPr>
              <a:t>МАОУ СОШ № 2</a:t>
            </a:r>
            <a:r>
              <a:rPr lang="ru-RU" sz="2000" b="1" dirty="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hlinkClick r:id="rId4"/>
              </a:rPr>
              <a:t>МБОУ СОШ №3 НГО</a:t>
            </a:r>
            <a:r>
              <a:rPr lang="ru-RU" sz="2000" b="1" dirty="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hlinkClick r:id="rId5"/>
              </a:rPr>
              <a:t>МБОУ СОШ № 4</a:t>
            </a:r>
            <a:r>
              <a:rPr lang="ru-RU" sz="2000" b="1" dirty="0">
                <a:latin typeface="Times New Roman" panose="02020603050405020304" pitchFamily="18" charset="0"/>
                <a:cs typeface="Times New Roman" panose="02020603050405020304" pitchFamily="18" charset="0"/>
              </a:rPr>
              <a:t>, </a:t>
            </a:r>
            <a:r>
              <a:rPr lang="ru-RU" sz="2000" b="1" dirty="0" smtClean="0">
                <a:latin typeface="Times New Roman" panose="02020603050405020304" pitchFamily="18" charset="0"/>
                <a:cs typeface="Times New Roman" panose="02020603050405020304" pitchFamily="18" charset="0"/>
                <a:hlinkClick r:id="rId6"/>
              </a:rPr>
              <a:t>МБОУ </a:t>
            </a:r>
            <a:r>
              <a:rPr lang="ru-RU" sz="2000" b="1" dirty="0">
                <a:latin typeface="Times New Roman" panose="02020603050405020304" pitchFamily="18" charset="0"/>
                <a:cs typeface="Times New Roman" panose="02020603050405020304" pitchFamily="18" charset="0"/>
                <a:hlinkClick r:id="rId6"/>
              </a:rPr>
              <a:t>СОШ п. Калиново</a:t>
            </a:r>
            <a:r>
              <a:rPr lang="ru-RU" sz="2000" b="1" dirty="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hlinkClick r:id="rId7"/>
              </a:rPr>
              <a:t>МБОУ СОШ с. </a:t>
            </a:r>
            <a:r>
              <a:rPr lang="ru-RU" sz="2000" b="1" dirty="0" err="1">
                <a:latin typeface="Times New Roman" panose="02020603050405020304" pitchFamily="18" charset="0"/>
                <a:cs typeface="Times New Roman" panose="02020603050405020304" pitchFamily="18" charset="0"/>
                <a:hlinkClick r:id="rId7"/>
              </a:rPr>
              <a:t>Аятское</a:t>
            </a:r>
            <a:r>
              <a:rPr lang="ru-RU" sz="2000" b="1" dirty="0">
                <a:latin typeface="Times New Roman" panose="02020603050405020304" pitchFamily="18" charset="0"/>
                <a:cs typeface="Times New Roman" panose="02020603050405020304" pitchFamily="18" charset="0"/>
              </a:rPr>
              <a:t>  </a:t>
            </a:r>
            <a:endParaRPr lang="ru-RU" sz="2000" b="1"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и </a:t>
            </a:r>
            <a:r>
              <a:rPr lang="ru-RU" sz="2000" dirty="0">
                <a:latin typeface="Times New Roman" panose="02020603050405020304" pitchFamily="18" charset="0"/>
                <a:cs typeface="Times New Roman" panose="02020603050405020304" pitchFamily="18" charset="0"/>
              </a:rPr>
              <a:t>один центр создан этим летом </a:t>
            </a:r>
            <a:r>
              <a:rPr lang="ru-RU" sz="2000" b="1" u="sng" dirty="0" smtClean="0">
                <a:solidFill>
                  <a:srgbClr val="0070C0"/>
                </a:solidFill>
                <a:latin typeface="Times New Roman" panose="02020603050405020304" pitchFamily="18" charset="0"/>
                <a:cs typeface="Times New Roman" panose="02020603050405020304" pitchFamily="18" charset="0"/>
              </a:rPr>
              <a:t>– в </a:t>
            </a:r>
            <a:r>
              <a:rPr lang="ru-RU" sz="2000" b="1" u="sng" dirty="0">
                <a:solidFill>
                  <a:srgbClr val="0070C0"/>
                </a:solidFill>
                <a:latin typeface="Times New Roman" panose="02020603050405020304" pitchFamily="18" charset="0"/>
                <a:cs typeface="Times New Roman" panose="02020603050405020304" pitchFamily="18" charset="0"/>
              </a:rPr>
              <a:t>МБОУ СОШ п. </a:t>
            </a:r>
            <a:r>
              <a:rPr lang="ru-RU" sz="2000" b="1" u="sng" dirty="0" smtClean="0">
                <a:solidFill>
                  <a:srgbClr val="0070C0"/>
                </a:solidFill>
                <a:latin typeface="Times New Roman" panose="02020603050405020304" pitchFamily="18" charset="0"/>
                <a:cs typeface="Times New Roman" panose="02020603050405020304" pitchFamily="18" charset="0"/>
              </a:rPr>
              <a:t>Ребристый</a:t>
            </a:r>
          </a:p>
          <a:p>
            <a:endParaRPr lang="ru-RU" sz="2000" dirty="0" smtClean="0">
              <a:latin typeface="Times New Roman" panose="02020603050405020304" pitchFamily="18" charset="0"/>
              <a:cs typeface="Times New Roman" panose="02020603050405020304" pitchFamily="18" charset="0"/>
            </a:endParaRPr>
          </a:p>
          <a:p>
            <a:pPr marL="3944938"/>
            <a:r>
              <a:rPr lang="ru-RU" sz="2000" dirty="0" smtClean="0">
                <a:latin typeface="Times New Roman" panose="02020603050405020304" pitchFamily="18" charset="0"/>
                <a:cs typeface="Times New Roman" panose="02020603050405020304" pitchFamily="18" charset="0"/>
              </a:rPr>
              <a:t>На </a:t>
            </a:r>
            <a:r>
              <a:rPr lang="ru-RU" sz="2000" dirty="0">
                <a:latin typeface="Times New Roman" panose="02020603050405020304" pitchFamily="18" charset="0"/>
                <a:cs typeface="Times New Roman" panose="02020603050405020304" pitchFamily="18" charset="0"/>
              </a:rPr>
              <a:t>базе центров «Точка роста» осуществляется </a:t>
            </a:r>
            <a:r>
              <a:rPr lang="ru-RU" sz="2000" dirty="0" smtClean="0">
                <a:latin typeface="Times New Roman" panose="02020603050405020304" pitchFamily="18" charset="0"/>
                <a:cs typeface="Times New Roman" panose="02020603050405020304" pitchFamily="18" charset="0"/>
              </a:rPr>
              <a:t>реализация</a:t>
            </a:r>
          </a:p>
          <a:p>
            <a:pPr marL="3944938"/>
            <a:r>
              <a:rPr lang="ru-RU" sz="2000" b="1" u="sng" dirty="0" smtClean="0">
                <a:solidFill>
                  <a:srgbClr val="0070C0"/>
                </a:solidFill>
                <a:latin typeface="Times New Roman" panose="02020603050405020304" pitchFamily="18" charset="0"/>
                <a:cs typeface="Times New Roman" panose="02020603050405020304" pitchFamily="18" charset="0"/>
              </a:rPr>
              <a:t> </a:t>
            </a:r>
            <a:r>
              <a:rPr lang="ru-RU" sz="2000" b="1" u="sng" dirty="0">
                <a:solidFill>
                  <a:srgbClr val="0070C0"/>
                </a:solidFill>
                <a:latin typeface="Times New Roman" panose="02020603050405020304" pitchFamily="18" charset="0"/>
                <a:cs typeface="Times New Roman" panose="02020603050405020304" pitchFamily="18" charset="0"/>
              </a:rPr>
              <a:t>22 Программ внеурочной </a:t>
            </a:r>
            <a:r>
              <a:rPr lang="ru-RU" sz="2000" b="1" u="sng" dirty="0" smtClean="0">
                <a:solidFill>
                  <a:srgbClr val="0070C0"/>
                </a:solidFill>
                <a:latin typeface="Times New Roman" panose="02020603050405020304" pitchFamily="18" charset="0"/>
                <a:cs typeface="Times New Roman" panose="02020603050405020304" pitchFamily="18" charset="0"/>
              </a:rPr>
              <a:t>деятельности. </a:t>
            </a:r>
            <a:endParaRPr lang="ru-RU" sz="2000" b="1" u="sng" dirty="0">
              <a:solidFill>
                <a:srgbClr val="0070C0"/>
              </a:solidFill>
              <a:latin typeface="Times New Roman" panose="02020603050405020304" pitchFamily="18" charset="0"/>
              <a:cs typeface="Times New Roman" panose="02020603050405020304" pitchFamily="18" charset="0"/>
            </a:endParaRPr>
          </a:p>
          <a:p>
            <a:pPr marL="3944938"/>
            <a:r>
              <a:rPr lang="ru-RU" sz="2000" dirty="0">
                <a:latin typeface="Times New Roman" panose="02020603050405020304" pitchFamily="18" charset="0"/>
                <a:cs typeface="Times New Roman" panose="02020603050405020304" pitchFamily="18" charset="0"/>
              </a:rPr>
              <a:t>Среди </a:t>
            </a:r>
            <a:r>
              <a:rPr lang="ru-RU" sz="2000" dirty="0" smtClean="0">
                <a:latin typeface="Times New Roman" panose="02020603050405020304" pitchFamily="18" charset="0"/>
                <a:cs typeface="Times New Roman" panose="02020603050405020304" pitchFamily="18" charset="0"/>
              </a:rPr>
              <a:t>них : «Ботаника </a:t>
            </a:r>
            <a:r>
              <a:rPr lang="ru-RU" sz="2000" dirty="0">
                <a:latin typeface="Times New Roman" panose="02020603050405020304" pitchFamily="18" charset="0"/>
                <a:cs typeface="Times New Roman" panose="02020603050405020304" pitchFamily="18" charset="0"/>
              </a:rPr>
              <a:t>на </a:t>
            </a:r>
            <a:r>
              <a:rPr lang="ru-RU" sz="2000" dirty="0" smtClean="0">
                <a:latin typeface="Times New Roman" panose="02020603050405020304" pitchFamily="18" charset="0"/>
                <a:cs typeface="Times New Roman" panose="02020603050405020304" pitchFamily="18" charset="0"/>
              </a:rPr>
              <a:t>подоконнике»», </a:t>
            </a:r>
            <a:r>
              <a:rPr lang="ru-RU" sz="2000" dirty="0">
                <a:latin typeface="Times New Roman" panose="02020603050405020304" pitchFamily="18" charset="0"/>
                <a:cs typeface="Times New Roman" panose="02020603050405020304" pitchFamily="18" charset="0"/>
              </a:rPr>
              <a:t>Удивительный </a:t>
            </a:r>
            <a:r>
              <a:rPr lang="ru-RU" sz="2000" dirty="0" smtClean="0">
                <a:latin typeface="Times New Roman" panose="02020603050405020304" pitchFamily="18" charset="0"/>
                <a:cs typeface="Times New Roman" panose="02020603050405020304" pitchFamily="18" charset="0"/>
              </a:rPr>
              <a:t>мир природы», «Физика </a:t>
            </a:r>
            <a:r>
              <a:rPr lang="ru-RU" sz="2000" dirty="0">
                <a:latin typeface="Times New Roman" panose="02020603050405020304" pitchFamily="18" charset="0"/>
                <a:cs typeface="Times New Roman" panose="02020603050405020304" pitchFamily="18" charset="0"/>
              </a:rPr>
              <a:t>в </a:t>
            </a:r>
            <a:r>
              <a:rPr lang="ru-RU" sz="2000" dirty="0" smtClean="0">
                <a:latin typeface="Times New Roman" panose="02020603050405020304" pitchFamily="18" charset="0"/>
                <a:cs typeface="Times New Roman" panose="02020603050405020304" pitchFamily="18" charset="0"/>
              </a:rPr>
              <a:t>быту», «Прикладная физика», «Юный электрик», «В </a:t>
            </a:r>
            <a:r>
              <a:rPr lang="ru-RU" sz="2000" dirty="0">
                <a:latin typeface="Times New Roman" panose="02020603050405020304" pitchFamily="18" charset="0"/>
                <a:cs typeface="Times New Roman" panose="02020603050405020304" pitchFamily="18" charset="0"/>
              </a:rPr>
              <a:t>мире </a:t>
            </a:r>
            <a:r>
              <a:rPr lang="ru-RU" sz="2000" dirty="0" smtClean="0">
                <a:latin typeface="Times New Roman" panose="02020603050405020304" pitchFamily="18" charset="0"/>
                <a:cs typeface="Times New Roman" panose="02020603050405020304" pitchFamily="18" charset="0"/>
              </a:rPr>
              <a:t>роботов», «Шаг </a:t>
            </a:r>
            <a:r>
              <a:rPr lang="ru-RU" sz="2000" dirty="0">
                <a:latin typeface="Times New Roman" panose="02020603050405020304" pitchFamily="18" charset="0"/>
                <a:cs typeface="Times New Roman" panose="02020603050405020304" pitchFamily="18" charset="0"/>
              </a:rPr>
              <a:t>в мир </a:t>
            </a:r>
            <a:r>
              <a:rPr lang="ru-RU" sz="2000" dirty="0" smtClean="0">
                <a:latin typeface="Times New Roman" panose="02020603050405020304" pitchFamily="18" charset="0"/>
                <a:cs typeface="Times New Roman" panose="02020603050405020304" pitchFamily="18" charset="0"/>
              </a:rPr>
              <a:t>информатики», «Роль </a:t>
            </a:r>
            <a:r>
              <a:rPr lang="ru-RU" sz="2000" dirty="0">
                <a:latin typeface="Times New Roman" panose="02020603050405020304" pitchFamily="18" charset="0"/>
                <a:cs typeface="Times New Roman" panose="02020603050405020304" pitchFamily="18" charset="0"/>
              </a:rPr>
              <a:t>физики в развитии </a:t>
            </a:r>
            <a:r>
              <a:rPr lang="ru-RU" sz="2000" dirty="0" smtClean="0">
                <a:latin typeface="Times New Roman" panose="02020603050405020304" pitchFamily="18" charset="0"/>
                <a:cs typeface="Times New Roman" panose="02020603050405020304" pitchFamily="18" charset="0"/>
              </a:rPr>
              <a:t>медицины», «Экспериментальная химия» </a:t>
            </a:r>
            <a:r>
              <a:rPr lang="ru-RU" sz="2000" dirty="0">
                <a:latin typeface="Times New Roman" panose="02020603050405020304" pitchFamily="18" charset="0"/>
                <a:cs typeface="Times New Roman" panose="02020603050405020304" pitchFamily="18" charset="0"/>
              </a:rPr>
              <a:t>и других</a:t>
            </a:r>
            <a:r>
              <a:rPr lang="ru-RU" sz="2000" dirty="0" smtClean="0">
                <a:latin typeface="Times New Roman" panose="02020603050405020304" pitchFamily="18" charset="0"/>
                <a:cs typeface="Times New Roman" panose="02020603050405020304" pitchFamily="18" charset="0"/>
              </a:rPr>
              <a:t>.</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 </a:t>
            </a:r>
            <a:endParaRPr lang="ru-RU" sz="2000" dirty="0" smtClean="0">
              <a:latin typeface="Times New Roman" panose="02020603050405020304" pitchFamily="18" charset="0"/>
              <a:cs typeface="Times New Roman" panose="02020603050405020304" pitchFamily="18" charset="0"/>
            </a:endParaRPr>
          </a:p>
          <a:p>
            <a:endParaRPr lang="ru-RU" dirty="0"/>
          </a:p>
          <a:p>
            <a:endParaRPr lang="ru-RU" dirty="0"/>
          </a:p>
          <a:p>
            <a:endParaRPr lang="ru-RU" dirty="0"/>
          </a:p>
        </p:txBody>
      </p:sp>
      <p:pic>
        <p:nvPicPr>
          <p:cNvPr id="4" name="Объект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5800" y="3634870"/>
            <a:ext cx="3657455" cy="2895600"/>
          </a:xfrm>
          <a:prstGeom prst="rect">
            <a:avLst/>
          </a:prstGeom>
          <a:effectLst>
            <a:outerShdw blurRad="50800" dist="38100" dir="5400000" algn="t" rotWithShape="0">
              <a:prstClr val="black">
                <a:alpha val="40000"/>
              </a:prstClr>
            </a:outerShdw>
          </a:effectLst>
        </p:spPr>
      </p:pic>
      <p:pic>
        <p:nvPicPr>
          <p:cNvPr id="2050" name="Picture 2" descr="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1676400"/>
            <a:ext cx="3685529" cy="25146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9948" y="4267200"/>
            <a:ext cx="7085252" cy="2215991"/>
          </a:xfrm>
          <a:prstGeom prst="rect">
            <a:avLst/>
          </a:prstGeom>
          <a:noFill/>
        </p:spPr>
        <p:txBody>
          <a:bodyPr wrap="square" rtlCol="0">
            <a:spAutoFit/>
          </a:bodyPr>
          <a:lstStyle/>
          <a:p>
            <a:r>
              <a:rPr lang="ru-RU" sz="2000" dirty="0">
                <a:latin typeface="Times New Roman" panose="02020603050405020304" pitchFamily="18" charset="0"/>
                <a:cs typeface="Times New Roman" panose="02020603050405020304" pitchFamily="18" charset="0"/>
              </a:rPr>
              <a:t>Также осуществляется образовательная деятельность </a:t>
            </a:r>
          </a:p>
          <a:p>
            <a:r>
              <a:rPr lang="ru-RU" sz="2000" dirty="0">
                <a:latin typeface="Times New Roman" panose="02020603050405020304" pitchFamily="18" charset="0"/>
                <a:cs typeface="Times New Roman" panose="02020603050405020304" pitchFamily="18" charset="0"/>
              </a:rPr>
              <a:t>по</a:t>
            </a:r>
            <a:r>
              <a:rPr lang="ru-RU" sz="2000" b="1" dirty="0">
                <a:solidFill>
                  <a:srgbClr val="0070C0"/>
                </a:solidFill>
                <a:latin typeface="Times New Roman" panose="02020603050405020304" pitchFamily="18" charset="0"/>
                <a:cs typeface="Times New Roman" panose="02020603050405020304" pitchFamily="18" charset="0"/>
              </a:rPr>
              <a:t> </a:t>
            </a:r>
            <a:r>
              <a:rPr lang="ru-RU" sz="2000" b="1" u="sng" dirty="0">
                <a:solidFill>
                  <a:srgbClr val="0070C0"/>
                </a:solidFill>
                <a:latin typeface="Times New Roman" panose="02020603050405020304" pitchFamily="18" charset="0"/>
                <a:cs typeface="Times New Roman" panose="02020603050405020304" pitchFamily="18" charset="0"/>
              </a:rPr>
              <a:t>31 дополнительной общеобразовательной программе: </a:t>
            </a:r>
          </a:p>
          <a:p>
            <a:r>
              <a:rPr lang="ru-RU" sz="2000" dirty="0" smtClean="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Увлекательный мир химии», «Биология клетки», «Химия жизни», «Наука в опытах и экспериментах», «Эксперименты и занимательные опыты по физике», «Основы робототехники» и другие.</a:t>
            </a:r>
          </a:p>
          <a:p>
            <a:endParaRPr lang="ru-RU" dirty="0"/>
          </a:p>
        </p:txBody>
      </p:sp>
    </p:spTree>
    <p:extLst>
      <p:ext uri="{BB962C8B-B14F-4D97-AF65-F5344CB8AC3E}">
        <p14:creationId xmlns:p14="http://schemas.microsoft.com/office/powerpoint/2010/main" val="12987778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2328</TotalTime>
  <Words>5301</Words>
  <Application>Microsoft Office PowerPoint</Application>
  <PresentationFormat>Широкоэкранный</PresentationFormat>
  <Paragraphs>1546</Paragraphs>
  <Slides>71</Slides>
  <Notes>12</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71</vt:i4>
      </vt:variant>
    </vt:vector>
  </HeadingPairs>
  <TitlesOfParts>
    <vt:vector size="79" baseType="lpstr">
      <vt:lpstr>Arial</vt:lpstr>
      <vt:lpstr>Calibri</vt:lpstr>
      <vt:lpstr>Calibri Light</vt:lpstr>
      <vt:lpstr>Courier New</vt:lpstr>
      <vt:lpstr>Liberation Serif</vt:lpstr>
      <vt:lpstr>Times New Roman</vt:lpstr>
      <vt:lpstr>Wingdings</vt:lpstr>
      <vt:lpstr>Office Theme</vt:lpstr>
      <vt:lpstr>Августовское педагогическое совещание  работников образования  Невьянского городского округа</vt:lpstr>
      <vt:lpstr>Доступность дошкольного образования</vt:lpstr>
      <vt:lpstr>              Доступность дошкольного образования</vt:lpstr>
      <vt:lpstr>Образовательные учреждения  Невьянского городского округа</vt:lpstr>
      <vt:lpstr>         Муниципальная программы «Развитие системы образования Невьянского                               городского округа   до 2027 года» (с изменениями)</vt:lpstr>
      <vt:lpstr>Презентация PowerPoint</vt:lpstr>
      <vt:lpstr>Презентация PowerPoint</vt:lpstr>
      <vt:lpstr>Развитие образовательной среды  в рамках проекта «Школа Минпросвещения России»  .  </vt:lpstr>
      <vt:lpstr>Презентация PowerPoint</vt:lpstr>
      <vt:lpstr>12–13 октября  2022 года  Федеральным государственным автономных учреждением «Центр просветительских инициатив Министерства просвещения Российской Федерации»  проведен мониторинг инфраструктуры объектов национального проекта «Образования», созданных в Свердловской области.          В ходе визита сотрудники федерального ведомственного проектного офис совместно с сотрудниками Министерства образования посетили центры образования естественно-научной и технологической направленностей «Точка роста»,  в том числе   на базе МБОУ СОШ №3 Невьянского городского округа.            На встрече присутствовали глава Невьянского городского округа Александр Берчук, заместитель главы Невьянского городского округа по социальным вопросам Станислав Делидов,  начальник Управления образования Венера Шадрина.           Мониторинг продемонстрировал  соответствие «Точки роста» всем требованиям, предъявленным Министерством просвещение  Российской Федерации.</vt:lpstr>
      <vt:lpstr>Опыт сетевого сотрудничества на базе «Точек роста» представлял на коллегии Министерства образования и молодёжной политики Свердловской области Глава Невьянского городского округа Берчук А.А. Опыт признан успешным и заслуживающим распространения в других муниципалитетах региона.  </vt:lpstr>
      <vt:lpstr>Выбор экзаменов выпускниками 9 классов по предметам, по которым осуществляется реализация образовательных программ на базе центра образования «Точка роста»: </vt:lpstr>
      <vt:lpstr>    Федеральная Государственная Информационная Система     «Моя школа» с региональным компонентом «АИС – образование»       с использованием возможностей платформы «Сферум» </vt:lpstr>
      <vt:lpstr>             Цифровая трансформация в образовании</vt:lpstr>
      <vt:lpstr>Реализация обновленных ФГОС начального  и основного общего образования</vt:lpstr>
      <vt:lpstr>Реализация муниципальных программ в 2022 -2023 учебном году</vt:lpstr>
      <vt:lpstr>      Из программы « Повышение объективности  оценивания          образовательных результатов учащихся» </vt:lpstr>
      <vt:lpstr>Презентация PowerPoint</vt:lpstr>
      <vt:lpstr>ВПР сентябрь-октябрь 2022, март-апрель 2023  </vt:lpstr>
      <vt:lpstr>          Результаты ВПР по математике в 4 классах(объективность оценивания) </vt:lpstr>
      <vt:lpstr>                      </vt:lpstr>
      <vt:lpstr>    Результаты ВПР по русскому языку в 4 классах                               (объективность оценивания):</vt:lpstr>
      <vt:lpstr>Презентация PowerPoint</vt:lpstr>
      <vt:lpstr>Результаты ВПР по математике в 8 классах (объективность оценивания): </vt:lpstr>
      <vt:lpstr>Презентация PowerPoint</vt:lpstr>
      <vt:lpstr>Результаты ВПР по русскому языку в 8 классах (объективность оценивания)</vt:lpstr>
      <vt:lpstr>Презентация PowerPoint</vt:lpstr>
      <vt:lpstr>МОНИТОРИНГ УРОВНЯ СФОРМИРОВАННОСТИ ФУНКЦИОНАЛЬНОЙ ГРАМОТНОСТИ  (ПО МОДЕЛИ PISA)</vt:lpstr>
      <vt:lpstr>Итоги проведения ГИА   2023 года </vt:lpstr>
      <vt:lpstr>Презентация PowerPoint</vt:lpstr>
      <vt:lpstr>Результаты выпускников 9 классов 2023 г. Русский язык ОГЭ-4 Русский язык ГВЭ-4 Математика ОГЭ-3  Математика ГВЭ-3 </vt:lpstr>
      <vt:lpstr>Рейтинг школ по процентной доле «4» и «5» от общего количества       отметок по всем четырём предметам на ГИА-2023 (ОГЭ +ГВЭ-9)</vt:lpstr>
      <vt:lpstr>                              Неудовлетворительных результаты:  Четыре «2» - 2 выпускника: 1 выпускник -школа п.Цементый, 1 выпускник  –школа №  6 </vt:lpstr>
      <vt:lpstr>        Заявлено – 7                Подтвердили -5        </vt:lpstr>
      <vt:lpstr>Презентация PowerPoint</vt:lpstr>
      <vt:lpstr>Презентация PowerPoint</vt:lpstr>
      <vt:lpstr>Русский язык –МБОУ СОШ № 1 (84,05)  Математика (профильный уровень) – МАОУ СОШ п. Цементный (72,75)  Математика (базовый уровень)- МАОУ СОШ п. Цементный              (5)  Физика - МАОУ СОШ п. Цементный                                                    (75,76)  Информатика - МАОУ СОШ п. Цементный                                         (75,40)  Химия –МБОУ СОШ № 5                                                                          (71,69) </vt:lpstr>
      <vt:lpstr>Биология- МАОУ СОШ п.Цементный, МАОУ СОШ с. Быньги (74,0)  История –МАОУ СОШ № 2                                                                    (78)  Обществознание- МАОУ СОШ п.Цементный                                    (83)  Английский язык –МБОУ СОШ № 1                                                 (78,22)  Литература –МАОУ СОШ № 2                                                             (87)  География - МАОУ СОШ № 2                                                              (63,5)</vt:lpstr>
      <vt:lpstr>Презентация PowerPoint</vt:lpstr>
      <vt:lpstr>                    100-балльники и медалисты </vt:lpstr>
      <vt:lpstr>       Обновлённые ФГОС НОО и ООО</vt:lpstr>
      <vt:lpstr>С целью психолого-педагогического сопровождения образовательной деятельности в рамках реализации ФГОС образовательные учреждения обеспечены следующими специалистами: </vt:lpstr>
      <vt:lpstr>    С целью социальной защиты детей-инвалидов во всех               образовательных организациях Невьянского городского округа         созданы  следующие объекты социальной инфраструктуры: </vt:lpstr>
      <vt:lpstr>Презентация PowerPoint</vt:lpstr>
      <vt:lpstr>   Лауреаты премии Главы Невьянского городского округа в области образования в 2023 году   </vt:lpstr>
      <vt:lpstr>Презентация PowerPoint</vt:lpstr>
      <vt:lpstr>Итоговый протокол муниципального этапа научно-практической конференции учащихся -2023 года (победители)</vt:lpstr>
      <vt:lpstr>Презентация PowerPoint</vt:lpstr>
      <vt:lpstr>Гордостью МБОУ ДО СШ Невьянского городского округа являются победители и призеры соревнований различного уровня</vt:lpstr>
      <vt:lpstr>Презентация PowerPoint</vt:lpstr>
      <vt:lpstr> Поездка одарённых школьников  в Санкт-Петербург             (октябрь 2022)</vt:lpstr>
      <vt:lpstr>                   Поездка одарённых детей в Тобольск</vt:lpstr>
      <vt:lpstr>В 2022 году в НОК  участвовали  детские сады. Средний балл по Невьянскому городскому округу - 93,01, средний по Свердловской области- 93,006. </vt:lpstr>
      <vt:lpstr>   В онлайн  анкетировании об удовлетворённости          качеством дополнительного образования приняли             участие 500 родителей </vt:lpstr>
      <vt:lpstr>Реализация стратегии воспитания в Свердловской области</vt:lpstr>
      <vt:lpstr>  Реализация стратегии воспитания  (открытие первичных ячеек РДДМ)</vt:lpstr>
      <vt:lpstr>Реализация стратегии воспитания в Свердловской области</vt:lpstr>
      <vt:lpstr>     Муниципального этап областного социально –            педагогического проекта «Будь здоров»</vt:lpstr>
      <vt:lpstr>          Профориентационная деятельность </vt:lpstr>
      <vt:lpstr>Количество обучающихся муниципалитета, принявших участие в                                     конкурсе «Большая перемена» </vt:lpstr>
      <vt:lpstr>             Полуфиналисты «Большой перемены»-2023</vt:lpstr>
      <vt:lpstr>     Всероссийский проект по ранней профессиональной ориентации для учащихся 6-11             классов общеобразовательных организаций «Билет в будущее» </vt:lpstr>
      <vt:lpstr>        В личных кабинетах  проекта «Билет в будущее» обучающимся был                  доступны разнообразные материалы </vt:lpstr>
      <vt:lpstr>        Количество зарегистрировавшихся в проекте           Инженерная школа УГМК   </vt:lpstr>
      <vt:lpstr>Проект УРАЛЬСКАЯ ИНЖЕНЕРНАЯ ШКОЛА (УрГЗК) </vt:lpstr>
      <vt:lpstr>Сетевое сотрудничество с социальными партнёрами на территории Невьянского городского округа </vt:lpstr>
      <vt:lpstr>   Сетевое сотрудничество с социальными партнёрами на            территории Невьянского городского округа </vt:lpstr>
      <vt:lpstr>Инновации, нововведения 2023-2024 учебного года</vt:lpstr>
      <vt:lpstr>Инновации, нововведения 2023-2024 учебного года</vt:lpstr>
      <vt:lpstr>Инновации, нововведения 2023-2024 учебного года</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Ломовцева Наталья Викторовна</dc:creator>
  <cp:lastModifiedBy>ILYA DMITRIEV</cp:lastModifiedBy>
  <cp:revision>257</cp:revision>
  <dcterms:created xsi:type="dcterms:W3CDTF">2022-08-27T07:19:24Z</dcterms:created>
  <dcterms:modified xsi:type="dcterms:W3CDTF">2023-08-30T03:49:18Z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2022-08-24T00:00:00Z</vt:filetime>
  </property>
  <property fmtid="{D5CDD505-2E9C-101B-9397-08002B2CF9AE}" pid="3" name="Creator">
    <vt:lpwstr>Microsoft® PowerPoint® 2013</vt:lpwstr>
  </property>
  <property fmtid="{D5CDD505-2E9C-101B-9397-08002B2CF9AE}" pid="4" name="LastSaved">
    <vt:filetime>2022-08-27T00:00:00Z</vt:filetime>
  </property>
</Properties>
</file>