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77" r:id="rId10"/>
    <p:sldId id="263" r:id="rId11"/>
    <p:sldId id="264" r:id="rId12"/>
    <p:sldId id="274" r:id="rId13"/>
    <p:sldId id="275" r:id="rId14"/>
    <p:sldId id="276" r:id="rId15"/>
    <p:sldId id="281" r:id="rId16"/>
    <p:sldId id="279" r:id="rId17"/>
    <p:sldId id="278" r:id="rId18"/>
    <p:sldId id="28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8805" autoAdjust="0"/>
  </p:normalViewPr>
  <p:slideViewPr>
    <p:cSldViewPr snapToGrid="0">
      <p:cViewPr varScale="1">
        <p:scale>
          <a:sx n="45" d="100"/>
          <a:sy n="45" d="100"/>
        </p:scale>
        <p:origin x="1005" y="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F0197-0E4E-4EC0-A1A9-581131AF40EC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C550-5E8A-4108-A01F-408C4CB6B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20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EC550-5E8A-4108-A01F-408C4CB6B98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2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01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0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69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2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8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40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7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06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77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1009-B81E-4DBE-AD53-5B5C3E7C0F1C}" type="datetimeFigureOut">
              <a:rPr lang="ru-RU" smtClean="0"/>
              <a:pPr/>
              <a:t>24.04.2022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8E3A2-CF74-4B9B-B668-218CBC066A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02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96071" y="306977"/>
            <a:ext cx="841716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семинара</a:t>
            </a:r>
            <a:r>
              <a:rPr lang="ru-RU" sz="4400" u="sng" dirty="0" smtClean="0"/>
              <a:t> 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грамотности </a:t>
            </a: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дошкольников посредством современных педагогических технологий</a:t>
            </a:r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nspzdorov.com/wp-content/uploads/2019/02/%D0%B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6" y="3098981"/>
            <a:ext cx="4729740" cy="377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18138" y="103683"/>
            <a:ext cx="9272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 как базис формирования функциональной грамотности ребенка в условиях реализации ФГОС ДО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3784" y="2039816"/>
            <a:ext cx="11828583" cy="43970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631" y="2620428"/>
            <a:ext cx="1174652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*Формирование финансовой и математической грамотности детей дошкольного возраста;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*формирование речевой активности дошкольников;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*формирование естественнонаучных представлений и основ экологической грамотности у дошкольников;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*формирование социально-коммуникативной грамотности на уровне дошкольного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6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2161" y="371249"/>
            <a:ext cx="10521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связана с готовностью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7136" y="1122363"/>
            <a:ext cx="4474464" cy="967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80032" y="2212565"/>
            <a:ext cx="5815584" cy="1076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91968" y="3575076"/>
            <a:ext cx="6047232" cy="1122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59675" y="4952792"/>
            <a:ext cx="5620512" cy="11762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79564" y="1147176"/>
            <a:ext cx="39580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Добывать знания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64080" y="2402615"/>
            <a:ext cx="5102352" cy="580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24784" y="3820734"/>
            <a:ext cx="561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37627" y="5111378"/>
            <a:ext cx="5430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 саморазвитие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28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52015" y="59813"/>
            <a:ext cx="87172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Целевые ориентиры (показатели)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 функциональной грамотности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по возрастам</a:t>
            </a:r>
            <a:r>
              <a:rPr lang="ru-RU" sz="3200" b="1" dirty="0" smtClean="0"/>
              <a:t>: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4256" y="1196844"/>
            <a:ext cx="11387328" cy="4984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94944" y="1137031"/>
            <a:ext cx="1121664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6-7 дет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1.Добывать знания (умение использовать разные способы и источники получения познавательной информации)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Пытаются самостоятельно придумывать объяснения явлениям природы и поступкам людей; склонны наблюдать, экспериментировать. Используют разные источники информации.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2.Применять знания и умения (освоение алгоритмов основных видов деятельности)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 самостоятельно создавать алгоритмы основных видов деятельности.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0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52015" y="59813"/>
            <a:ext cx="87172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оценивания функциональной грамотности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по возрастам</a:t>
            </a:r>
            <a:r>
              <a:rPr lang="ru-RU" sz="3200" b="1" dirty="0" smtClean="0"/>
              <a:t>: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4256" y="1196844"/>
            <a:ext cx="11387328" cy="4984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94944" y="1137031"/>
            <a:ext cx="1121664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3.Оценивать знания и умения (умение оценивать результаты своей деятельности)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 оценивать результаты своей деятельности по установленным критериям.</a:t>
            </a:r>
          </a:p>
          <a:p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4.Осуществлять саморазвитие (способы активного участия в своем саморазвитии)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к принятию собственных решений в вопросах саморазвития, опираясь на свои знания и умения в различных видах деятельности.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9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37359" y="445513"/>
            <a:ext cx="87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Современные педагогические технологии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4256" y="1196844"/>
            <a:ext cx="11387328" cy="4984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75360" y="1773488"/>
            <a:ext cx="112166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1.Игровые технологии.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2.Технология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3.Технология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 (или метод проектов),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4.Технология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экспериментально-исследовательской деятельности.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5.ТРИЗ-технологии.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6.ИКТ-технологии.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18138" y="103683"/>
            <a:ext cx="9272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Алгоритм работы по методической теме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3784" y="999743"/>
            <a:ext cx="11828583" cy="59378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3784" y="1151436"/>
            <a:ext cx="1174652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*утверждение методической темы на педсовете;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*обучение на курсах повышения квалификации (изучение теории вопроса);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*анализ ФГОС ДО и образовательной деятельности педагогов МАДОУ;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*разработка целевых ориентиров ФГ;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*корректировка Положения о внутренней оценке качества образования;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*внесение изменений в образовательную деятельность, отбор эффективных технологий;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*мониторинг ФГ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6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37359" y="97054"/>
            <a:ext cx="87172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Результаты работы по повышению компетентности педагогов по вопросам формирования функциональной грамотности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дошкольников</a:t>
            </a:r>
            <a:r>
              <a:rPr lang="ru-RU" b="1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159156"/>
            <a:ext cx="11911584" cy="48024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3736" y="2860148"/>
            <a:ext cx="115641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9184" y="2572512"/>
            <a:ext cx="115092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*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частично освоена теория формирования ФГ у дошкольников;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*определены целевые ориентиры ФГ у дошкольников;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*изменены подходы в осуществлении образовательной деятельности в соответствии с целевыми ориентирами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*педагоги применяют в работе эффективные технологии формирования ФГ у дошкольников;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*получены первые результаты формирования ФГ у дошкольников.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9989" y="322523"/>
            <a:ext cx="87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Результаты входной диагностики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196844"/>
            <a:ext cx="97048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54129"/>
              </p:ext>
            </p:extLst>
          </p:nvPr>
        </p:nvGraphicFramePr>
        <p:xfrm>
          <a:off x="1071716" y="1093442"/>
          <a:ext cx="9704439" cy="5263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813">
                  <a:extLst>
                    <a:ext uri="{9D8B030D-6E8A-4147-A177-3AD203B41FA5}">
                      <a16:colId xmlns:a16="http://schemas.microsoft.com/office/drawing/2014/main" val="1469132025"/>
                    </a:ext>
                  </a:extLst>
                </a:gridCol>
                <a:gridCol w="3234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813">
                  <a:extLst>
                    <a:ext uri="{9D8B030D-6E8A-4147-A177-3AD203B41FA5}">
                      <a16:colId xmlns:a16="http://schemas.microsoft.com/office/drawing/2014/main" val="2669116390"/>
                    </a:ext>
                  </a:extLst>
                </a:gridCol>
              </a:tblGrid>
              <a:tr h="131587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Освоение</a:t>
                      </a:r>
                      <a:r>
                        <a:rPr lang="ru-RU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ООП</a:t>
                      </a:r>
                    </a:p>
                    <a:p>
                      <a:pPr algn="ctr"/>
                      <a:r>
                        <a:rPr lang="ru-RU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32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</a:t>
                      </a:r>
                      <a:r>
                        <a:rPr lang="ru-RU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г.)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</a:t>
                      </a:r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 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421673"/>
                  </a:ext>
                </a:extLst>
              </a:tr>
              <a:tr h="131587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уровень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чел./13%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чел./25%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035111"/>
                  </a:ext>
                </a:extLst>
              </a:tr>
              <a:tr h="131587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уровень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чел./62%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чел./71%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441077"/>
                  </a:ext>
                </a:extLst>
              </a:tr>
              <a:tr h="131587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уровень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чел./25%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чел./24%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256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0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50719" y="214552"/>
            <a:ext cx="871728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 размещения видео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9184" y="2159157"/>
            <a:ext cx="10972800" cy="22586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3736" y="2860148"/>
            <a:ext cx="115641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9184" y="2572512"/>
            <a:ext cx="115092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en-US" sz="5400" dirty="0" smtClean="0"/>
              <a:t>htt</a:t>
            </a:r>
            <a:r>
              <a:rPr lang="en-US" sz="5400" dirty="0"/>
              <a:t>p</a:t>
            </a:r>
            <a:r>
              <a:rPr lang="en-US" sz="5400" dirty="0" smtClean="0"/>
              <a:t>s</a:t>
            </a:r>
            <a:r>
              <a:rPr lang="ru-RU" sz="5400" dirty="0" smtClean="0"/>
              <a:t>://</a:t>
            </a:r>
            <a:r>
              <a:rPr lang="en-US" sz="5400" dirty="0" smtClean="0"/>
              <a:t>rutube.ru</a:t>
            </a:r>
            <a:r>
              <a:rPr lang="ru-RU" sz="5400" dirty="0" smtClean="0"/>
              <a:t>/</a:t>
            </a:r>
            <a:r>
              <a:rPr lang="en-US" sz="5400" dirty="0" smtClean="0"/>
              <a:t>channel</a:t>
            </a:r>
            <a:r>
              <a:rPr lang="ru-RU" sz="5400" dirty="0" smtClean="0"/>
              <a:t>/25892610/</a:t>
            </a:r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5943" y="78125"/>
            <a:ext cx="113801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сообщения</a:t>
            </a:r>
            <a:r>
              <a:rPr lang="ru-RU" sz="4400" u="sng" dirty="0" smtClean="0"/>
              <a:t>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и методическое сопровождение педагогов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образовательной деятельности по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функциональной грамотности у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Улыбаясь студент играет с его лупой Бесплатные Фотографи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831" y="2682240"/>
            <a:ext cx="4083685" cy="4083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2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49969" y="546448"/>
            <a:ext cx="75715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года «О национальных целях и стратегических задачах развития Российской Федерации на период до 2024 года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Войти в десять ведущих стран мира по качеству общего образования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avatars.mds.yandex.net/get-mpic/5257660/img_id8919816177137636363.jpeg/ori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19" y="926124"/>
            <a:ext cx="3480532" cy="460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23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04320" y="546448"/>
            <a:ext cx="841716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городской педагогический университет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«Функциональная грамотность дошкольников: как ее сформировать?»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Моторо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П., зам.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Смелова В. Г., канд.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доцент,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Гайченко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В., канд.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доцент</a:t>
            </a:r>
          </a:p>
        </p:txBody>
      </p:sp>
      <p:pic>
        <p:nvPicPr>
          <p:cNvPr id="2050" name="Picture 2" descr="https://i.sunhome.ru/journal/213/kto-takoi-umnii-chelovek.or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5878"/>
            <a:ext cx="4267200" cy="282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9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99674" y="491550"/>
            <a:ext cx="8417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21 века: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9969" y="1122362"/>
            <a:ext cx="3237157" cy="57356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07877" y="1412630"/>
            <a:ext cx="3317631" cy="375724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58028" y="1076325"/>
            <a:ext cx="3303221" cy="55941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91662" y="1122363"/>
            <a:ext cx="277836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/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1.Навыки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 и письма.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2.Математическая грамотность.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3.Естественнонаучная грамотность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ИКТ-грамотность.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5.Финансовая грамотность.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6.Культурная и гражданская грамотность.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4280" y="1676400"/>
            <a:ext cx="304055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7.Критическое мышление/решение задач.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8.Креативность.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9.Умение общаться.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10.Умение работать в команде.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194432" y="1307029"/>
            <a:ext cx="31668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качества: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11.Любознательность.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12.Инициативность.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13.Настойчивость.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14.Способность адаптироваться.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15.Лидерские качества.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16.Социальная и культурная грамотность.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7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i.pinimg.com/originals/a9/22/26/a92226e44366b3ada332bf83a3ffd0a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" y="-105507"/>
            <a:ext cx="11699631" cy="771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87415" y="2028171"/>
            <a:ext cx="39975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 грамотный человек -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3008" y="468634"/>
            <a:ext cx="453096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человек, способный использовать все приобретаемые в течение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Леонтьев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32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656492"/>
            <a:ext cx="9272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Составляющие функциональной грамотности: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41938" y="1629508"/>
            <a:ext cx="3763108" cy="212187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1938" y="4243753"/>
            <a:ext cx="3845170" cy="223910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28338" y="1629508"/>
            <a:ext cx="4114800" cy="212187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33846" y="4255477"/>
            <a:ext cx="4328502" cy="22156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534215" y="2102340"/>
            <a:ext cx="32627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грамотность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4654062"/>
            <a:ext cx="37631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Естественнонаучная грамотность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58028" y="4762500"/>
            <a:ext cx="2985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Глобальные компетенции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2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18138" y="103683"/>
            <a:ext cx="92729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 характеризуется следующими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3785" y="1122363"/>
            <a:ext cx="11828583" cy="58997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632" y="1284584"/>
            <a:ext cx="1174652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*готовность успешно взаимодействовать с изменяющимся окружающим миром, используя свои способности для самосовершенствования;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*возможность решать различные (в т. ч. нестандартные) учебные и жизненные задачи, обладать сформированными умениями строить алгоритмы основных видов деятельности;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*способность строить социальные отношения в соответствии с нравственно-этическими ценностями социума, правилами партнерства и сотрудничества;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*совокупность рефлексивных умений, обеспечивающих оценку своей грамотности, стремление к дальнейшему образованию, самообразованию и духовному развитию; умением прогнозировать свою деятельность, свое будущее.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Авторский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 под рук. Н. В. Виноградовой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8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04320" y="1122363"/>
            <a:ext cx="4753708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w-dog.ru/wallpapers/15/14/470021757595583/fon-sinij-goluboj-rozov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0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37359" y="97054"/>
            <a:ext cx="87172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формирования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функциональной грамотности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96844"/>
            <a:ext cx="11911584" cy="57647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196844"/>
            <a:ext cx="1156411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*создание ситуации, инициирующей практическую деятельность детей, мотивирующую их на познавательно-активную деятельность, проясняющую смыслы этой деятельности;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*организация познавательного общения, сотрудничества, работы в малых группах и коллективных работ;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*задания поискового характера, эксперименты, исследования, проекты;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*обеспечение опыта успешной деятельности, разрешения проблем, принятия решений, позитивного поведения;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*оценочная самостоятельность дошкольников, задания на само- 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05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854</Words>
  <Application>Microsoft Office PowerPoint</Application>
  <PresentationFormat>Широкоэкранный</PresentationFormat>
  <Paragraphs>126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Marina</cp:lastModifiedBy>
  <cp:revision>46</cp:revision>
  <dcterms:created xsi:type="dcterms:W3CDTF">2022-04-17T15:36:45Z</dcterms:created>
  <dcterms:modified xsi:type="dcterms:W3CDTF">2022-04-24T18:25:37Z</dcterms:modified>
</cp:coreProperties>
</file>