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70" r:id="rId6"/>
    <p:sldId id="275" r:id="rId7"/>
    <p:sldId id="272" r:id="rId8"/>
    <p:sldId id="273" r:id="rId9"/>
    <p:sldId id="274" r:id="rId10"/>
    <p:sldId id="269" r:id="rId11"/>
    <p:sldId id="261" r:id="rId12"/>
    <p:sldId id="263" r:id="rId13"/>
    <p:sldId id="264" r:id="rId14"/>
    <p:sldId id="265" r:id="rId15"/>
    <p:sldId id="267" r:id="rId16"/>
    <p:sldId id="276" r:id="rId17"/>
    <p:sldId id="271" r:id="rId18"/>
    <p:sldId id="266" r:id="rId19"/>
    <p:sldId id="268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F3887-41B0-4DBF-9A7F-C65724A73D48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B631D-0D35-404A-B2C0-B5329719E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100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F3887-41B0-4DBF-9A7F-C65724A73D48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B631D-0D35-404A-B2C0-B5329719E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811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F3887-41B0-4DBF-9A7F-C65724A73D48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B631D-0D35-404A-B2C0-B5329719E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898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F3887-41B0-4DBF-9A7F-C65724A73D48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B631D-0D35-404A-B2C0-B5329719E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637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F3887-41B0-4DBF-9A7F-C65724A73D48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B631D-0D35-404A-B2C0-B5329719E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483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F3887-41B0-4DBF-9A7F-C65724A73D48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B631D-0D35-404A-B2C0-B5329719E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536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F3887-41B0-4DBF-9A7F-C65724A73D48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B631D-0D35-404A-B2C0-B5329719E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529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F3887-41B0-4DBF-9A7F-C65724A73D48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B631D-0D35-404A-B2C0-B5329719E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565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F3887-41B0-4DBF-9A7F-C65724A73D48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B631D-0D35-404A-B2C0-B5329719E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093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F3887-41B0-4DBF-9A7F-C65724A73D48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B631D-0D35-404A-B2C0-B5329719E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0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F3887-41B0-4DBF-9A7F-C65724A73D48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B631D-0D35-404A-B2C0-B5329719E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90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F3887-41B0-4DBF-9A7F-C65724A73D48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B631D-0D35-404A-B2C0-B5329719E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66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tags" Target="../tags/tag45.xml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tags" Target="../tags/tag44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5" Type="http://schemas.openxmlformats.org/officeDocument/2006/relationships/tags" Target="../tags/tag37.xml"/><Relationship Id="rId10" Type="http://schemas.openxmlformats.org/officeDocument/2006/relationships/tags" Target="../tags/tag42.xml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12" Type="http://schemas.openxmlformats.org/officeDocument/2006/relationships/tags" Target="../tags/tag57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tags" Target="../tags/tag56.xml"/><Relationship Id="rId5" Type="http://schemas.openxmlformats.org/officeDocument/2006/relationships/tags" Target="../tags/tag50.xml"/><Relationship Id="rId10" Type="http://schemas.openxmlformats.org/officeDocument/2006/relationships/tags" Target="../tags/tag55.xml"/><Relationship Id="rId4" Type="http://schemas.openxmlformats.org/officeDocument/2006/relationships/tags" Target="../tags/tag49.xml"/><Relationship Id="rId9" Type="http://schemas.openxmlformats.org/officeDocument/2006/relationships/tags" Target="../tags/tag5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12" Type="http://schemas.openxmlformats.org/officeDocument/2006/relationships/tags" Target="../tags/tag69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tags" Target="../tags/tag68.xml"/><Relationship Id="rId5" Type="http://schemas.openxmlformats.org/officeDocument/2006/relationships/tags" Target="../tags/tag62.xml"/><Relationship Id="rId10" Type="http://schemas.openxmlformats.org/officeDocument/2006/relationships/tags" Target="../tags/tag67.xml"/><Relationship Id="rId4" Type="http://schemas.openxmlformats.org/officeDocument/2006/relationships/tags" Target="../tags/tag61.xml"/><Relationship Id="rId9" Type="http://schemas.openxmlformats.org/officeDocument/2006/relationships/tags" Target="../tags/tag6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8.xml"/><Relationship Id="rId9" Type="http://schemas.openxmlformats.org/officeDocument/2006/relationships/tags" Target="../tags/tag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8.xml"/><Relationship Id="rId10" Type="http://schemas.openxmlformats.org/officeDocument/2006/relationships/tags" Target="../tags/tag23.xml"/><Relationship Id="rId4" Type="http://schemas.openxmlformats.org/officeDocument/2006/relationships/tags" Target="../tags/tag17.xml"/><Relationship Id="rId9" Type="http://schemas.openxmlformats.org/officeDocument/2006/relationships/tags" Target="../tags/tag2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7.xml"/><Relationship Id="rId9" Type="http://schemas.openxmlformats.org/officeDocument/2006/relationships/tags" Target="../tags/tag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10000" b="1" dirty="0" smtClean="0"/>
              <a:t>Задание 23</a:t>
            </a:r>
            <a:endParaRPr lang="ru-RU" sz="10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ФУНКЦИОНАЛЬНО-СМЫСЛОВЫЕ ТИПЫ РЕЧИ</a:t>
            </a:r>
          </a:p>
        </p:txBody>
      </p:sp>
    </p:spTree>
    <p:extLst>
      <p:ext uri="{BB962C8B-B14F-4D97-AF65-F5344CB8AC3E}">
        <p14:creationId xmlns:p14="http://schemas.microsoft.com/office/powerpoint/2010/main" val="3094640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71146" y="238984"/>
            <a:ext cx="1081453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Лебедь</a:t>
            </a:r>
            <a:endParaRPr lang="ru-RU" sz="20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Лебедь по своей величине, силе, красоте и величавой осанке давно и справедливо назван царем всей водяной, или водоплавающей, птицы. Белый, как снег, с блестящими, прозрачными небольшими глазами, с черным носом и черными лапами, с длинною, гибкою и красивою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шеею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он невыразимо прекрасен, когда спокойно плывет между зеленых камышей по темно-синей, гладкой поверхности воды. Но и все его движения исполнены прелести: начнет ли он пить и, зачерпнув носом воды, поднимет голову вверх и вытянет шею; начнет ли купаться, нырять и плескаться своими могучими крыльями, далеко разбрасывая брызги воды, скатывающейся с его пушистого тела; начнет ли потом охорашиваться, легко и свободно закинув дугою назад свою белоснежную шею, поправляя и чистя носом на спине, боках и в хвосте смятые или замаранные перья; распустит ли крыло по воздуху, как будто длинный косой парус, и начнет также носом перебирать в нем каждое перо, проветривая и суша его на солнце, — все живописно и великолепно в нем.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Лебеди прилетают почти всегда попарно; появляются весной довольно рано, в начале апреля, когда по большей части все еще бывает покрыто снегом. Лебединых стай я не видывал: в тех местах Оренбургской губернии, где я постоянно охотился, лебеди бывают только пролетом, а постоянно не живут и детей не выводят, и для меня появление их не во время пролета было редкостью. 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75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(В.К. Арсеньев)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450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Варианты формулировок на логические связи между предложениями фрагмента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Предложения… </a:t>
            </a:r>
            <a:r>
              <a:rPr lang="ru-RU" b="1" dirty="0"/>
              <a:t>противопоставлены</a:t>
            </a:r>
            <a:r>
              <a:rPr lang="ru-RU" dirty="0"/>
              <a:t> друг другу.</a:t>
            </a:r>
          </a:p>
          <a:p>
            <a:pPr lvl="0"/>
            <a:r>
              <a:rPr lang="ru-RU" dirty="0"/>
              <a:t>В предложениях… перечислены </a:t>
            </a:r>
            <a:r>
              <a:rPr lang="ru-RU" b="1" dirty="0"/>
              <a:t>последовательно</a:t>
            </a:r>
            <a:r>
              <a:rPr lang="ru-RU" dirty="0"/>
              <a:t> происходящие события.</a:t>
            </a:r>
          </a:p>
          <a:p>
            <a:pPr lvl="0"/>
            <a:r>
              <a:rPr lang="ru-RU" dirty="0"/>
              <a:t>Предложение… </a:t>
            </a:r>
            <a:r>
              <a:rPr lang="ru-RU" b="1" dirty="0"/>
              <a:t>опровергает</a:t>
            </a:r>
            <a:r>
              <a:rPr lang="ru-RU" dirty="0"/>
              <a:t> суждение, высказанное в предложении…</a:t>
            </a:r>
          </a:p>
          <a:p>
            <a:pPr lvl="0"/>
            <a:r>
              <a:rPr lang="ru-RU" dirty="0"/>
              <a:t>В предложении… содержится </a:t>
            </a:r>
            <a:r>
              <a:rPr lang="ru-RU" b="1" dirty="0"/>
              <a:t>ответ на вопрос</a:t>
            </a:r>
            <a:r>
              <a:rPr lang="ru-RU" dirty="0"/>
              <a:t>, поставленный в предложении…</a:t>
            </a:r>
          </a:p>
          <a:p>
            <a:pPr lvl="0"/>
            <a:r>
              <a:rPr lang="ru-RU" dirty="0"/>
              <a:t>В предложении… говорится о </a:t>
            </a:r>
            <a:r>
              <a:rPr lang="ru-RU" b="1" dirty="0"/>
              <a:t>причинах </a:t>
            </a:r>
            <a:r>
              <a:rPr lang="ru-RU" dirty="0"/>
              <a:t>событий, названных в предложениях…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882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05C9D02-B0E1-4C68-ADAD-31F1E04D7242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84579" y="1042560"/>
            <a:ext cx="11422841" cy="1223962"/>
          </a:xfrm>
          <a:ln cap="flat" algn="ctr">
            <a:headEnd type="none" w="med" len="med"/>
            <a:tailEnd type="none" w="med" len="med"/>
          </a:ln>
        </p:spPr>
        <p:txBody>
          <a:bodyPr/>
          <a:lstStyle/>
          <a:p>
            <a:pPr marL="0" indent="354013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ru-RU" alt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Связь и последовательность мыслей</a:t>
            </a:r>
          </a:p>
          <a:p>
            <a:pPr marL="0" indent="354013" algn="ctr">
              <a:lnSpc>
                <a:spcPct val="80000"/>
              </a:lnSpc>
              <a:spcBef>
                <a:spcPct val="0"/>
              </a:spcBef>
              <a:buNone/>
            </a:pPr>
            <a:endParaRPr lang="ru-RU" altLang="ru-RU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354013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ru-RU" altLang="ru-RU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предложение </a:t>
            </a:r>
            <a:r>
              <a:rPr lang="ru-RU" alt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разъясняет</a:t>
            </a:r>
            <a:r>
              <a:rPr lang="ru-RU" altLang="ru-RU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/ </a:t>
            </a:r>
            <a:r>
              <a:rPr lang="ru-RU" alt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поясняет</a:t>
            </a:r>
            <a:r>
              <a:rPr lang="ru-RU" altLang="ru-RU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/ </a:t>
            </a:r>
            <a:r>
              <a:rPr lang="ru-RU" alt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дополняет</a:t>
            </a:r>
            <a:r>
              <a:rPr lang="ru-RU" altLang="ru-RU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другое предложение  /  содержит </a:t>
            </a:r>
            <a:r>
              <a:rPr lang="ru-RU" alt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пояснение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86668B8E-98B1-46EA-88D8-648165AF227C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>
            <a:off x="2114550" y="4005264"/>
            <a:ext cx="8229600" cy="7762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</a:pPr>
            <a:r>
              <a:rPr lang="ru-RU" altLang="ru-RU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предложение </a:t>
            </a:r>
            <a:r>
              <a:rPr lang="ru-RU" altLang="ru-RU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противопоставлено</a:t>
            </a:r>
            <a:r>
              <a:rPr lang="ru-RU" altLang="ru-RU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другому предложению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ru-RU" altLang="ru-RU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5167FA-D27A-42AA-B397-8305CBC53C0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156076" y="4581525"/>
            <a:ext cx="2428875" cy="400050"/>
          </a:xfrm>
          <a:prstGeom prst="rect">
            <a:avLst/>
          </a:prstGeom>
          <a:solidFill>
            <a:srgbClr val="D092A7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altLang="ru-RU" sz="2000" b="1"/>
              <a:t>ПРЕДЛОЖЕНИЕ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5FBBE9-13AD-4773-B70B-157159F9062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559676" y="4581525"/>
            <a:ext cx="2428875" cy="400050"/>
          </a:xfrm>
          <a:prstGeom prst="rect">
            <a:avLst/>
          </a:prstGeom>
          <a:solidFill>
            <a:srgbClr val="D092A7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altLang="ru-RU" sz="2000" b="1"/>
              <a:t>ПРЕДЛОЖЕНИЕ 2</a:t>
            </a:r>
          </a:p>
        </p:txBody>
      </p:sp>
      <p:cxnSp>
        <p:nvCxnSpPr>
          <p:cNvPr id="12295" name="Прямая со стрелкой 18">
            <a:extLst>
              <a:ext uri="{FF2B5EF4-FFF2-40B4-BE49-F238E27FC236}">
                <a16:creationId xmlns:a16="http://schemas.microsoft.com/office/drawing/2014/main" id="{186CCC05-7A46-4270-84BD-2896056F5DDB}"/>
              </a:ext>
            </a:extLst>
          </p:cNvPr>
          <p:cNvCxnSpPr>
            <a:cxnSpLocks noChangeArrowheads="1" noChangeShapeType="1"/>
            <a:stCxn id="17" idx="3"/>
            <a:endCxn id="18" idx="1"/>
          </p:cNvCxnSpPr>
          <p:nvPr>
            <p:custDataLst>
              <p:tags r:id="rId5"/>
            </p:custDataLst>
          </p:nvPr>
        </p:nvCxnSpPr>
        <p:spPr bwMode="auto">
          <a:xfrm>
            <a:off x="6583364" y="4781550"/>
            <a:ext cx="974725" cy="0"/>
          </a:xfrm>
          <a:prstGeom prst="straightConnector1">
            <a:avLst/>
          </a:prstGeom>
          <a:noFill/>
          <a:ln w="38100" cap="flat" algn="ctr">
            <a:solidFill>
              <a:srgbClr val="D092A7"/>
            </a:solidFill>
            <a:prstDash val="solid"/>
            <a:round/>
            <a:headEnd type="none" w="med" len="med"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DB5AD71-2850-489D-9E91-9D137DA9905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259015" y="5557838"/>
            <a:ext cx="8229600" cy="64611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i="1" dirty="0"/>
              <a:t>Можно подставить слова-подсказки: </a:t>
            </a:r>
          </a:p>
          <a:p>
            <a:pPr algn="ctr" eaLnBrk="0" hangingPunct="0"/>
            <a:r>
              <a:rPr lang="ru-RU" altLang="ru-RU" b="1" i="1" dirty="0">
                <a:solidFill>
                  <a:srgbClr val="003399"/>
                </a:solidFill>
              </a:rPr>
              <a:t>однако, но, зато, напротив</a:t>
            </a:r>
          </a:p>
        </p:txBody>
      </p:sp>
      <p:grpSp>
        <p:nvGrpSpPr>
          <p:cNvPr id="12297" name="Группа 30">
            <a:extLst>
              <a:ext uri="{FF2B5EF4-FFF2-40B4-BE49-F238E27FC236}">
                <a16:creationId xmlns:a16="http://schemas.microsoft.com/office/drawing/2014/main" id="{96F7F6E8-267E-401E-A08B-586F4464B00B}"/>
              </a:ext>
            </a:extLst>
          </p:cNvPr>
          <p:cNvGrpSpPr>
            <a:grpSpLocks/>
          </p:cNvGrpSpPr>
          <p:nvPr/>
        </p:nvGrpSpPr>
        <p:grpSpPr bwMode="auto">
          <a:xfrm>
            <a:off x="2898775" y="2474913"/>
            <a:ext cx="6510338" cy="1346200"/>
            <a:chOff x="1374573" y="2474892"/>
            <a:chExt cx="6509795" cy="134550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A77ABDF-7963-4696-877B-E3446B2AAAC0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1522199" y="2474892"/>
              <a:ext cx="2428672" cy="399844"/>
            </a:xfrm>
            <a:prstGeom prst="rect">
              <a:avLst/>
            </a:prstGeom>
            <a:solidFill>
              <a:srgbClr val="D092A7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ru-RU" altLang="ru-RU" sz="2000" b="1"/>
                <a:t>ПРЕДЛОЖЕНИЕ 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9FA8D9-E629-4E0B-AC8C-4D6CBE85D9BD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4925515" y="2474892"/>
              <a:ext cx="2428672" cy="399844"/>
            </a:xfrm>
            <a:prstGeom prst="rect">
              <a:avLst/>
            </a:prstGeom>
            <a:solidFill>
              <a:srgbClr val="D092A7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ru-RU" altLang="ru-RU" sz="2000" b="1"/>
                <a:t>ПРЕДЛОЖЕНИЕ 2</a:t>
              </a:r>
            </a:p>
          </p:txBody>
        </p:sp>
        <p:sp>
          <p:nvSpPr>
            <p:cNvPr id="12300" name="Прямая со стрелкой 6">
              <a:extLst>
                <a:ext uri="{FF2B5EF4-FFF2-40B4-BE49-F238E27FC236}">
                  <a16:creationId xmlns:a16="http://schemas.microsoft.com/office/drawing/2014/main" id="{DBD1A386-3D51-4DFA-846D-C1EA63150CCC}"/>
                </a:ext>
              </a:extLst>
            </p:cNvPr>
            <p:cNvSpPr>
              <a:spLocks noChangeArrowheads="1"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3950841" y="2674947"/>
              <a:ext cx="975292" cy="0"/>
            </a:xfrm>
            <a:prstGeom prst="straightConnector1">
              <a:avLst/>
            </a:prstGeom>
            <a:noFill/>
            <a:ln w="38100" cap="flat" algn="ctr">
              <a:solidFill>
                <a:srgbClr val="D092A7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C839C2-2A68-45C0-B53A-AC95E4999F05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1374573" y="3450701"/>
              <a:ext cx="6509795" cy="36969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ru-RU" altLang="ru-RU" i="1"/>
                <a:t>Можно подставить слова-подсказки: </a:t>
              </a:r>
              <a:r>
                <a:rPr lang="ru-RU" altLang="ru-RU" b="1" i="1">
                  <a:solidFill>
                    <a:srgbClr val="003399"/>
                  </a:solidFill>
                </a:rPr>
                <a:t>а именно, то есть</a:t>
              </a:r>
            </a:p>
          </p:txBody>
        </p:sp>
        <p:sp>
          <p:nvSpPr>
            <p:cNvPr id="12302" name="Выгнутая вниз стрелка 27">
              <a:extLst>
                <a:ext uri="{FF2B5EF4-FFF2-40B4-BE49-F238E27FC236}">
                  <a16:creationId xmlns:a16="http://schemas.microsoft.com/office/drawing/2014/main" id="{C643B540-0037-4636-8BB6-D85263CB7DAF}"/>
                </a:ext>
              </a:extLst>
            </p:cNvPr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flipH="1">
              <a:off x="2736502" y="2875002"/>
              <a:ext cx="3563690" cy="576064"/>
            </a:xfrm>
            <a:prstGeom prst="curvedUpArrow">
              <a:avLst>
                <a:gd name="adj1" fmla="val 25003"/>
                <a:gd name="adj2" fmla="val 49977"/>
                <a:gd name="adj3" fmla="val 25000"/>
              </a:avLst>
            </a:prstGeom>
            <a:gradFill rotWithShape="1">
              <a:gsLst>
                <a:gs pos="0">
                  <a:srgbClr val="A16478"/>
                </a:gs>
                <a:gs pos="79999">
                  <a:srgbClr val="D2849F"/>
                </a:gs>
                <a:gs pos="100000">
                  <a:srgbClr val="D5839F"/>
                </a:gs>
              </a:gsLst>
              <a:lin ang="16200000"/>
            </a:gradFill>
            <a:ln w="9525" cap="flat" algn="ctr">
              <a:solidFill>
                <a:srgbClr val="CD8DA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0" hangingPunct="0"/>
              <a:endParaRPr lang="ru-RU" altLang="ru-RU"/>
            </a:p>
          </p:txBody>
        </p:sp>
      </p:grpSp>
      <p:sp>
        <p:nvSpPr>
          <p:cNvPr id="12303" name="Выгнутая вниз стрелка 28">
            <a:extLst>
              <a:ext uri="{FF2B5EF4-FFF2-40B4-BE49-F238E27FC236}">
                <a16:creationId xmlns:a16="http://schemas.microsoft.com/office/drawing/2014/main" id="{EAC30AD1-4007-4A29-81D4-2FB4C0B5BEF8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flipH="1">
            <a:off x="5053014" y="5013326"/>
            <a:ext cx="3563937" cy="576263"/>
          </a:xfrm>
          <a:prstGeom prst="curvedUpArrow">
            <a:avLst>
              <a:gd name="adj1" fmla="val 24996"/>
              <a:gd name="adj2" fmla="val 49963"/>
              <a:gd name="adj3" fmla="val 25000"/>
            </a:avLst>
          </a:prstGeom>
          <a:gradFill rotWithShape="1">
            <a:gsLst>
              <a:gs pos="0">
                <a:srgbClr val="A16478"/>
              </a:gs>
              <a:gs pos="79999">
                <a:srgbClr val="D2849F"/>
              </a:gs>
              <a:gs pos="100000">
                <a:srgbClr val="D5839F"/>
              </a:gs>
            </a:gsLst>
            <a:lin ang="16200000"/>
          </a:gradFill>
          <a:ln w="9525" cap="flat" algn="ctr">
            <a:solidFill>
              <a:srgbClr val="CD8DA3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0" hangingPunct="0"/>
            <a:endParaRPr lang="ru-RU" altLang="ru-RU"/>
          </a:p>
        </p:txBody>
      </p:sp>
      <p:sp>
        <p:nvSpPr>
          <p:cNvPr id="12304" name="Выгнутая вниз стрелка 29">
            <a:extLst>
              <a:ext uri="{FF2B5EF4-FFF2-40B4-BE49-F238E27FC236}">
                <a16:creationId xmlns:a16="http://schemas.microsoft.com/office/drawing/2014/main" id="{3BA9A263-FEDF-46B6-9538-0129B46665CA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556250" y="5013326"/>
            <a:ext cx="3563938" cy="576263"/>
          </a:xfrm>
          <a:prstGeom prst="curvedUpArrow">
            <a:avLst>
              <a:gd name="adj1" fmla="val 24996"/>
              <a:gd name="adj2" fmla="val 49963"/>
              <a:gd name="adj3" fmla="val 25000"/>
            </a:avLst>
          </a:prstGeom>
          <a:gradFill rotWithShape="1">
            <a:gsLst>
              <a:gs pos="0">
                <a:srgbClr val="A16478"/>
              </a:gs>
              <a:gs pos="79999">
                <a:srgbClr val="D2849F"/>
              </a:gs>
              <a:gs pos="100000">
                <a:srgbClr val="D5839F"/>
              </a:gs>
            </a:gsLst>
            <a:lin ang="16200000"/>
          </a:gradFill>
          <a:ln w="9525" cap="flat" algn="ctr">
            <a:solidFill>
              <a:srgbClr val="CD8DA3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0" hangingPunct="0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2345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1CF43C5-83D5-45EA-A421-ECCCE4CB5E69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1981200" y="600529"/>
            <a:ext cx="8229600" cy="720725"/>
          </a:xfrm>
          <a:ln cap="flat" algn="ctr">
            <a:headEnd type="none" w="med" len="med"/>
            <a:tailEnd type="none" w="med" len="med"/>
          </a:ln>
        </p:spPr>
        <p:txBody>
          <a:bodyPr>
            <a:normAutofit fontScale="85000" lnSpcReduction="20000"/>
          </a:bodyPr>
          <a:lstStyle/>
          <a:p>
            <a:pPr marL="0" indent="354013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ru-RU" alt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Связь и последовательность мыслей</a:t>
            </a:r>
          </a:p>
          <a:p>
            <a:pPr marL="0" indent="354013" algn="ctr">
              <a:lnSpc>
                <a:spcPct val="80000"/>
              </a:lnSpc>
              <a:spcBef>
                <a:spcPct val="0"/>
              </a:spcBef>
              <a:buNone/>
            </a:pPr>
            <a:endParaRPr lang="ru-RU" altLang="ru-RU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354013" algn="just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alt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предложение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содержит ответ на вопрос</a:t>
            </a:r>
            <a:r>
              <a:rPr lang="ru-RU" alt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заданный ранее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3C3A6C16-B310-4A09-AEFD-4B42B1374FFC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>
            <a:off x="2144713" y="3860800"/>
            <a:ext cx="8229600" cy="6477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>
            <a:lvl1pPr indent="354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alt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предложение </a:t>
            </a:r>
            <a:r>
              <a:rPr lang="ru-RU" altLang="ru-RU" sz="2000" b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подводит итог</a:t>
            </a:r>
            <a:r>
              <a:rPr lang="ru-RU" alt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 / содержит </a:t>
            </a:r>
            <a:r>
              <a:rPr lang="ru-RU" altLang="ru-RU" sz="2000" b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вывод, следствие</a:t>
            </a:r>
          </a:p>
        </p:txBody>
      </p:sp>
      <p:grpSp>
        <p:nvGrpSpPr>
          <p:cNvPr id="13317" name="Группа 4">
            <a:extLst>
              <a:ext uri="{FF2B5EF4-FFF2-40B4-BE49-F238E27FC236}">
                <a16:creationId xmlns:a16="http://schemas.microsoft.com/office/drawing/2014/main" id="{BA0ADB84-90E2-4A75-966A-09F60D1F4B17}"/>
              </a:ext>
            </a:extLst>
          </p:cNvPr>
          <p:cNvGrpSpPr>
            <a:grpSpLocks/>
          </p:cNvGrpSpPr>
          <p:nvPr/>
        </p:nvGrpSpPr>
        <p:grpSpPr bwMode="auto">
          <a:xfrm>
            <a:off x="1847851" y="1844675"/>
            <a:ext cx="8526463" cy="1900238"/>
            <a:chOff x="323528" y="2474892"/>
            <a:chExt cx="8526016" cy="189950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72ED1F-F8EA-4C20-B5A8-4DE47D606490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23528" y="2474892"/>
              <a:ext cx="3839962" cy="399895"/>
            </a:xfrm>
            <a:prstGeom prst="rect">
              <a:avLst/>
            </a:prstGeom>
            <a:solidFill>
              <a:srgbClr val="D092A7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ru-RU" altLang="ru-RU" sz="2000" b="1"/>
                <a:t>ПРЕДЛОЖЕНИЕ 1 - ВОПРОС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98D3BD-8C6E-4D00-B00C-20B13D6DA745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4925450" y="2474892"/>
              <a:ext cx="3525652" cy="399895"/>
            </a:xfrm>
            <a:prstGeom prst="rect">
              <a:avLst/>
            </a:prstGeom>
            <a:solidFill>
              <a:srgbClr val="D092A7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ru-RU" altLang="ru-RU" sz="2000" b="1"/>
                <a:t>ПРЕДЛОЖЕНИЕ 2 - ОТВЕТ</a:t>
              </a:r>
            </a:p>
          </p:txBody>
        </p:sp>
        <p:sp>
          <p:nvSpPr>
            <p:cNvPr id="13320" name="Прямая со стрелкой 7">
              <a:extLst>
                <a:ext uri="{FF2B5EF4-FFF2-40B4-BE49-F238E27FC236}">
                  <a16:creationId xmlns:a16="http://schemas.microsoft.com/office/drawing/2014/main" id="{2DA12086-5EB1-453E-A854-0D0856C856A8}"/>
                </a:ext>
              </a:extLst>
            </p:cNvPr>
            <p:cNvSpPr>
              <a:spLocks noChangeArrowheads="1"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4164259" y="2674947"/>
              <a:ext cx="761874" cy="0"/>
            </a:xfrm>
            <a:prstGeom prst="straightConnector1">
              <a:avLst/>
            </a:prstGeom>
            <a:noFill/>
            <a:ln w="38100" cap="flat" algn="ctr">
              <a:solidFill>
                <a:srgbClr val="D092A7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B1C216-5EA2-484F-B4A9-7EC64B26DF96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1374398" y="3450828"/>
              <a:ext cx="7475146" cy="92356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ru-RU" altLang="ru-RU" i="1"/>
                <a:t>В конце первого предложения стоит вопросительный знак, а второе предложение либо повторяет часть первого, либо является неполным</a:t>
              </a:r>
              <a:endParaRPr lang="ru-RU" altLang="ru-RU" b="1" i="1">
                <a:solidFill>
                  <a:srgbClr val="003399"/>
                </a:solidFill>
              </a:endParaRPr>
            </a:p>
          </p:txBody>
        </p:sp>
        <p:sp>
          <p:nvSpPr>
            <p:cNvPr id="13322" name="Выгнутая вниз стрелка 9">
              <a:extLst>
                <a:ext uri="{FF2B5EF4-FFF2-40B4-BE49-F238E27FC236}">
                  <a16:creationId xmlns:a16="http://schemas.microsoft.com/office/drawing/2014/main" id="{69F96EC9-AA7F-41C2-AA1E-863EF01C1CF5}"/>
                </a:ext>
              </a:extLst>
            </p:cNvPr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2736502" y="2875002"/>
              <a:ext cx="3563690" cy="576064"/>
            </a:xfrm>
            <a:prstGeom prst="curvedUpArrow">
              <a:avLst>
                <a:gd name="adj1" fmla="val 25003"/>
                <a:gd name="adj2" fmla="val 49977"/>
                <a:gd name="adj3" fmla="val 25000"/>
              </a:avLst>
            </a:prstGeom>
            <a:gradFill rotWithShape="1">
              <a:gsLst>
                <a:gs pos="0">
                  <a:srgbClr val="A16478"/>
                </a:gs>
                <a:gs pos="79999">
                  <a:srgbClr val="D2849F"/>
                </a:gs>
                <a:gs pos="100000">
                  <a:srgbClr val="D5839F"/>
                </a:gs>
              </a:gsLst>
              <a:lin ang="16200000"/>
            </a:gradFill>
            <a:ln w="9525" cap="flat" algn="ctr">
              <a:solidFill>
                <a:srgbClr val="CD8DA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0" hangingPunct="0"/>
              <a:endParaRPr lang="ru-RU" altLang="ru-RU"/>
            </a:p>
          </p:txBody>
        </p:sp>
      </p:grpSp>
      <p:grpSp>
        <p:nvGrpSpPr>
          <p:cNvPr id="13323" name="Группа 10">
            <a:extLst>
              <a:ext uri="{FF2B5EF4-FFF2-40B4-BE49-F238E27FC236}">
                <a16:creationId xmlns:a16="http://schemas.microsoft.com/office/drawing/2014/main" id="{EEE9AD37-6E65-47FA-B503-AB90E5727411}"/>
              </a:ext>
            </a:extLst>
          </p:cNvPr>
          <p:cNvGrpSpPr>
            <a:grpSpLocks/>
          </p:cNvGrpSpPr>
          <p:nvPr/>
        </p:nvGrpSpPr>
        <p:grpSpPr bwMode="auto">
          <a:xfrm>
            <a:off x="3153502" y="4549775"/>
            <a:ext cx="5832475" cy="1622425"/>
            <a:chOff x="1522163" y="2474892"/>
            <a:chExt cx="5832648" cy="162250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99907C-DD8B-4DE8-9682-B0936436E10E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1522163" y="2474892"/>
              <a:ext cx="2428947" cy="400070"/>
            </a:xfrm>
            <a:prstGeom prst="rect">
              <a:avLst/>
            </a:prstGeom>
            <a:solidFill>
              <a:srgbClr val="D092A7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ru-RU" altLang="ru-RU" sz="2000" b="1" dirty="0"/>
                <a:t>ПРЕДЛОЖЕНИЕ 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E51DE6B-1ED2-43F2-838E-A98DE6E808BF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4925864" y="2474892"/>
              <a:ext cx="2428947" cy="400070"/>
            </a:xfrm>
            <a:prstGeom prst="rect">
              <a:avLst/>
            </a:prstGeom>
            <a:solidFill>
              <a:srgbClr val="D092A7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ru-RU" altLang="ru-RU" sz="2000" b="1"/>
                <a:t>ПРЕДЛОЖЕНИЕ 2</a:t>
              </a:r>
            </a:p>
          </p:txBody>
        </p:sp>
        <p:sp>
          <p:nvSpPr>
            <p:cNvPr id="13326" name="Прямая со стрелкой 13">
              <a:extLst>
                <a:ext uri="{FF2B5EF4-FFF2-40B4-BE49-F238E27FC236}">
                  <a16:creationId xmlns:a16="http://schemas.microsoft.com/office/drawing/2014/main" id="{AC3C0079-373E-4324-93B7-BC13F3637E75}"/>
                </a:ext>
              </a:extLst>
            </p:cNvPr>
            <p:cNvSpPr>
              <a:spLocks noChangeArrowheads="1"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3950841" y="2674947"/>
              <a:ext cx="975292" cy="0"/>
            </a:xfrm>
            <a:prstGeom prst="straightConnector1">
              <a:avLst/>
            </a:prstGeom>
            <a:noFill/>
            <a:ln w="38100" cap="flat" algn="ctr">
              <a:solidFill>
                <a:srgbClr val="D092A7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E6011D8-D432-4CBD-9B23-E6CABDE9E3B6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600108" y="3451253"/>
              <a:ext cx="4319715" cy="64614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altLang="ru-RU" i="1"/>
                <a:t>Можно подставить слова-подсказки: </a:t>
              </a:r>
            </a:p>
            <a:p>
              <a:pPr algn="ctr" eaLnBrk="0" hangingPunct="0"/>
              <a:r>
                <a:rPr lang="ru-RU" altLang="ru-RU" b="1" i="1">
                  <a:solidFill>
                    <a:srgbClr val="003399"/>
                  </a:solidFill>
                </a:rPr>
                <a:t>поэтому, следовательно</a:t>
              </a:r>
            </a:p>
          </p:txBody>
        </p:sp>
        <p:sp>
          <p:nvSpPr>
            <p:cNvPr id="13328" name="Выгнутая вниз стрелка 15">
              <a:extLst>
                <a:ext uri="{FF2B5EF4-FFF2-40B4-BE49-F238E27FC236}">
                  <a16:creationId xmlns:a16="http://schemas.microsoft.com/office/drawing/2014/main" id="{1A35AB2E-C691-43F3-80F4-3409558F6FD3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flipH="1">
              <a:off x="2736502" y="2875002"/>
              <a:ext cx="3563690" cy="576064"/>
            </a:xfrm>
            <a:prstGeom prst="curvedUpArrow">
              <a:avLst>
                <a:gd name="adj1" fmla="val 25003"/>
                <a:gd name="adj2" fmla="val 49977"/>
                <a:gd name="adj3" fmla="val 25000"/>
              </a:avLst>
            </a:prstGeom>
            <a:gradFill rotWithShape="1">
              <a:gsLst>
                <a:gs pos="0">
                  <a:srgbClr val="A16478"/>
                </a:gs>
                <a:gs pos="79999">
                  <a:srgbClr val="D2849F"/>
                </a:gs>
                <a:gs pos="100000">
                  <a:srgbClr val="D5839F"/>
                </a:gs>
              </a:gsLst>
              <a:lin ang="16200000"/>
            </a:gradFill>
            <a:ln w="9525" cap="flat" algn="ctr">
              <a:solidFill>
                <a:srgbClr val="CD8DA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0" hangingPunct="0"/>
              <a:endParaRPr lang="ru-RU" altLang="ru-RU"/>
            </a:p>
          </p:txBody>
        </p:sp>
      </p:grpSp>
    </p:spTree>
    <p:extLst>
      <p:ext uri="{BB962C8B-B14F-4D97-AF65-F5344CB8AC3E}">
        <p14:creationId xmlns:p14="http://schemas.microsoft.com/office/powerpoint/2010/main" val="3171605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8B1D6AB-A545-4A4A-8D51-3309FD7B7245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1703389" y="1052514"/>
            <a:ext cx="8785225" cy="892175"/>
          </a:xfrm>
          <a:ln cap="flat" algn="ctr">
            <a:headEnd type="none" w="med" len="med"/>
            <a:tailEnd type="none" w="med" len="med"/>
          </a:ln>
        </p:spPr>
        <p:txBody>
          <a:bodyPr>
            <a:normAutofit fontScale="92500" lnSpcReduction="10000"/>
          </a:bodyPr>
          <a:lstStyle/>
          <a:p>
            <a:pPr marL="0" indent="354013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ru-RU" altLang="ru-RU" sz="2400" b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Связь и последовательность мыслей</a:t>
            </a:r>
          </a:p>
          <a:p>
            <a:pPr marL="0" indent="354013" algn="just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alt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предложение указывает на </a:t>
            </a:r>
            <a:r>
              <a:rPr lang="ru-RU" altLang="ru-RU" b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причину</a:t>
            </a:r>
            <a:r>
              <a:rPr lang="ru-RU" alt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 /  </a:t>
            </a:r>
            <a:r>
              <a:rPr lang="ru-RU" altLang="ru-RU" b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подтверждает</a:t>
            </a:r>
            <a:r>
              <a:rPr lang="ru-RU" alt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 мысль, высказанную ранее</a:t>
            </a:r>
            <a:endParaRPr lang="ru-RU" altLang="ru-RU"/>
          </a:p>
          <a:p>
            <a:pPr marL="0" indent="354013"/>
            <a:endParaRPr lang="ru-RU" altLang="ru-RU"/>
          </a:p>
        </p:txBody>
      </p:sp>
      <p:grpSp>
        <p:nvGrpSpPr>
          <p:cNvPr id="14340" name="Группа 3">
            <a:extLst>
              <a:ext uri="{FF2B5EF4-FFF2-40B4-BE49-F238E27FC236}">
                <a16:creationId xmlns:a16="http://schemas.microsoft.com/office/drawing/2014/main" id="{42B31596-1912-4517-ACE8-165FBADFB616}"/>
              </a:ext>
            </a:extLst>
          </p:cNvPr>
          <p:cNvGrpSpPr>
            <a:grpSpLocks/>
          </p:cNvGrpSpPr>
          <p:nvPr/>
        </p:nvGrpSpPr>
        <p:grpSpPr bwMode="auto">
          <a:xfrm>
            <a:off x="1897063" y="1989139"/>
            <a:ext cx="8469312" cy="1622425"/>
            <a:chOff x="1470414" y="2474892"/>
            <a:chExt cx="6666156" cy="162250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400D301-7227-4358-ABEA-FFE31BA08C8B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1521644" y="2474892"/>
              <a:ext cx="1911601" cy="400130"/>
            </a:xfrm>
            <a:prstGeom prst="rect">
              <a:avLst/>
            </a:prstGeom>
            <a:solidFill>
              <a:srgbClr val="D092A7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ru-RU" altLang="ru-RU" sz="2000" b="1"/>
                <a:t>ПРЕДЛОЖЕНИЕ 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8E0FDDA-AE26-47E2-9DE0-44990ADB7731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4926569" y="2474892"/>
              <a:ext cx="1911601" cy="400130"/>
            </a:xfrm>
            <a:prstGeom prst="rect">
              <a:avLst/>
            </a:prstGeom>
            <a:solidFill>
              <a:srgbClr val="D092A7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ru-RU" altLang="ru-RU" sz="2000" b="1"/>
                <a:t>ПРЕДЛОЖЕНИЕ 2</a:t>
              </a:r>
            </a:p>
          </p:txBody>
        </p:sp>
        <p:sp>
          <p:nvSpPr>
            <p:cNvPr id="14343" name="Прямая со стрелкой 6">
              <a:extLst>
                <a:ext uri="{FF2B5EF4-FFF2-40B4-BE49-F238E27FC236}">
                  <a16:creationId xmlns:a16="http://schemas.microsoft.com/office/drawing/2014/main" id="{A13409A8-E252-4DFA-AD0B-B6B7C633EFC5}"/>
                </a:ext>
              </a:extLst>
            </p:cNvPr>
            <p:cNvSpPr>
              <a:spLocks noChangeArrowheads="1"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3950841" y="2674947"/>
              <a:ext cx="975292" cy="0"/>
            </a:xfrm>
            <a:prstGeom prst="straightConnector1">
              <a:avLst/>
            </a:prstGeom>
            <a:noFill/>
            <a:ln w="38100" cap="flat" algn="ctr">
              <a:solidFill>
                <a:srgbClr val="D092A7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AB3D036-6E70-44B6-A9FC-DFFED3884C9D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1470414" y="3451252"/>
              <a:ext cx="6666156" cy="64614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altLang="ru-RU" i="1"/>
                <a:t>Можно подставить слова-подсказки: </a:t>
              </a:r>
              <a:r>
                <a:rPr lang="ru-RU" altLang="ru-RU" b="1" i="1">
                  <a:solidFill>
                    <a:srgbClr val="003399"/>
                  </a:solidFill>
                </a:rPr>
                <a:t>потому что, так как.</a:t>
              </a:r>
            </a:p>
            <a:p>
              <a:pPr algn="ctr" eaLnBrk="0" hangingPunct="0"/>
              <a:r>
                <a:rPr lang="ru-RU" altLang="ru-RU" i="1"/>
                <a:t>Действие предложения 1 произошло раньше, чем действие предложения 2</a:t>
              </a:r>
            </a:p>
          </p:txBody>
        </p:sp>
        <p:sp>
          <p:nvSpPr>
            <p:cNvPr id="14345" name="Выгнутая вниз стрелка 8">
              <a:extLst>
                <a:ext uri="{FF2B5EF4-FFF2-40B4-BE49-F238E27FC236}">
                  <a16:creationId xmlns:a16="http://schemas.microsoft.com/office/drawing/2014/main" id="{348508EC-6F2D-48F1-AEEB-8E852563CEA4}"/>
                </a:ext>
              </a:extLst>
            </p:cNvPr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2736502" y="2875002"/>
              <a:ext cx="3563690" cy="576064"/>
            </a:xfrm>
            <a:prstGeom prst="curvedUpArrow">
              <a:avLst>
                <a:gd name="adj1" fmla="val 25003"/>
                <a:gd name="adj2" fmla="val 49977"/>
                <a:gd name="adj3" fmla="val 25000"/>
              </a:avLst>
            </a:prstGeom>
            <a:gradFill rotWithShape="1">
              <a:gsLst>
                <a:gs pos="0">
                  <a:srgbClr val="A16478"/>
                </a:gs>
                <a:gs pos="79999">
                  <a:srgbClr val="D2849F"/>
                </a:gs>
                <a:gs pos="100000">
                  <a:srgbClr val="D5839F"/>
                </a:gs>
              </a:gsLst>
              <a:lin ang="16200000"/>
            </a:gradFill>
            <a:ln w="9525" cap="flat" algn="ctr">
              <a:solidFill>
                <a:srgbClr val="CD8DA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0" hangingPunct="0"/>
              <a:endParaRPr lang="ru-RU" altLang="ru-RU"/>
            </a:p>
          </p:txBody>
        </p:sp>
      </p:grpSp>
      <p:grpSp>
        <p:nvGrpSpPr>
          <p:cNvPr id="14346" name="Группа 9">
            <a:extLst>
              <a:ext uri="{FF2B5EF4-FFF2-40B4-BE49-F238E27FC236}">
                <a16:creationId xmlns:a16="http://schemas.microsoft.com/office/drawing/2014/main" id="{D786EEC1-E6CF-46BB-AA97-22E890E850D1}"/>
              </a:ext>
            </a:extLst>
          </p:cNvPr>
          <p:cNvGrpSpPr>
            <a:grpSpLocks/>
          </p:cNvGrpSpPr>
          <p:nvPr/>
        </p:nvGrpSpPr>
        <p:grpSpPr bwMode="auto">
          <a:xfrm>
            <a:off x="2504274" y="4354329"/>
            <a:ext cx="6918325" cy="1622425"/>
            <a:chOff x="1344662" y="2474892"/>
            <a:chExt cx="6917663" cy="162250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84733E-8643-41B1-AC9B-5A9E2DA8980C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1522445" y="2474892"/>
              <a:ext cx="2428643" cy="400070"/>
            </a:xfrm>
            <a:prstGeom prst="rect">
              <a:avLst/>
            </a:prstGeom>
            <a:solidFill>
              <a:srgbClr val="D092A7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ru-RU" altLang="ru-RU" sz="2000" b="1" dirty="0"/>
                <a:t>ПРЕДЛОЖЕНИЕ 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BC032E3-10D3-4E73-B76C-234F89C8D729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4925719" y="2474892"/>
              <a:ext cx="2428643" cy="400070"/>
            </a:xfrm>
            <a:prstGeom prst="rect">
              <a:avLst/>
            </a:prstGeom>
            <a:solidFill>
              <a:srgbClr val="D092A7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ru-RU" altLang="ru-RU" sz="2000" b="1"/>
                <a:t>ПРЕДЛОЖЕНИЕ 2</a:t>
              </a:r>
            </a:p>
          </p:txBody>
        </p:sp>
        <p:sp>
          <p:nvSpPr>
            <p:cNvPr id="14349" name="Прямая со стрелкой 12">
              <a:extLst>
                <a:ext uri="{FF2B5EF4-FFF2-40B4-BE49-F238E27FC236}">
                  <a16:creationId xmlns:a16="http://schemas.microsoft.com/office/drawing/2014/main" id="{756579CE-5658-4959-9266-153B4E08714D}"/>
                </a:ext>
              </a:extLst>
            </p:cNvPr>
            <p:cNvSpPr>
              <a:spLocks noChangeArrowheads="1"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3950841" y="2674947"/>
              <a:ext cx="975292" cy="0"/>
            </a:xfrm>
            <a:prstGeom prst="straightConnector1">
              <a:avLst/>
            </a:prstGeom>
            <a:noFill/>
            <a:ln w="38100" cap="flat" algn="ctr">
              <a:solidFill>
                <a:srgbClr val="D092A7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7D941F-FEFC-43E7-98C2-540ACD30C816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1344662" y="3451252"/>
              <a:ext cx="6917663" cy="64614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altLang="ru-RU" i="1"/>
                <a:t>Можно подставить слова-подсказки: </a:t>
              </a:r>
              <a:r>
                <a:rPr lang="ru-RU" altLang="ru-RU" b="1" i="1">
                  <a:solidFill>
                    <a:srgbClr val="003399"/>
                  </a:solidFill>
                </a:rPr>
                <a:t>если…то, когда…то.</a:t>
              </a:r>
            </a:p>
            <a:p>
              <a:pPr algn="ctr" eaLnBrk="0" hangingPunct="0"/>
              <a:r>
                <a:rPr lang="ru-RU" altLang="ru-RU" i="1"/>
                <a:t>Обычно действия предложений 1 и 2 следуют друг за другом</a:t>
              </a:r>
            </a:p>
          </p:txBody>
        </p:sp>
        <p:sp>
          <p:nvSpPr>
            <p:cNvPr id="14351" name="Выгнутая вниз стрелка 14">
              <a:extLst>
                <a:ext uri="{FF2B5EF4-FFF2-40B4-BE49-F238E27FC236}">
                  <a16:creationId xmlns:a16="http://schemas.microsoft.com/office/drawing/2014/main" id="{CEFD9FDF-09E7-45E5-A7F4-DECA5757C4B9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736502" y="2875002"/>
              <a:ext cx="3563690" cy="576064"/>
            </a:xfrm>
            <a:prstGeom prst="curvedUpArrow">
              <a:avLst>
                <a:gd name="adj1" fmla="val 25003"/>
                <a:gd name="adj2" fmla="val 49977"/>
                <a:gd name="adj3" fmla="val 25000"/>
              </a:avLst>
            </a:prstGeom>
            <a:gradFill rotWithShape="1">
              <a:gsLst>
                <a:gs pos="0">
                  <a:srgbClr val="A16478"/>
                </a:gs>
                <a:gs pos="79999">
                  <a:srgbClr val="D2849F"/>
                </a:gs>
                <a:gs pos="100000">
                  <a:srgbClr val="D5839F"/>
                </a:gs>
              </a:gsLst>
              <a:lin ang="16200000"/>
            </a:gradFill>
            <a:ln w="9525" cap="flat" algn="ctr">
              <a:solidFill>
                <a:srgbClr val="CD8DA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0" hangingPunct="0"/>
              <a:endParaRPr lang="ru-RU" altLang="ru-RU"/>
            </a:p>
          </p:txBody>
        </p:sp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8909BB3-1AC4-4FB6-8A6B-523ACD567ED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774825" y="3738564"/>
            <a:ext cx="7577138" cy="33813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indent="354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alt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предложение указывает на  </a:t>
            </a:r>
            <a:r>
              <a:rPr lang="ru-RU" altLang="ru-RU" sz="2000" b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условие</a:t>
            </a:r>
            <a:r>
              <a:rPr lang="ru-RU" alt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ru-RU" altLang="ru-RU" sz="2000" b="1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6677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377"/>
          </a:xfrm>
        </p:spPr>
        <p:txBody>
          <a:bodyPr/>
          <a:lstStyle/>
          <a:p>
            <a:r>
              <a:rPr lang="ru-RU" b="1" dirty="0" smtClean="0"/>
              <a:t>Алгоритм выполнения задания 23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27159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1280502"/>
            <a:ext cx="10609385" cy="5161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Внимательно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прочитайте приведённые в задании предложения.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определении 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типа речи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отметьте лексические особенности, характерные для указанного типа речи.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Проверьте наличие признаков других типов речи в данном фрагменте текста.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выявления 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причинно-следственных связей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найдите лексические средства связи предложений в тексте, конкретизируйте заданную логическую связь в форму вопроса, союза, наречия.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Проверьте эту связь подстановкой слов-связок, ответом на вопрос.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Перечитайте текст задания, уточните, какие утверждения Вам надо отметить как правильные – ошибочные или верные.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Запишите номера выбранных Вами ответов в бланк ответов № 1.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834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3745" y="2593731"/>
            <a:ext cx="5465885" cy="368397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/>
              <a:t>Какие из перечисленных утверждений являются верными?</a:t>
            </a:r>
            <a:endParaRPr lang="ru-RU" dirty="0"/>
          </a:p>
          <a:p>
            <a:r>
              <a:rPr lang="ru-RU" b="1" dirty="0"/>
              <a:t>Укажите номера ответов.</a:t>
            </a:r>
            <a:endParaRPr lang="ru-RU" dirty="0"/>
          </a:p>
          <a:p>
            <a:pPr lvl="0"/>
            <a:r>
              <a:rPr lang="ru-RU" b="1" dirty="0"/>
              <a:t>1) В предложениях 3–9 представлено повествование.</a:t>
            </a:r>
            <a:endParaRPr lang="ru-RU" dirty="0"/>
          </a:p>
          <a:p>
            <a:pPr lvl="0"/>
            <a:r>
              <a:rPr lang="ru-RU" b="1" dirty="0"/>
              <a:t>2) В предложениях 12–13 содержится ответ на вопросы, поставленные в предложениях 10–11.</a:t>
            </a:r>
            <a:endParaRPr lang="ru-RU" dirty="0"/>
          </a:p>
          <a:p>
            <a:pPr lvl="0"/>
            <a:r>
              <a:rPr lang="ru-RU" b="1" dirty="0"/>
              <a:t>3) В предложениях 31–35 содержится рассуждение.</a:t>
            </a:r>
            <a:endParaRPr lang="ru-RU" dirty="0"/>
          </a:p>
          <a:p>
            <a:pPr lvl="0"/>
            <a:r>
              <a:rPr lang="ru-RU" b="1" dirty="0"/>
              <a:t>4) В предложениях 40–42 представлено рассуждение.</a:t>
            </a:r>
            <a:endParaRPr lang="ru-RU" dirty="0"/>
          </a:p>
          <a:p>
            <a:pPr lvl="0"/>
            <a:r>
              <a:rPr lang="ru-RU" b="1" dirty="0"/>
              <a:t>5) В предложениях 50–53 представлено описание.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Ответ: ___________.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ЕГЭ по русскому языку. Задание 2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365125"/>
            <a:ext cx="4991100" cy="6053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2240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961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Задания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79939" y="1097808"/>
            <a:ext cx="11110546" cy="5296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72060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№ 1. </a:t>
            </a:r>
            <a:r>
              <a:rPr lang="ru-RU" sz="1400" dirty="0">
                <a:solidFill>
                  <a:srgbClr val="72060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Прочитайте фрагмент текста и определите, является ли </a:t>
            </a:r>
            <a:r>
              <a:rPr lang="ru-RU" sz="1400" b="1" dirty="0">
                <a:solidFill>
                  <a:srgbClr val="72060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верным</a:t>
            </a:r>
            <a:r>
              <a:rPr lang="ru-RU" sz="1400" dirty="0">
                <a:solidFill>
                  <a:srgbClr val="72060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утверждение: «В следующих предложениях содержатся элементы описания».</a:t>
            </a:r>
            <a:br>
              <a:rPr lang="ru-RU" sz="1400" dirty="0">
                <a:solidFill>
                  <a:srgbClr val="72060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rgbClr val="72060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Глядят бойцы – плюхает старый </a:t>
            </a:r>
            <a:r>
              <a:rPr lang="ru-RU" sz="1400" i="1" dirty="0" err="1">
                <a:solidFill>
                  <a:srgbClr val="72060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пароходишко</a:t>
            </a:r>
            <a:r>
              <a:rPr lang="ru-RU" sz="1400" i="1" dirty="0">
                <a:solidFill>
                  <a:srgbClr val="72060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и назван-</a:t>
            </a:r>
            <a:r>
              <a:rPr lang="ru-RU" sz="1400" i="1" dirty="0" err="1">
                <a:solidFill>
                  <a:srgbClr val="72060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</a:t>
            </a:r>
            <a:r>
              <a:rPr lang="ru-RU" sz="1400" i="1" dirty="0">
                <a:solidFill>
                  <a:srgbClr val="72060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он как-то неподходяще: «Ласточка». Шум от него такой, что уши затыкай, а скорость как у черепахи.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72060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№ 2. </a:t>
            </a:r>
            <a:r>
              <a:rPr lang="ru-RU" sz="1400" dirty="0">
                <a:solidFill>
                  <a:srgbClr val="72060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Прочитайте фрагмент текста и определите, является ли </a:t>
            </a:r>
            <a:r>
              <a:rPr lang="ru-RU" sz="1400" b="1" dirty="0">
                <a:solidFill>
                  <a:srgbClr val="72060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верным</a:t>
            </a:r>
            <a:r>
              <a:rPr lang="ru-RU" sz="1400" dirty="0">
                <a:solidFill>
                  <a:srgbClr val="72060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утверждение: «В следующих предложениях представлено повествование».</a:t>
            </a:r>
            <a:br>
              <a:rPr lang="ru-RU" sz="1400" dirty="0">
                <a:solidFill>
                  <a:srgbClr val="72060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rgbClr val="72060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Сержант Смирнов и двое бойцов прыгнули на палубу, и «Ласточка» потащила баржу. Только вышли на плёс – закружили в воздухе немецкие самолёты-разведчики, над переправой повисли на парашютах ракеты. Стало вокруг светло как днём. За разведчиками налетели бомбардировщики и начали пикировать то на баржу, то на баркас.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72060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№ 3. </a:t>
            </a:r>
            <a:r>
              <a:rPr lang="ru-RU" sz="1400" dirty="0">
                <a:solidFill>
                  <a:srgbClr val="72060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Прочитайте фрагмент текста и определите, является ли верным утверждение: «В следующих предложениях представлено рассуждение».</a:t>
            </a:r>
            <a:br>
              <a:rPr lang="ru-RU" sz="1400" dirty="0">
                <a:solidFill>
                  <a:srgbClr val="72060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rgbClr val="72060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Бойцы из винтовок бьют по самолётам, бомбардировщики чуть не задевают крыльями трубы, мачты баркаса. Справа и слева по бортам столбы воды от взрывов бомб.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72060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№ 4. </a:t>
            </a:r>
            <a:r>
              <a:rPr lang="ru-RU" sz="1400" dirty="0">
                <a:solidFill>
                  <a:srgbClr val="72060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Прочитайте фрагмент текста и определите, является ли верным утверждение «Предложение 3 содержит ответы на вопросы, поставленные в предложениях 1–2».</a:t>
            </a:r>
            <a:br>
              <a:rPr lang="ru-RU" sz="1400" dirty="0">
                <a:solidFill>
                  <a:srgbClr val="72060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rgbClr val="72060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 Что делать? (2) Перерубить трос? (3) Огонь вот-вот подберётся к ящикам со снарядами.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72060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№ 5. </a:t>
            </a:r>
            <a:r>
              <a:rPr lang="ru-RU" sz="1400" dirty="0">
                <a:solidFill>
                  <a:srgbClr val="72060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Прочитайте фрагмент текста и определите, является ли верным утверждение: «В следующих предложениях представлено повествование».</a:t>
            </a:r>
            <a:br>
              <a:rPr lang="ru-RU" sz="1400" dirty="0">
                <a:solidFill>
                  <a:srgbClr val="72060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rgbClr val="72060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Душно. Дым. Дышать трудно.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963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CDE230-575E-4FD8-BB60-8AFC4B7615C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81200" y="274639"/>
            <a:ext cx="8229600" cy="561975"/>
          </a:xfrm>
          <a:ln cap="flat" algn="ctr">
            <a:headEnd type="none" w="med" len="med"/>
            <a:tailEnd type="none" w="med" len="med"/>
          </a:ln>
        </p:spPr>
        <p:txBody>
          <a:bodyPr>
            <a:normAutofit fontScale="90000"/>
          </a:bodyPr>
          <a:lstStyle/>
          <a:p>
            <a:r>
              <a:rPr lang="ru-RU" altLang="ru-RU" b="1" dirty="0"/>
              <a:t>Разбор задания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0C5297-BEDB-4DB0-9378-617CD3FB438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063750" y="981076"/>
            <a:ext cx="8229600" cy="792163"/>
          </a:xfrm>
          <a:ln cap="flat" algn="ctr">
            <a:headEnd type="none" w="med" len="med"/>
            <a:tailEnd type="none" w="med" len="med"/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altLang="ru-RU" b="1" dirty="0" smtClean="0"/>
              <a:t>Предложение </a:t>
            </a:r>
            <a:r>
              <a:rPr lang="ru-RU" altLang="ru-RU" b="1" dirty="0"/>
              <a:t>7 </a:t>
            </a:r>
            <a:r>
              <a:rPr lang="ru-RU" altLang="ru-RU" b="1" dirty="0">
                <a:solidFill>
                  <a:srgbClr val="003399"/>
                </a:solidFill>
              </a:rPr>
              <a:t>содержит ответ на вопрос</a:t>
            </a:r>
            <a:r>
              <a:rPr lang="ru-RU" altLang="ru-RU" b="1" dirty="0"/>
              <a:t>, поставленный в предложении 6.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79E307-45DD-4446-91B9-A6AF48CAABB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14131" y="2258397"/>
            <a:ext cx="10928838" cy="2308324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3A44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altLang="ru-RU" b="1" dirty="0"/>
              <a:t> </a:t>
            </a:r>
            <a:r>
              <a:rPr lang="ru-RU" altLang="ru-RU" sz="3600" b="1" dirty="0"/>
              <a:t>(6) Разумеется, навряд ли я тогда понимал многие особенности этого романа, но главное понял. (7) Это видно из того, что я был потрясен так, как никогда не бывал ни до, ни после чтения этой книги.</a:t>
            </a:r>
            <a:endParaRPr lang="ru-RU" altLang="ru-RU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5D1020-B4D2-485C-B4AA-5D5F248ACE3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121154" y="5503346"/>
            <a:ext cx="6264275" cy="9239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altLang="ru-RU" b="1" dirty="0">
                <a:solidFill>
                  <a:srgbClr val="FF0000"/>
                </a:solidFill>
              </a:rPr>
              <a:t>Пояснение</a:t>
            </a:r>
            <a:r>
              <a:rPr lang="ru-RU" altLang="ru-RU" b="1" dirty="0"/>
              <a:t>: Суждение ошибочно, так как предложение 6 не является вопросом, а 7 предложение лишь поясняет предыдущее.</a:t>
            </a:r>
          </a:p>
        </p:txBody>
      </p:sp>
    </p:spTree>
    <p:extLst>
      <p:ext uri="{BB962C8B-B14F-4D97-AF65-F5344CB8AC3E}">
        <p14:creationId xmlns:p14="http://schemas.microsoft.com/office/powerpoint/2010/main" val="2841929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38200" y="2288565"/>
            <a:ext cx="10515600" cy="388839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/>
              <a:t>(7)3атем автор, доказывая тезис о том, что героическая самоотверженность порождена не благородством, как это принято думать, а неразвитостью личностного начала, приводит выдержки из прощального письма </a:t>
            </a:r>
            <a:r>
              <a:rPr lang="ru-RU" sz="2400" dirty="0" err="1"/>
              <a:t>Ульяны</a:t>
            </a:r>
            <a:r>
              <a:rPr lang="ru-RU" sz="2400" dirty="0"/>
              <a:t> Громовой.</a:t>
            </a:r>
          </a:p>
          <a:p>
            <a:pPr marL="45720" indent="0">
              <a:buNone/>
            </a:pPr>
            <a:r>
              <a:rPr lang="ru-RU" sz="2400" dirty="0"/>
              <a:t> (8)Эта девушка во время Великой Отечественной войны стала одним из руководителей подпольной организации «Молодая гвардия», куда входили люди, многим из которых не было и двадцати лет. </a:t>
            </a:r>
          </a:p>
          <a:p>
            <a:pPr marL="45720" indent="0">
              <a:buNone/>
            </a:pPr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963002"/>
            <a:ext cx="10515600" cy="1325563"/>
          </a:xfrm>
        </p:spPr>
        <p:txBody>
          <a:bodyPr/>
          <a:lstStyle/>
          <a:p>
            <a:r>
              <a:rPr lang="ru-RU" sz="2800" b="1" dirty="0" smtClean="0"/>
              <a:t>Предложение </a:t>
            </a:r>
            <a:r>
              <a:rPr lang="ru-RU" sz="2800" b="1" dirty="0"/>
              <a:t>8 </a:t>
            </a:r>
            <a:r>
              <a:rPr lang="ru-RU" sz="2800" b="1" dirty="0">
                <a:solidFill>
                  <a:srgbClr val="0070C0"/>
                </a:solidFill>
              </a:rPr>
              <a:t>подтверждает тезис, сформулированный в предложении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/>
              <a:t>7.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23392" y="5197149"/>
            <a:ext cx="8906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rgbClr val="C00000"/>
                </a:solidFill>
              </a:rPr>
              <a:t>Пояснение: </a:t>
            </a:r>
          </a:p>
          <a:p>
            <a:pPr algn="r"/>
            <a:r>
              <a:rPr lang="ru-RU" sz="2400" b="1" dirty="0" smtClean="0"/>
              <a:t>Нет</a:t>
            </a:r>
            <a:r>
              <a:rPr lang="ru-RU" sz="2400" b="1" dirty="0"/>
              <a:t>, 8 предложение даже противоречит смыслу предложения 7.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7CDE230-575E-4FD8-BB60-8AFC4B7615CC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750277" y="555869"/>
            <a:ext cx="8229600" cy="561975"/>
          </a:xfrm>
          <a:prstGeom prst="rect">
            <a:avLst/>
          </a:prstGeom>
          <a:ln cap="flat" algn="ctr">
            <a:headEnd type="none" w="med" len="med"/>
            <a:tailEnd type="none" w="med" len="med"/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smtClean="0"/>
              <a:t>Разбор задания</a:t>
            </a:r>
            <a:endParaRPr lang="ru-RU" altLang="ru-RU" b="1" dirty="0"/>
          </a:p>
        </p:txBody>
      </p:sp>
    </p:spTree>
    <p:extLst>
      <p:ext uri="{BB962C8B-B14F-4D97-AF65-F5344CB8AC3E}">
        <p14:creationId xmlns:p14="http://schemas.microsoft.com/office/powerpoint/2010/main" val="1539216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Формулировка задания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29971"/>
            <a:ext cx="10515600" cy="4707059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/>
              <a:t>Какие из перечисленных утверждений являются </a:t>
            </a:r>
            <a:r>
              <a:rPr lang="ru-RU" b="1" dirty="0">
                <a:solidFill>
                  <a:srgbClr val="FF0000"/>
                </a:solidFill>
              </a:rPr>
              <a:t>верными</a:t>
            </a:r>
            <a:r>
              <a:rPr lang="ru-RU" b="1" dirty="0" smtClean="0"/>
              <a:t>? Укажите </a:t>
            </a:r>
            <a:r>
              <a:rPr lang="ru-RU" b="1" dirty="0" smtClean="0">
                <a:solidFill>
                  <a:srgbClr val="FF0000"/>
                </a:solidFill>
              </a:rPr>
              <a:t>все номера </a:t>
            </a:r>
            <a:r>
              <a:rPr lang="ru-RU" b="1" dirty="0" smtClean="0"/>
              <a:t>ответов.</a:t>
            </a:r>
            <a:endParaRPr lang="ru-RU" dirty="0"/>
          </a:p>
          <a:p>
            <a:pPr marL="0" lvl="0" indent="0">
              <a:buNone/>
            </a:pPr>
            <a:r>
              <a:rPr lang="ru-RU" b="1" dirty="0" smtClean="0"/>
              <a:t>1</a:t>
            </a:r>
            <a:r>
              <a:rPr lang="ru-RU" b="1" dirty="0"/>
              <a:t>) В предложениях </a:t>
            </a:r>
            <a:r>
              <a:rPr lang="ru-RU" b="1" dirty="0" smtClean="0"/>
              <a:t>1,2 </a:t>
            </a:r>
            <a:r>
              <a:rPr lang="ru-RU" b="1" dirty="0">
                <a:solidFill>
                  <a:srgbClr val="FF0000"/>
                </a:solidFill>
              </a:rPr>
              <a:t>представлено</a:t>
            </a:r>
            <a:r>
              <a:rPr lang="ru-RU" b="1" dirty="0"/>
              <a:t> </a:t>
            </a:r>
            <a:r>
              <a:rPr lang="ru-RU" b="1" u="sng" dirty="0" smtClean="0"/>
              <a:t>рассуждение</a:t>
            </a:r>
            <a:r>
              <a:rPr lang="ru-RU" b="1" dirty="0" smtClean="0"/>
              <a:t>.</a:t>
            </a:r>
            <a:endParaRPr lang="ru-RU" dirty="0"/>
          </a:p>
          <a:p>
            <a:pPr marL="0" lvl="0" indent="0">
              <a:buNone/>
            </a:pPr>
            <a:r>
              <a:rPr lang="ru-RU" b="1" dirty="0"/>
              <a:t>2) </a:t>
            </a:r>
            <a:r>
              <a:rPr lang="ru-RU" b="1" dirty="0" smtClean="0"/>
              <a:t>Предложение 5 </a:t>
            </a:r>
            <a:r>
              <a:rPr lang="ru-RU" b="1" dirty="0" smtClean="0">
                <a:solidFill>
                  <a:srgbClr val="00B050"/>
                </a:solidFill>
              </a:rPr>
              <a:t>противопоставлено</a:t>
            </a:r>
            <a:r>
              <a:rPr lang="ru-RU" b="1" dirty="0" smtClean="0"/>
              <a:t> по содержанию предложению 6.</a:t>
            </a:r>
            <a:endParaRPr lang="ru-RU" dirty="0"/>
          </a:p>
          <a:p>
            <a:pPr marL="0" lvl="0" indent="0">
              <a:buNone/>
            </a:pPr>
            <a:r>
              <a:rPr lang="ru-RU" b="1" dirty="0"/>
              <a:t>3) В предложениях </a:t>
            </a:r>
            <a:r>
              <a:rPr lang="ru-RU" b="1" dirty="0" smtClean="0"/>
              <a:t>9,10 </a:t>
            </a:r>
            <a:r>
              <a:rPr lang="ru-RU" b="1" dirty="0" smtClean="0">
                <a:solidFill>
                  <a:srgbClr val="FF0000"/>
                </a:solidFill>
              </a:rPr>
              <a:t>содержатся</a:t>
            </a:r>
            <a:r>
              <a:rPr lang="ru-RU" b="1" dirty="0" smtClean="0"/>
              <a:t> </a:t>
            </a:r>
            <a:r>
              <a:rPr lang="ru-RU" b="1" u="sng" dirty="0" smtClean="0"/>
              <a:t>элементы описания</a:t>
            </a:r>
            <a:r>
              <a:rPr lang="ru-RU" b="1" dirty="0" smtClean="0"/>
              <a:t>.</a:t>
            </a:r>
            <a:endParaRPr lang="ru-RU" dirty="0"/>
          </a:p>
          <a:p>
            <a:pPr marL="0" lvl="0" indent="0">
              <a:buNone/>
            </a:pPr>
            <a:r>
              <a:rPr lang="ru-RU" b="1" dirty="0"/>
              <a:t>4) В предложениях </a:t>
            </a:r>
            <a:r>
              <a:rPr lang="ru-RU" b="1" dirty="0" smtClean="0"/>
              <a:t>16,17 </a:t>
            </a:r>
            <a:r>
              <a:rPr lang="ru-RU" b="1" dirty="0">
                <a:solidFill>
                  <a:srgbClr val="FF0000"/>
                </a:solidFill>
              </a:rPr>
              <a:t>представлено</a:t>
            </a:r>
            <a:r>
              <a:rPr lang="ru-RU" b="1" dirty="0"/>
              <a:t> </a:t>
            </a:r>
            <a:r>
              <a:rPr lang="ru-RU" b="1" u="sng" dirty="0" smtClean="0"/>
              <a:t>повествование с элементами описания</a:t>
            </a:r>
            <a:r>
              <a:rPr lang="ru-RU" b="1" dirty="0" smtClean="0"/>
              <a:t>.</a:t>
            </a:r>
            <a:endParaRPr lang="ru-RU" dirty="0"/>
          </a:p>
          <a:p>
            <a:pPr marL="0" lvl="0" indent="0">
              <a:buNone/>
            </a:pPr>
            <a:r>
              <a:rPr lang="ru-RU" b="1" dirty="0"/>
              <a:t>5) В предложениях </a:t>
            </a:r>
            <a:r>
              <a:rPr lang="ru-RU" b="1" dirty="0" smtClean="0"/>
              <a:t>26,27 </a:t>
            </a:r>
            <a:r>
              <a:rPr lang="ru-RU" b="1" dirty="0">
                <a:solidFill>
                  <a:srgbClr val="FF0000"/>
                </a:solidFill>
              </a:rPr>
              <a:t>представлено</a:t>
            </a:r>
            <a:r>
              <a:rPr lang="ru-RU" b="1" dirty="0"/>
              <a:t> </a:t>
            </a:r>
            <a:r>
              <a:rPr lang="ru-RU" b="1" dirty="0" smtClean="0"/>
              <a:t>рассуждение.</a:t>
            </a:r>
          </a:p>
          <a:p>
            <a:pPr marL="0" lv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За правильное выполнение данного задания можно получить максимум </a:t>
            </a:r>
            <a:r>
              <a:rPr lang="ru-RU" b="1" dirty="0">
                <a:solidFill>
                  <a:srgbClr val="0070C0"/>
                </a:solidFill>
              </a:rPr>
              <a:t>1 балл</a:t>
            </a:r>
            <a:r>
              <a:rPr lang="ru-RU" dirty="0">
                <a:solidFill>
                  <a:srgbClr val="0070C0"/>
                </a:solidFill>
              </a:rPr>
              <a:t>.</a:t>
            </a:r>
          </a:p>
          <a:p>
            <a:pPr marL="0" lv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3151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Что надо знать и уметь?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Типы </a:t>
            </a:r>
            <a:r>
              <a:rPr lang="ru-RU" sz="4000" dirty="0" smtClean="0">
                <a:solidFill>
                  <a:srgbClr val="0070C0"/>
                </a:solidFill>
              </a:rPr>
              <a:t>речи </a:t>
            </a:r>
            <a:r>
              <a:rPr lang="ru-RU" sz="4000" dirty="0" smtClean="0"/>
              <a:t>(повествование</a:t>
            </a:r>
            <a:r>
              <a:rPr lang="ru-RU" sz="4000" dirty="0"/>
              <a:t>, рассуждение, </a:t>
            </a:r>
            <a:r>
              <a:rPr lang="ru-RU" sz="4000" dirty="0" smtClean="0"/>
              <a:t>описание) и их особенности </a:t>
            </a:r>
            <a:r>
              <a:rPr lang="ru-RU" sz="4400" dirty="0"/>
              <a:t>и опознавать их в конкретных </a:t>
            </a:r>
            <a:r>
              <a:rPr lang="ru-RU" sz="4400" dirty="0">
                <a:solidFill>
                  <a:srgbClr val="0070C0"/>
                </a:solidFill>
              </a:rPr>
              <a:t>фрагментах </a:t>
            </a:r>
            <a:r>
              <a:rPr lang="ru-RU" sz="4400" dirty="0"/>
              <a:t>текста. </a:t>
            </a:r>
            <a:endParaRPr lang="ru-RU" sz="4400" dirty="0" smtClean="0"/>
          </a:p>
          <a:p>
            <a:pPr marL="0" indent="0">
              <a:buNone/>
            </a:pPr>
            <a:r>
              <a:rPr lang="ru-RU" sz="4000" dirty="0"/>
              <a:t> </a:t>
            </a:r>
            <a:endParaRPr lang="ru-RU" sz="4000" dirty="0" smtClean="0"/>
          </a:p>
          <a:p>
            <a:r>
              <a:rPr lang="ru-RU" sz="4000" dirty="0" smtClean="0">
                <a:solidFill>
                  <a:srgbClr val="0070C0"/>
                </a:solidFill>
              </a:rPr>
              <a:t>Логические </a:t>
            </a:r>
            <a:r>
              <a:rPr lang="ru-RU" sz="4000" dirty="0">
                <a:solidFill>
                  <a:srgbClr val="0070C0"/>
                </a:solidFill>
              </a:rPr>
              <a:t>связи </a:t>
            </a:r>
            <a:r>
              <a:rPr lang="ru-RU" sz="4000" dirty="0"/>
              <a:t>между предложениями (причина, пояснение, следствие, </a:t>
            </a:r>
            <a:r>
              <a:rPr lang="ru-RU" sz="4000" dirty="0" smtClean="0"/>
              <a:t>противопоставление, последовательность </a:t>
            </a:r>
            <a:r>
              <a:rPr lang="ru-RU" sz="4000" dirty="0"/>
              <a:t>и т.д.)</a:t>
            </a:r>
          </a:p>
        </p:txBody>
      </p:sp>
    </p:spTree>
    <p:extLst>
      <p:ext uri="{BB962C8B-B14F-4D97-AF65-F5344CB8AC3E}">
        <p14:creationId xmlns:p14="http://schemas.microsoft.com/office/powerpoint/2010/main" val="1332537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Ловушки</a:t>
            </a:r>
            <a:endParaRPr lang="ru-RU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280BC4-3DD4-4FCF-9863-158627509B6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328139" y="788988"/>
            <a:ext cx="5323256" cy="6463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D092A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b="1" dirty="0">
                <a:solidFill>
                  <a:srgbClr val="00CC66"/>
                </a:solidFill>
              </a:rPr>
              <a:t>Ловушка №1</a:t>
            </a:r>
          </a:p>
          <a:p>
            <a:pPr algn="just" eaLnBrk="0" hangingPunct="0"/>
            <a:r>
              <a:rPr lang="ru-RU" altLang="ru-RU" dirty="0"/>
              <a:t>Может быть от </a:t>
            </a:r>
            <a:r>
              <a:rPr lang="ru-RU" altLang="ru-RU" b="1" dirty="0"/>
              <a:t>2 до 3 вариантов </a:t>
            </a:r>
            <a:r>
              <a:rPr lang="ru-RU" altLang="ru-RU" dirty="0"/>
              <a:t>ответа.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4A6099-1980-4C0A-87B2-8D4D42EFB43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087559" y="1858965"/>
            <a:ext cx="6985000" cy="92392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D092A7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b="1" dirty="0">
                <a:solidFill>
                  <a:srgbClr val="00CC66"/>
                </a:solidFill>
              </a:rPr>
              <a:t>Ловушка №2</a:t>
            </a:r>
          </a:p>
          <a:p>
            <a:pPr algn="just" eaLnBrk="0" hangingPunct="0"/>
            <a:r>
              <a:rPr lang="ru-RU" altLang="ru-RU" dirty="0"/>
              <a:t>Внимательно читай формулировку задания: нужно найти </a:t>
            </a:r>
            <a:r>
              <a:rPr lang="ru-RU" altLang="ru-RU" b="1" dirty="0"/>
              <a:t>верные</a:t>
            </a:r>
            <a:r>
              <a:rPr lang="ru-RU" altLang="ru-RU" dirty="0"/>
              <a:t> или </a:t>
            </a:r>
            <a:r>
              <a:rPr lang="ru-RU" altLang="ru-RU" b="1" dirty="0"/>
              <a:t>неверные</a:t>
            </a:r>
            <a:r>
              <a:rPr lang="ru-RU" altLang="ru-RU" dirty="0"/>
              <a:t> суждения о тексте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5C8658-7EAA-4E44-B050-854A742E356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072305" y="3380645"/>
            <a:ext cx="6911975" cy="92392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D092A7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b="1">
                <a:solidFill>
                  <a:srgbClr val="00CC66"/>
                </a:solidFill>
              </a:rPr>
              <a:t>Ловушка №3</a:t>
            </a:r>
          </a:p>
          <a:p>
            <a:pPr algn="just" eaLnBrk="0" hangingPunct="0"/>
            <a:r>
              <a:rPr lang="ru-RU" altLang="ru-RU"/>
              <a:t>В задании может встречаться формулировка </a:t>
            </a:r>
            <a:r>
              <a:rPr lang="ru-RU" altLang="ru-RU" b="1"/>
              <a:t>«элементы описания / повествования / рассуждения».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14B944-C6E3-4542-9919-BB3FA950255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05095" y="4727815"/>
            <a:ext cx="6911975" cy="120032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D092A7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b="1" dirty="0">
                <a:solidFill>
                  <a:srgbClr val="00CC66"/>
                </a:solidFill>
              </a:rPr>
              <a:t>Ловушка №4</a:t>
            </a:r>
          </a:p>
          <a:p>
            <a:pPr algn="just" eaLnBrk="0" hangingPunct="0"/>
            <a:r>
              <a:rPr lang="ru-RU" altLang="ru-RU" dirty="0"/>
              <a:t>Различай формулировки </a:t>
            </a:r>
            <a:r>
              <a:rPr lang="ru-RU" altLang="ru-RU" b="1" dirty="0"/>
              <a:t>«представлено», «является»</a:t>
            </a:r>
            <a:r>
              <a:rPr lang="ru-RU" altLang="ru-RU" dirty="0"/>
              <a:t> (полностью охватывают </a:t>
            </a:r>
            <a:r>
              <a:rPr lang="ru-RU" altLang="ru-RU" dirty="0" smtClean="0"/>
              <a:t>фрагмент, </a:t>
            </a:r>
            <a:r>
              <a:rPr lang="ru-RU" dirty="0"/>
              <a:t>тип речи является ведущим</a:t>
            </a:r>
            <a:r>
              <a:rPr lang="ru-RU" altLang="ru-RU" dirty="0" smtClean="0"/>
              <a:t>)  </a:t>
            </a:r>
            <a:r>
              <a:rPr lang="ru-RU" altLang="ru-RU" dirty="0"/>
              <a:t>и </a:t>
            </a:r>
            <a:r>
              <a:rPr lang="ru-RU" altLang="ru-RU" b="1" dirty="0"/>
              <a:t>«содержит», «включает»  </a:t>
            </a:r>
            <a:r>
              <a:rPr lang="ru-RU" altLang="ru-RU" dirty="0" smtClean="0"/>
              <a:t>(</a:t>
            </a:r>
            <a:r>
              <a:rPr lang="ru-RU" dirty="0"/>
              <a:t>тип речи является лишь </a:t>
            </a:r>
            <a:r>
              <a:rPr lang="ru-RU" dirty="0" smtClean="0"/>
              <a:t>вкраплением, </a:t>
            </a:r>
            <a:r>
              <a:rPr lang="ru-RU" altLang="ru-RU" dirty="0" smtClean="0"/>
              <a:t>есть </a:t>
            </a:r>
            <a:r>
              <a:rPr lang="ru-RU" altLang="ru-RU" dirty="0"/>
              <a:t>элементы) </a:t>
            </a:r>
          </a:p>
        </p:txBody>
      </p:sp>
    </p:spTree>
    <p:extLst>
      <p:ext uri="{BB962C8B-B14F-4D97-AF65-F5344CB8AC3E}">
        <p14:creationId xmlns:p14="http://schemas.microsoft.com/office/powerpoint/2010/main" val="3763977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Типы речи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8215" y="365125"/>
            <a:ext cx="11007969" cy="607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4128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471390"/>
              </p:ext>
            </p:extLst>
          </p:nvPr>
        </p:nvGraphicFramePr>
        <p:xfrm>
          <a:off x="501161" y="-70338"/>
          <a:ext cx="11579469" cy="7025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Документ" r:id="rId3" imgW="6617154" imgH="8126939" progId="Word.Document.12">
                  <p:embed/>
                </p:oleObj>
              </mc:Choice>
              <mc:Fallback>
                <p:oleObj name="Документ" r:id="rId3" imgW="6617154" imgH="812693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1161" y="-70338"/>
                        <a:ext cx="11579469" cy="70250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7770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82C1750-EC06-47F4-9B53-4BC336BEAE2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583113" y="2276476"/>
            <a:ext cx="2659062" cy="4619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altLang="ru-RU" sz="2400" b="1" i="1">
                <a:solidFill>
                  <a:srgbClr val="FF0000"/>
                </a:solidFill>
              </a:rPr>
              <a:t>Кто (что) это?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93F170-CC12-4EDD-A54F-3CE8273A19A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792539" y="2924176"/>
            <a:ext cx="4294187" cy="4619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altLang="ru-RU" sz="2400" b="1" i="1">
                <a:solidFill>
                  <a:srgbClr val="FF0000"/>
                </a:solidFill>
              </a:rPr>
              <a:t>Какая (ой/ое) она (он/оно)?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02AF4C-E1D3-4C39-8FF0-F7C5BB75040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440239" y="981075"/>
            <a:ext cx="3024187" cy="95408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809EC2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800" b="1">
                <a:solidFill>
                  <a:srgbClr val="003399"/>
                </a:solidFill>
              </a:rPr>
              <a:t>если в речи</a:t>
            </a:r>
          </a:p>
          <a:p>
            <a:pPr algn="ctr" eaLnBrk="0" hangingPunct="0"/>
            <a:r>
              <a:rPr lang="ru-RU" altLang="ru-RU" sz="2800" b="1">
                <a:solidFill>
                  <a:srgbClr val="003399"/>
                </a:solidFill>
              </a:rPr>
              <a:t>ВЫ ФОТОГРАФ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2420ED-0074-4D4A-8B78-42BBDD6BE2E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159375" y="5084763"/>
            <a:ext cx="2089150" cy="8302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809EC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altLang="ru-RU" sz="2400" b="1">
                <a:solidFill>
                  <a:srgbClr val="00B0F0"/>
                </a:solidFill>
              </a:rPr>
              <a:t>ТИП РЕЧИ – </a:t>
            </a:r>
          </a:p>
          <a:p>
            <a:pPr eaLnBrk="0" hangingPunct="0"/>
            <a:r>
              <a:rPr lang="ru-RU" altLang="ru-RU" sz="2400" b="1">
                <a:solidFill>
                  <a:srgbClr val="00B0F0"/>
                </a:solidFill>
              </a:rPr>
              <a:t>ОПИСАНИЕ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EF35A58-B740-425F-A545-E612A46914E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74826" y="2349500"/>
            <a:ext cx="1871663" cy="3698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/>
            <a:r>
              <a:rPr lang="ru-RU" altLang="ru-RU" b="1" dirty="0">
                <a:solidFill>
                  <a:srgbClr val="003399"/>
                </a:solidFill>
              </a:rPr>
              <a:t>фотография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8B0B305-DD09-463E-AD0A-73CE3994E25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927351" y="3716339"/>
            <a:ext cx="1871663" cy="3698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/>
            <a:r>
              <a:rPr lang="ru-RU" altLang="ru-RU" b="1" dirty="0">
                <a:solidFill>
                  <a:srgbClr val="003399"/>
                </a:solidFill>
              </a:rPr>
              <a:t>картина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E3E2623-052A-4B7A-9847-1F4996B6AE0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401051" y="2276476"/>
            <a:ext cx="2232025" cy="64611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/>
            <a:r>
              <a:rPr lang="ru-RU" altLang="ru-RU" b="1" dirty="0">
                <a:solidFill>
                  <a:srgbClr val="003399"/>
                </a:solidFill>
              </a:rPr>
              <a:t>одновременные признаки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29188EE-08F0-468A-B948-FDDAAB35D860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608889" y="3573463"/>
            <a:ext cx="2232025" cy="64611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/>
            <a:r>
              <a:rPr lang="ru-RU" altLang="ru-RU" b="1" dirty="0">
                <a:solidFill>
                  <a:srgbClr val="003399"/>
                </a:solidFill>
              </a:rPr>
              <a:t>одновременные действия</a:t>
            </a:r>
          </a:p>
        </p:txBody>
      </p:sp>
      <p:sp>
        <p:nvSpPr>
          <p:cNvPr id="80" name="Стрелка вниз 17">
            <a:extLst>
              <a:ext uri="{FF2B5EF4-FFF2-40B4-BE49-F238E27FC236}">
                <a16:creationId xmlns:a16="http://schemas.microsoft.com/office/drawing/2014/main" id="{7D7FC828-8ED7-4FB1-9130-24FC4FBB4CBC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880100" y="4149726"/>
            <a:ext cx="647700" cy="936625"/>
          </a:xfrm>
          <a:prstGeom prst="downArrow">
            <a:avLst>
              <a:gd name="adj1" fmla="val 50000"/>
              <a:gd name="adj2" fmla="val 50057"/>
            </a:avLst>
          </a:prstGeom>
          <a:gradFill rotWithShape="1">
            <a:gsLst>
              <a:gs pos="0">
                <a:srgbClr val="CFBAF7"/>
              </a:gs>
              <a:gs pos="34999">
                <a:srgbClr val="DDCEF8"/>
              </a:gs>
              <a:gs pos="100000">
                <a:srgbClr val="F1EBFD"/>
              </a:gs>
            </a:gsLst>
            <a:lin ang="16200000" scaled="1"/>
          </a:gradFill>
          <a:ln w="9525" cap="flat" algn="ctr">
            <a:solidFill>
              <a:srgbClr val="9880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eaLnBrk="0" hangingPunct="0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2825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204B3AC-6B6C-401B-BD82-69801B5D55E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863975" y="2276476"/>
            <a:ext cx="4433888" cy="4619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altLang="ru-RU" sz="2400" b="1" i="1">
                <a:solidFill>
                  <a:srgbClr val="FF0000"/>
                </a:solidFill>
              </a:rPr>
              <a:t>Что сделал? Что делает?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839A0D-D093-4943-9FB9-CD36E83D98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367213" y="2636838"/>
            <a:ext cx="3529012" cy="4619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2400" b="1" i="1">
                <a:solidFill>
                  <a:srgbClr val="FF0000"/>
                </a:solidFill>
              </a:rPr>
              <a:t>Что изменяется?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562AF7-DB42-4543-99E8-9B45E26639F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619625" y="800895"/>
            <a:ext cx="3024187" cy="95408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809EC2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800" b="1">
                <a:solidFill>
                  <a:srgbClr val="003399"/>
                </a:solidFill>
              </a:rPr>
              <a:t>если в речи</a:t>
            </a:r>
          </a:p>
          <a:p>
            <a:pPr algn="ctr" eaLnBrk="0" hangingPunct="0"/>
            <a:r>
              <a:rPr lang="ru-RU" altLang="ru-RU" sz="2800" b="1">
                <a:solidFill>
                  <a:srgbClr val="003399"/>
                </a:solidFill>
              </a:rPr>
              <a:t>ВЫ РЕЖИССЁР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C0FF22-1E6D-40A6-A45F-9DC86321028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11676" y="5084763"/>
            <a:ext cx="3656013" cy="8302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809EC2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400" b="1">
                <a:solidFill>
                  <a:srgbClr val="00B0F0"/>
                </a:solidFill>
              </a:rPr>
              <a:t>ТИП РЕЧИ – </a:t>
            </a:r>
          </a:p>
          <a:p>
            <a:pPr algn="ctr" eaLnBrk="0" hangingPunct="0"/>
            <a:r>
              <a:rPr lang="ru-RU" altLang="ru-RU" sz="2400" b="1">
                <a:solidFill>
                  <a:srgbClr val="00B0F0"/>
                </a:solidFill>
              </a:rPr>
              <a:t>ПОВЕСТВОВАНИЕ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8C9FF6C-6C82-4899-9E3E-ED63B6C9BBB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74826" y="2349500"/>
            <a:ext cx="1871663" cy="3698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/>
            <a:r>
              <a:rPr lang="ru-RU" altLang="ru-RU" b="1" dirty="0">
                <a:solidFill>
                  <a:srgbClr val="003399"/>
                </a:solidFill>
              </a:rPr>
              <a:t>киноплёнка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0C6196C-D350-4AA8-809B-FAA23028DC3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927351" y="3716339"/>
            <a:ext cx="1871663" cy="3698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/>
            <a:r>
              <a:rPr lang="ru-RU" altLang="ru-RU" b="1" dirty="0">
                <a:solidFill>
                  <a:srgbClr val="003399"/>
                </a:solidFill>
              </a:rPr>
              <a:t>фильм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84EA784-7374-40E6-8D8F-B3A223E70EB5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401051" y="2276476"/>
            <a:ext cx="2811446" cy="64611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ru-RU" altLang="ru-RU" b="1" dirty="0">
                <a:solidFill>
                  <a:srgbClr val="003399"/>
                </a:solidFill>
              </a:rPr>
              <a:t>последовательность действий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CBAFFED-17FD-43F7-8575-40DA5849C0E5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608889" y="3573464"/>
            <a:ext cx="2232025" cy="3698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/>
            <a:r>
              <a:rPr lang="ru-RU" altLang="ru-RU" b="1" dirty="0">
                <a:solidFill>
                  <a:srgbClr val="003399"/>
                </a:solidFill>
              </a:rPr>
              <a:t>сюжет</a:t>
            </a:r>
          </a:p>
        </p:txBody>
      </p:sp>
      <p:sp>
        <p:nvSpPr>
          <p:cNvPr id="93" name="Стрелка вниз 17">
            <a:extLst>
              <a:ext uri="{FF2B5EF4-FFF2-40B4-BE49-F238E27FC236}">
                <a16:creationId xmlns:a16="http://schemas.microsoft.com/office/drawing/2014/main" id="{E6B85046-F1AE-4ED5-A9BF-58EDF441D92D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951538" y="4149726"/>
            <a:ext cx="647700" cy="936625"/>
          </a:xfrm>
          <a:prstGeom prst="downArrow">
            <a:avLst>
              <a:gd name="adj1" fmla="val 50000"/>
              <a:gd name="adj2" fmla="val 50057"/>
            </a:avLst>
          </a:prstGeom>
          <a:gradFill rotWithShape="1">
            <a:gsLst>
              <a:gs pos="0">
                <a:srgbClr val="CFBAF7"/>
              </a:gs>
              <a:gs pos="34999">
                <a:srgbClr val="DDCEF8"/>
              </a:gs>
              <a:gs pos="100000">
                <a:srgbClr val="F1EBFD"/>
              </a:gs>
            </a:gsLst>
            <a:lin ang="16200000" scaled="1"/>
          </a:gradFill>
          <a:ln w="9525" cap="flat" algn="ctr">
            <a:solidFill>
              <a:srgbClr val="9880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eaLnBrk="0" hangingPunct="0"/>
            <a:endParaRPr lang="ru-RU" alt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F9912C-DC2B-405D-A7C7-F074DC29AA7B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440238" y="3068638"/>
            <a:ext cx="3529012" cy="4619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2400" b="1" i="1">
                <a:solidFill>
                  <a:srgbClr val="FF0000"/>
                </a:solidFill>
              </a:rPr>
              <a:t>Что произошло?</a:t>
            </a:r>
          </a:p>
        </p:txBody>
      </p:sp>
    </p:spTree>
    <p:extLst>
      <p:ext uri="{BB962C8B-B14F-4D97-AF65-F5344CB8AC3E}">
        <p14:creationId xmlns:p14="http://schemas.microsoft.com/office/powerpoint/2010/main" val="284164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7FE4BCE-F675-422A-9385-53D83EB24A5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008439" y="2133601"/>
            <a:ext cx="4052887" cy="4619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altLang="ru-RU" sz="2400" b="1" i="1">
                <a:solidFill>
                  <a:srgbClr val="FF0000"/>
                </a:solidFill>
              </a:rPr>
              <a:t>Почему это произошло?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DEEA08-771D-4310-8D9A-4ACF574302B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935413" y="2636838"/>
            <a:ext cx="4322762" cy="4619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altLang="ru-RU" sz="2400" b="1" i="1">
                <a:solidFill>
                  <a:srgbClr val="FF0000"/>
                </a:solidFill>
              </a:rPr>
              <a:t>Почему предметы такие?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6B1F24-FB77-408B-8FE4-B4351E292D6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522788" y="730320"/>
            <a:ext cx="3024187" cy="95408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809EC2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800" b="1">
                <a:solidFill>
                  <a:srgbClr val="003399"/>
                </a:solidFill>
              </a:rPr>
              <a:t>если в речи</a:t>
            </a:r>
          </a:p>
          <a:p>
            <a:pPr algn="ctr" eaLnBrk="0" hangingPunct="0"/>
            <a:r>
              <a:rPr lang="ru-RU" altLang="ru-RU" sz="2800" b="1">
                <a:solidFill>
                  <a:srgbClr val="003399"/>
                </a:solidFill>
              </a:rPr>
              <a:t>ВЫ ФИЛОСОФ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1CEDF9-4FA4-4751-8012-C07E39675A4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757738" y="5084763"/>
            <a:ext cx="2851150" cy="8302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809EC2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400" b="1">
                <a:solidFill>
                  <a:srgbClr val="00B0F0"/>
                </a:solidFill>
              </a:rPr>
              <a:t>ТИП РЕЧИ – </a:t>
            </a:r>
          </a:p>
          <a:p>
            <a:pPr algn="ctr" eaLnBrk="0" hangingPunct="0"/>
            <a:r>
              <a:rPr lang="ru-RU" altLang="ru-RU" sz="2400" b="1">
                <a:solidFill>
                  <a:srgbClr val="00B0F0"/>
                </a:solidFill>
              </a:rPr>
              <a:t>РАССУЖДЕНИЕ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C36F66D-1478-4FC6-B40F-17B7E77C778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74826" y="2349501"/>
            <a:ext cx="1871663" cy="64611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/>
            <a:r>
              <a:rPr lang="ru-RU" altLang="ru-RU" b="1" dirty="0">
                <a:solidFill>
                  <a:srgbClr val="003399"/>
                </a:solidFill>
              </a:rPr>
              <a:t>отношение к предмету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FF0350A-D091-469F-97FA-967469F4402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422526" y="3630122"/>
            <a:ext cx="2447925" cy="64611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/>
            <a:r>
              <a:rPr lang="ru-RU" altLang="ru-RU" b="1" dirty="0">
                <a:solidFill>
                  <a:srgbClr val="003399"/>
                </a:solidFill>
              </a:rPr>
              <a:t>оценка действительности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68F398E-1835-4FEF-802F-902806E76C2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256589" y="2276476"/>
            <a:ext cx="2376487" cy="64611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/>
            <a:r>
              <a:rPr lang="ru-RU" altLang="ru-RU" b="1" dirty="0">
                <a:solidFill>
                  <a:srgbClr val="003399"/>
                </a:solidFill>
              </a:rPr>
              <a:t>свойства и причины явлений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5D4C5C9-EF8E-4BBF-B74E-C24ECAA31BF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319964" y="3429001"/>
            <a:ext cx="2232025" cy="64611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/>
            <a:r>
              <a:rPr lang="ru-RU" altLang="ru-RU" b="1" dirty="0">
                <a:solidFill>
                  <a:srgbClr val="003399"/>
                </a:solidFill>
              </a:rPr>
              <a:t>нельзя представить</a:t>
            </a:r>
          </a:p>
        </p:txBody>
      </p:sp>
      <p:sp>
        <p:nvSpPr>
          <p:cNvPr id="110" name="Стрелка вниз 17">
            <a:extLst>
              <a:ext uri="{FF2B5EF4-FFF2-40B4-BE49-F238E27FC236}">
                <a16:creationId xmlns:a16="http://schemas.microsoft.com/office/drawing/2014/main" id="{BA4F4FAE-9EED-421A-A711-E77647E5335E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880100" y="4149726"/>
            <a:ext cx="647700" cy="936625"/>
          </a:xfrm>
          <a:prstGeom prst="downArrow">
            <a:avLst>
              <a:gd name="adj1" fmla="val 50000"/>
              <a:gd name="adj2" fmla="val 50057"/>
            </a:avLst>
          </a:prstGeom>
          <a:gradFill rotWithShape="1">
            <a:gsLst>
              <a:gs pos="0">
                <a:srgbClr val="CFBAF7"/>
              </a:gs>
              <a:gs pos="34999">
                <a:srgbClr val="DDCEF8"/>
              </a:gs>
              <a:gs pos="100000">
                <a:srgbClr val="F1EBFD"/>
              </a:gs>
            </a:gsLst>
            <a:lin ang="16200000" scaled="1"/>
          </a:gradFill>
          <a:ln w="9525" cap="flat" algn="ctr">
            <a:solidFill>
              <a:srgbClr val="9880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eaLnBrk="0" hangingPunct="0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3503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1384</Words>
  <Application>Microsoft Office PowerPoint</Application>
  <PresentationFormat>Широкоэкранный</PresentationFormat>
  <Paragraphs>130</Paragraphs>
  <Slides>19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</vt:lpstr>
      <vt:lpstr>Тема Office</vt:lpstr>
      <vt:lpstr>Документ Microsoft Word</vt:lpstr>
      <vt:lpstr>Задание 23</vt:lpstr>
      <vt:lpstr>Формулировка задания</vt:lpstr>
      <vt:lpstr>Что надо знать и уметь?</vt:lpstr>
      <vt:lpstr>Ловушки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Варианты формулировок на логические связи между предложениями фрагмента</vt:lpstr>
      <vt:lpstr>Презентация PowerPoint</vt:lpstr>
      <vt:lpstr>Презентация PowerPoint</vt:lpstr>
      <vt:lpstr>Презентация PowerPoint</vt:lpstr>
      <vt:lpstr>Алгоритм выполнения задания 23</vt:lpstr>
      <vt:lpstr>Презентация PowerPoint</vt:lpstr>
      <vt:lpstr>Задания</vt:lpstr>
      <vt:lpstr>Разбор задания</vt:lpstr>
      <vt:lpstr>Предложение 8 подтверждает тезис, сформулированный в предложении 7.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Задание 23</dc:title>
  <dc:creator>User</dc:creator>
  <cp:lastModifiedBy>User</cp:lastModifiedBy>
  <cp:revision>11</cp:revision>
  <dcterms:created xsi:type="dcterms:W3CDTF">2023-04-14T05:22:25Z</dcterms:created>
  <dcterms:modified xsi:type="dcterms:W3CDTF">2023-04-14T09:22:11Z</dcterms:modified>
</cp:coreProperties>
</file>