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8" r:id="rId8"/>
    <p:sldId id="273" r:id="rId9"/>
    <p:sldId id="263" r:id="rId10"/>
    <p:sldId id="265" r:id="rId11"/>
    <p:sldId id="264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3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30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2070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7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278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30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49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7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87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3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44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36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42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09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3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4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D12BC-AB52-4DA2-A27D-B24C028DA563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64677A-B329-43F1-9B0A-68B9F118EE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7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D42B2D-E92E-85C2-1B99-12F62DE9B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5968" y="954336"/>
            <a:ext cx="8915399" cy="112628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ЕГЭ по литературе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4F73760-421E-9D52-FEA3-26D418759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2238104"/>
            <a:ext cx="8915399" cy="3665560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клуба знатоков  №4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Задание на сопоставление: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11 (лирическое произведение)</a:t>
            </a:r>
          </a:p>
        </p:txBody>
      </p:sp>
    </p:spTree>
    <p:extLst>
      <p:ext uri="{BB962C8B-B14F-4D97-AF65-F5344CB8AC3E}">
        <p14:creationId xmlns:p14="http://schemas.microsoft.com/office/powerpoint/2010/main" val="161397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E06FDF-4F41-B40E-DC7B-56ECA30D1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470" y="511629"/>
            <a:ext cx="9875520" cy="583474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> * *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Идут белые </a:t>
            </a:r>
            <a:r>
              <a:rPr lang="ru-RU" sz="1100" b="0" i="0" dirty="0" err="1">
                <a:solidFill>
                  <a:srgbClr val="000000"/>
                </a:solidFill>
                <a:effectLst/>
                <a:latin typeface="TimesNewRoman"/>
              </a:rPr>
              <a:t>снеги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,                                                                       Если было несладко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как по нитке скользя...                                                               я не шибко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тужил.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rgbClr val="000000"/>
                </a:solidFill>
                <a:latin typeface="TimesNewRoman"/>
              </a:rPr>
              <a:t>         Жить и жить бы на свете,                                                          Пусть я прожил нескладно,</a:t>
            </a:r>
            <a:endParaRPr lang="ru-RU" sz="11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rgbClr val="000000"/>
                </a:solidFill>
                <a:latin typeface="TimesNewRoman"/>
              </a:rPr>
              <a:t>         но, наверно, нельзя.                                                           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для России я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жил. 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endParaRPr lang="ru-RU" sz="12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200" dirty="0">
                <a:solidFill>
                  <a:srgbClr val="000000"/>
                </a:solidFill>
                <a:latin typeface="TimesNewRoman"/>
              </a:rPr>
              <a:t>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Чьи-то души бесследно,                                                    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И надеждою маюсь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растворяясь вдали,                                                            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(полный тайных тревог),                                                             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словно белые </a:t>
            </a:r>
            <a:r>
              <a:rPr lang="ru-RU" sz="1100" b="0" i="0" dirty="0" err="1">
                <a:solidFill>
                  <a:srgbClr val="000000"/>
                </a:solidFill>
                <a:effectLst/>
                <a:latin typeface="TimesNewRoman"/>
              </a:rPr>
              <a:t>снеги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,                                                                     что хоть малую малость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идут в небо с земли.                                                          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 я России помог.                                                             </a:t>
            </a:r>
            <a:endParaRPr lang="ru-RU" sz="11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Идут белые </a:t>
            </a:r>
            <a:r>
              <a:rPr lang="ru-RU" sz="1100" b="0" i="0" dirty="0" err="1">
                <a:solidFill>
                  <a:srgbClr val="000000"/>
                </a:solidFill>
                <a:effectLst/>
                <a:latin typeface="TimesNewRoman"/>
              </a:rPr>
              <a:t>снеги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...                                                                       Пусть она позабудет,                 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И я тоже уйду.                                                                      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про меня без труда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Не печалюсь о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смерти                                                                  только пусть она будет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и бессмертья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не жду                                                                     навсегда, навсегда. </a:t>
            </a:r>
          </a:p>
          <a:p>
            <a:pPr marL="0" indent="0">
              <a:buNone/>
            </a:pPr>
            <a:r>
              <a:rPr lang="ru-RU" sz="1100" dirty="0">
                <a:solidFill>
                  <a:srgbClr val="000000"/>
                </a:solidFill>
                <a:latin typeface="TimesNewRoman"/>
              </a:rPr>
              <a:t>          Я не верую в чудо                                                                           Идут белые  </a:t>
            </a:r>
            <a:r>
              <a:rPr lang="ru-RU" sz="1100" dirty="0" err="1">
                <a:solidFill>
                  <a:srgbClr val="000000"/>
                </a:solidFill>
                <a:latin typeface="TimesNewRoman"/>
              </a:rPr>
              <a:t>снеги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,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снег, не звезда,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                                                                    как во все времена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 и я больше не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буду                                                                         как при Пушкине, Стеньке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 никогда, никогда</a:t>
            </a:r>
            <a:r>
              <a:rPr lang="ru-RU" sz="1100" dirty="0"/>
              <a:t>                                                              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аж до боли светлы,</a:t>
            </a:r>
            <a:endParaRPr lang="ru-RU" sz="1100" dirty="0"/>
          </a:p>
          <a:p>
            <a:pPr marL="0" indent="0">
              <a:spcBef>
                <a:spcPts val="0"/>
              </a:spcBef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rgbClr val="000000"/>
                </a:solidFill>
                <a:latin typeface="TimesNewRoman"/>
              </a:rPr>
              <a:t>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И я думаю, грешный,                                                           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Идут </a:t>
            </a:r>
            <a:r>
              <a:rPr lang="ru-RU" sz="1100" dirty="0" err="1">
                <a:solidFill>
                  <a:srgbClr val="000000"/>
                </a:solidFill>
                <a:latin typeface="TimesNewRoman"/>
              </a:rPr>
              <a:t>снеги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 большие </a:t>
            </a:r>
            <a:endParaRPr lang="ru-RU" sz="11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ну, а кем же я был                                                                          аж до боли светлы,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rgbClr val="000000"/>
                </a:solidFill>
                <a:latin typeface="TimesNewRoman"/>
              </a:rPr>
              <a:t>         что я в жизни поспешной                                                              и мои, и чужие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dirty="0">
                <a:solidFill>
                  <a:srgbClr val="000000"/>
                </a:solidFill>
                <a:latin typeface="TimesNewRoman"/>
              </a:rPr>
              <a:t>         больше жизни любил?                                                                  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заметая следы.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                                                                     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11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А любил я Россию                                                                          Быть бессмертным не в силе,    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всею кровью,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хребтом –                                                                  но надежда моя: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Её реки в разливе                                                                             если будет Россия,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и когда подо льдом</a:t>
            </a:r>
            <a:r>
              <a:rPr lang="ru-RU" sz="1100" b="0" i="0">
                <a:solidFill>
                  <a:srgbClr val="000000"/>
                </a:solidFill>
                <a:effectLst/>
                <a:latin typeface="TimesNewRoman"/>
              </a:rPr>
              <a:t>,</a:t>
            </a:r>
            <a:r>
              <a:rPr lang="ru-RU" sz="1100">
                <a:solidFill>
                  <a:srgbClr val="000000"/>
                </a:solidFill>
                <a:latin typeface="TimesNewRoman"/>
              </a:rPr>
              <a:t>                                                                         значит</a:t>
            </a:r>
            <a:r>
              <a:rPr lang="ru-RU" sz="1100" dirty="0">
                <a:solidFill>
                  <a:srgbClr val="000000"/>
                </a:solidFill>
                <a:latin typeface="TimesNewRoman"/>
              </a:rPr>
              <a:t>, буду и я. 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endParaRPr lang="ru-RU" sz="11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дух её пятистенок,                                                                            (</a:t>
            </a:r>
            <a:r>
              <a:rPr lang="ru-RU" sz="1100" b="0" i="0" dirty="0" err="1">
                <a:solidFill>
                  <a:srgbClr val="000000"/>
                </a:solidFill>
                <a:effectLst/>
                <a:latin typeface="TimesNewRoman"/>
              </a:rPr>
              <a:t>Е.Евтушенко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)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дух её сосняков,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её Пушкина, Стеньку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>           и её стариков.</a:t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endParaRPr lang="ru-RU" sz="1100" b="0" i="0" dirty="0">
              <a:solidFill>
                <a:srgbClr val="000000"/>
              </a:solidFill>
              <a:effectLst/>
              <a:latin typeface="TimesNew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1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dirty="0">
                <a:solidFill>
                  <a:srgbClr val="000000"/>
                </a:solidFill>
                <a:latin typeface="TimesNewRoman"/>
              </a:rPr>
              <a:t> 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> 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> 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> 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  <a:t/>
            </a:r>
            <a:br>
              <a:rPr lang="ru-RU" sz="1200" b="0" i="0" dirty="0">
                <a:solidFill>
                  <a:srgbClr val="000000"/>
                </a:solidFill>
                <a:effectLst/>
                <a:latin typeface="TimesNewRoman"/>
              </a:rPr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055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6C44CB-4A3D-837D-D221-F75C2A82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E9FBFD-DFBE-F550-50EC-336A2AD1C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67543"/>
            <a:ext cx="8915400" cy="4343679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природы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любви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войны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поколения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смерти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Смысла жизни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поэзия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Сатирическая поэзия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нравственных и этических понятий  (свобода,  красота…)</a:t>
            </a:r>
          </a:p>
        </p:txBody>
      </p:sp>
    </p:spTree>
    <p:extLst>
      <p:ext uri="{BB962C8B-B14F-4D97-AF65-F5344CB8AC3E}">
        <p14:creationId xmlns:p14="http://schemas.microsoft.com/office/powerpoint/2010/main" val="1660471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213329-E38B-797E-C694-0E58CBB3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3703"/>
            <a:ext cx="8915400" cy="4587519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49406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E87F0A-4588-4E22-D9C1-30845932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181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Сопоставление-структур</a:t>
            </a:r>
            <a:r>
              <a:rPr lang="ru-RU" dirty="0"/>
              <a:t>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F15568-E0C5-3171-B418-7359F267B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9166"/>
            <a:ext cx="8915400" cy="442205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признак  (1 вариант сопоставления)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этом …. и в этом…..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этот…. ,так же , как и тот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как …,так и …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Аргументация текстом !!! –       способы привлечения текста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 произведение                                                            2 произведение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Отличающиеся      признаки (2 вариант сопоставления)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…в отличие от                                 же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однако                                                      зато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напротив                                      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Частично отличается (3 вариант сопоставления)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НО…..в этом ….. мы видим другой поворот темы (мотива),  другую авторскую оценку</a:t>
            </a:r>
          </a:p>
        </p:txBody>
      </p:sp>
    </p:spTree>
    <p:extLst>
      <p:ext uri="{BB962C8B-B14F-4D97-AF65-F5344CB8AC3E}">
        <p14:creationId xmlns:p14="http://schemas.microsoft.com/office/powerpoint/2010/main" val="422598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74184E-0D71-BD6E-EB0B-C73C485B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сопоставлении лирических произведений опираемся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157A3BB-3A2A-9CAF-B606-6C53EB255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55223"/>
            <a:ext cx="8915400" cy="38559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Жанр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Поэтическая индивидуальность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«индивидуальные»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повороты традиционной темы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мотива</a:t>
            </a:r>
          </a:p>
        </p:txBody>
      </p:sp>
    </p:spTree>
    <p:extLst>
      <p:ext uri="{BB962C8B-B14F-4D97-AF65-F5344CB8AC3E}">
        <p14:creationId xmlns:p14="http://schemas.microsoft.com/office/powerpoint/2010/main" val="41930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724C28-0D8B-8A87-148B-819FE32DE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62853"/>
            <a:ext cx="8911687" cy="322668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«Вечер»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А.А.Фета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AD96613-4DF0-3572-7423-1AFCC64E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3371" y="1199606"/>
            <a:ext cx="11408599" cy="4726856"/>
          </a:xfrm>
        </p:spPr>
        <p:txBody>
          <a:bodyPr>
            <a:normAutofit/>
          </a:bodyPr>
          <a:lstStyle/>
          <a:p>
            <a:pPr algn="l"/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Прозвучало над ясной рекою,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Прозвенело в померкшем лугу,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Прокатилось над рощей немою,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Засветилось на том берегу.</a:t>
            </a:r>
          </a:p>
          <a:p>
            <a:pPr algn="l"/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Далеко, в полумраке, луками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Убегает на запад река.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Погорев золотыми каймами,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Разлетелись, как дым, облака.</a:t>
            </a:r>
          </a:p>
          <a:p>
            <a:pPr algn="l"/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На пригорке то сыро, то жарко,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Вздохи дня есть в дыханье ночном, -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Но зарница уж теплится ярко</a:t>
            </a:r>
            <a:b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</a:br>
            <a:r>
              <a:rPr lang="ru-RU" sz="2000" b="0" i="0" dirty="0">
                <a:solidFill>
                  <a:srgbClr val="3C3C3C"/>
                </a:solidFill>
                <a:effectLst/>
                <a:latin typeface="Noto Serif" panose="02020600060500020200" pitchFamily="18" charset="0"/>
              </a:rPr>
              <a:t>Голубым и зелёным огнём.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E60B9DD6-15F4-BA63-2899-BCF3B6E19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685520"/>
            <a:ext cx="4528457" cy="580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96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CBDE3F-F5B8-0B64-86A6-FCFD2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571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«Вечер»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И.А.Бунина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703210-73B9-2FEA-45F6-E0D61C2AD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0423" y="1706880"/>
            <a:ext cx="7454537" cy="420434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7BA21707-6279-8D10-7784-74FB6B77F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71" y="1565644"/>
            <a:ext cx="4110446" cy="434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="" xmlns:a16="http://schemas.microsoft.com/office/drawing/2014/main" id="{C44EA4D4-EAE7-7EF2-26B4-332D63CE1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23" y="1454331"/>
            <a:ext cx="3796937" cy="434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13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BF23B6-A5D3-68A3-FEFB-C5C2F3A81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поэта и поэзии   (19 век -Пушкин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Лермонтов, Некрасов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век-Ахматова , Бальмонт, Пастернак, Есенин, Маяковский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998510-9127-DC16-6DD9-EA4440F67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поэта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становятся поэтом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творчества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 и толпа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«Памятник» (мотив поэтического бессмертия)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 и деньги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поэзия (определение поэзии)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поэтическая индивидуальность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67410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F8C3A-2F8D-FA34-102A-2A77F901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87570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10.Что</a:t>
            </a:r>
            <a:r>
              <a:rPr lang="ru-RU" b="1" dirty="0"/>
              <a:t>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символизирует свеча в приведенном стихотворении Б. Ахмадулиной?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11.Какие стихотворения русских поэтов посвящены творчеству и в чем их можно сопоставить со «Свечой» Б. Ахмадулиной?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320F920-C437-DB43-55EB-9CC1D671D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211977"/>
            <a:ext cx="8915400" cy="34706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Свеча Всего-то — чтоб была свеча,                                                      Уже ты мыслишь о друзьях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свеча простая, восковая,                                                                          все чаще, способом старинным,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старомодность вековая                                                                            и сталактитом стеаринным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станет в памяти свежа.                                                                    займешься с нежностью в глазах.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поспешит твое перо                                                                             И Пушкин ласково глядит,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той грамоте витиеватой,                                                                       и ночь прошла, и гаснут свечи,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разумной и замысловатой,                                                                       и нежный вкус родимой речи 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ляжет на душу добро.                                                                            так чисто губы холодит. 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4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042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.Отрывок из стихотворения «Осень»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91049"/>
            <a:ext cx="8915400" cy="44201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забываю мир — и в сладкой тишине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сладко усыплён моим воображеньем,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пробуждается поэзия во мне: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Душа стесняется лирическим волненьем,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Трепещет и звучит, и ищет, как во сне,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Излиться наконец свободным проявленьем —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тут ко мне идёт незримый рой гостей,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Знакомцы давние, плоды мечты моей.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мысли в голове волнуются в отваге,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рифмы лёгкие навстречу им бегут,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пальцы просятся к перу, перо к бумаге,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Минута — и стихи свободно потекут.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дремлет недвижим корабль в недвижной влаге,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чу! — матросы вдруг кидаются, ползут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Вверх, вниз — и паруса надулись, ветра полны;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Громада двинулась и рассекает волны.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47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F53669-57C3-8FB2-F231-F7E03A14C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Родины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8807DB3-D318-DD35-E40D-92893EBD0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1417"/>
            <a:ext cx="8915400" cy="4369805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люблю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что люблю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Противоречивое или цельное это чувство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детали выделяю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Образы (мотивы) традиционные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я сделаю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Родины?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чем ассоциируется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Родина?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 «возврата»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Родину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«Слово полку Игореве»     Лермонтов «Родина»      Некрасов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«Родина»     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Тютчев «Умом Россию не понять»       Блок «Русь»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«Скифы» 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С.Есенин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«Русь»,  «Спит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ковыль, равнина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дорогая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…», «Гой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ты, Русь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родная»,    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М.Цветаева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«Тоска по Родине»,         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А.Ахматова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«Родная земля»     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Симонов «Родина»,    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Н.Рубцов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«Тихая моя Родина»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B16EFD3E-28CD-2CF8-AC04-6CEFCAAB18E8}"/>
              </a:ext>
            </a:extLst>
          </p:cNvPr>
          <p:cNvSpPr/>
          <p:nvPr/>
        </p:nvSpPr>
        <p:spPr>
          <a:xfrm>
            <a:off x="5068388" y="4543697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: вправо 6">
            <a:extLst>
              <a:ext uri="{FF2B5EF4-FFF2-40B4-BE49-F238E27FC236}">
                <a16:creationId xmlns="" xmlns:a16="http://schemas.microsoft.com/office/drawing/2014/main" id="{91AAEB3A-0039-B97E-2AB1-8AE6CC6B42A0}"/>
              </a:ext>
            </a:extLst>
          </p:cNvPr>
          <p:cNvSpPr/>
          <p:nvPr/>
        </p:nvSpPr>
        <p:spPr>
          <a:xfrm>
            <a:off x="7406640" y="4543697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: вправо 7">
            <a:extLst>
              <a:ext uri="{FF2B5EF4-FFF2-40B4-BE49-F238E27FC236}">
                <a16:creationId xmlns="" xmlns:a16="http://schemas.microsoft.com/office/drawing/2014/main" id="{63221A06-6089-7953-28D6-1BABB0A44BB7}"/>
              </a:ext>
            </a:extLst>
          </p:cNvPr>
          <p:cNvSpPr/>
          <p:nvPr/>
        </p:nvSpPr>
        <p:spPr>
          <a:xfrm>
            <a:off x="9629801" y="4543697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: вправо 8">
            <a:extLst>
              <a:ext uri="{FF2B5EF4-FFF2-40B4-BE49-F238E27FC236}">
                <a16:creationId xmlns="" xmlns:a16="http://schemas.microsoft.com/office/drawing/2014/main" id="{C6C32352-9F7C-8BF5-B463-F7759E983F15}"/>
              </a:ext>
            </a:extLst>
          </p:cNvPr>
          <p:cNvSpPr/>
          <p:nvPr/>
        </p:nvSpPr>
        <p:spPr>
          <a:xfrm>
            <a:off x="4611189" y="4809309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="" xmlns:a16="http://schemas.microsoft.com/office/drawing/2014/main" id="{D6F26986-33F0-5F07-4937-E753D36D5209}"/>
              </a:ext>
            </a:extLst>
          </p:cNvPr>
          <p:cNvSpPr/>
          <p:nvPr/>
        </p:nvSpPr>
        <p:spPr>
          <a:xfrm>
            <a:off x="8202445" y="4796248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="" xmlns:a16="http://schemas.microsoft.com/office/drawing/2014/main" id="{2217FAD9-3FCD-CFA3-1AFC-59B25B3DFC4C}"/>
              </a:ext>
            </a:extLst>
          </p:cNvPr>
          <p:cNvSpPr/>
          <p:nvPr/>
        </p:nvSpPr>
        <p:spPr>
          <a:xfrm>
            <a:off x="8351592" y="5070260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="" xmlns:a16="http://schemas.microsoft.com/office/drawing/2014/main" id="{74E80B70-6C40-DDF7-37F0-ABC60D641D52}"/>
              </a:ext>
            </a:extLst>
          </p:cNvPr>
          <p:cNvSpPr/>
          <p:nvPr/>
        </p:nvSpPr>
        <p:spPr>
          <a:xfrm>
            <a:off x="10951030" y="5042265"/>
            <a:ext cx="152400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="" xmlns:a16="http://schemas.microsoft.com/office/drawing/2014/main" id="{1A5DE583-015E-323A-89B0-D091E4577549}"/>
              </a:ext>
            </a:extLst>
          </p:cNvPr>
          <p:cNvSpPr/>
          <p:nvPr/>
        </p:nvSpPr>
        <p:spPr>
          <a:xfrm>
            <a:off x="3823768" y="5251412"/>
            <a:ext cx="174172" cy="287384"/>
          </a:xfrm>
          <a:prstGeom prst="rightArrow">
            <a:avLst>
              <a:gd name="adj1" fmla="val 50000"/>
              <a:gd name="adj2" fmla="val 482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EC130FE4-B5A0-6439-45C1-7348D1645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341" y="5251412"/>
            <a:ext cx="201185" cy="37188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EC130FE4-B5A0-6439-45C1-7348D1645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2788" y="5240385"/>
            <a:ext cx="201185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8165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1272</TotalTime>
  <Words>449</Words>
  <Application>Microsoft Office PowerPoint</Application>
  <PresentationFormat>Широкоэкранный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Century Gothic</vt:lpstr>
      <vt:lpstr>Noto Serif</vt:lpstr>
      <vt:lpstr>Times New Roman</vt:lpstr>
      <vt:lpstr>TimesNewRoman</vt:lpstr>
      <vt:lpstr>Wingdings</vt:lpstr>
      <vt:lpstr>Wingdings 3</vt:lpstr>
      <vt:lpstr>Легкий дым</vt:lpstr>
      <vt:lpstr>Подготовка к ЕГЭ по литературе </vt:lpstr>
      <vt:lpstr>Сопоставление-структура: </vt:lpstr>
      <vt:lpstr>При сопоставлении лирических произведений опираемся </vt:lpstr>
      <vt:lpstr>«Вечер» А.А.Фета</vt:lpstr>
      <vt:lpstr>«Вечер» И.А.Бунина </vt:lpstr>
      <vt:lpstr>Тема поэта и поэзии   (19 век -Пушкин ,Лермонтов, Некрасов  20 век-Ахматова , Бальмонт, Пастернак, Есенин, Маяковский  </vt:lpstr>
      <vt:lpstr>10.Что символизирует свеча в приведенном стихотворении Б. Ахмадулиной?   11.Какие стихотворения русских поэтов посвящены творчеству и в чем их можно сопоставить со «Свечой» Б. Ахмадулиной?</vt:lpstr>
      <vt:lpstr>А.С.Пушкин .Отрывок из стихотворения «Осень»</vt:lpstr>
      <vt:lpstr>Тема Родины</vt:lpstr>
      <vt:lpstr>Презентация PowerPoint</vt:lpstr>
      <vt:lpstr>Традиционные темы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литературе </dc:title>
  <dc:creator>Денис Шадрин</dc:creator>
  <cp:lastModifiedBy>VENERA SHADRINA</cp:lastModifiedBy>
  <cp:revision>17</cp:revision>
  <cp:lastPrinted>2023-03-09T04:38:38Z</cp:lastPrinted>
  <dcterms:created xsi:type="dcterms:W3CDTF">2023-02-11T15:42:50Z</dcterms:created>
  <dcterms:modified xsi:type="dcterms:W3CDTF">2023-03-09T06:35:06Z</dcterms:modified>
</cp:coreProperties>
</file>