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62" r:id="rId4"/>
    <p:sldId id="264" r:id="rId5"/>
    <p:sldId id="258" r:id="rId6"/>
    <p:sldId id="259" r:id="rId7"/>
    <p:sldId id="260" r:id="rId8"/>
    <p:sldId id="261" r:id="rId9"/>
    <p:sldId id="263" r:id="rId10"/>
    <p:sldId id="265" r:id="rId11"/>
    <p:sldId id="266" r:id="rId12"/>
    <p:sldId id="267" r:id="rId13"/>
    <p:sldId id="268" r:id="rId14"/>
    <p:sldId id="275" r:id="rId15"/>
    <p:sldId id="269" r:id="rId16"/>
    <p:sldId id="276" r:id="rId17"/>
    <p:sldId id="277" r:id="rId18"/>
    <p:sldId id="272" r:id="rId19"/>
    <p:sldId id="278" r:id="rId20"/>
    <p:sldId id="279" r:id="rId21"/>
    <p:sldId id="274" r:id="rId22"/>
    <p:sldId id="281" r:id="rId23"/>
    <p:sldId id="282" r:id="rId24"/>
    <p:sldId id="280" r:id="rId25"/>
    <p:sldId id="283" r:id="rId26"/>
    <p:sldId id="284" r:id="rId27"/>
    <p:sldId id="270" r:id="rId28"/>
    <p:sldId id="271" r:id="rId29"/>
    <p:sldId id="273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662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77637-51DE-48C9-BD9C-6FD6FA3CCDB6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D6654-E132-474B-BE78-27FC9031E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6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B9E33-E66C-4B5E-8FC0-D9E702AB8B0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7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5EDB5-077B-4406-821E-C44E75C8E75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6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31E9C-2414-42CD-B83A-0FD7FE95E6C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7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0AA70-E9FD-4198-B263-16E01D6A5A1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45371-025B-486C-8828-F5734D8A471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0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C4685-B287-4223-A9DF-609605F2D19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61064-7B88-4562-AA67-35F6BCEE34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D4108-1C71-4FC2-8DD5-4C3F98CFDAE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7897B-3934-4AED-9C73-44F655A16EE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5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3BC04-4E97-4772-AE64-F597D821485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6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91486-8B79-4DE8-A930-7758ADA6DAA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5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955E20-B9A3-43CC-A626-040BD6677267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8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echoesii/set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4559" y="476672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политика России 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2"/>
          <a:stretch/>
        </p:blipFill>
        <p:spPr bwMode="auto">
          <a:xfrm>
            <a:off x="405063" y="2132855"/>
            <a:ext cx="8271393" cy="422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3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и термины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Казаки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Гетман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Полки нового и иноземного строя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Священная Лига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Переяславская Рада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Засечная черта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Стрельцы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Ясак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2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и термины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39552" y="1052736"/>
            <a:ext cx="3610744" cy="5257800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Казаки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Гетман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Полки нового и иноземного строя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Священная лига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Переяславская Рада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Засечная черта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Стрельцы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Ясак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995936" y="1052736"/>
            <a:ext cx="4896544" cy="5112568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Вольные люди, работавшие по найму, лица, несшие службу в приграничных районах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Командующий войсками в Польше; на Украине -глава реестровых казаков. С 1648 г. правитель Украины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Воинские части, сформированные в 17 в. по образцу европейских армий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Антитурецкий союз держав, состоящий из Священной Римской империи, Речи Посполитой, Венеции, России в 1684-1699 гг.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 представителей запорожского казачества во главе с гетманом Богданом Хмельницким, состоявшееся 18 января 1654 года в Переяславе, на котором было принародно принято решение об объединении территории Войска Запорожского с Русским царством, закреплённое присягой на верность царю.</a:t>
            </a:r>
            <a:endParaRPr lang="ru-RU" dirty="0"/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оборонительных сооружений в 13-17 вв. на Руси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16-17 вв. постоянное войско, вооруженное огнестрельным оружием (категория служилых людей)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Натуральный налог с народов Сибири и Севера, главным образом пушниной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494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Посполитая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Борисович Шеин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Артемий Васильевич Измайлов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Владислав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Васильевич Бутурлин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Богдан Хмельницкий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Афанасий Лаврентьевич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Нащокин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Васильевич Голицын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Османская империя и Крым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Ромодановский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Ибрагим-паша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Кара-Мустафа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Васильевич Голицын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Семенович Шеин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 Петрович Шереметев</a:t>
            </a:r>
          </a:p>
        </p:txBody>
      </p:sp>
    </p:spTree>
    <p:extLst>
      <p:ext uri="{BB962C8B-B14F-4D97-AF65-F5344CB8AC3E}">
        <p14:creationId xmlns:p14="http://schemas.microsoft.com/office/powerpoint/2010/main" val="321608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Персоналии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Сибири и Дальнего Востока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 Алексеевич Головин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Данилович Поярков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 Иванович Дежнев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Ерофей Павлович Хабаров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Васильевич Атласов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Швеция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Андреевич Хованский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674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ChangeArrowheads="1"/>
          </p:cNvSpPr>
          <p:nvPr/>
        </p:nvSpPr>
        <p:spPr bwMode="auto">
          <a:xfrm>
            <a:off x="285750" y="1065213"/>
            <a:ext cx="4572000" cy="4892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Хованский Иван Андреевич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- князь, крупный военный и политический деятель второй половины XVII в. Жестоко подавил восстание в Новгороде (1650), возглавлял следствие по делу о «Медном бунте» 1662 г., активный участник Русско-шведской 1656—1658 гг. и Русско-польской 1654— 1667 гг. войн. После победы восставших стрельцов в 1682 г. стал главой Стрелецкого приказа.  </a:t>
            </a:r>
          </a:p>
        </p:txBody>
      </p:sp>
      <p:pic>
        <p:nvPicPr>
          <p:cNvPr id="36867" name="Рисунок 2" descr="хов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071095"/>
            <a:ext cx="3555384" cy="488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35063" y="203200"/>
            <a:ext cx="6985000" cy="4778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Борьба со Швецией</a:t>
            </a:r>
          </a:p>
        </p:txBody>
      </p:sp>
    </p:spTree>
    <p:extLst>
      <p:ext uri="{BB962C8B-B14F-4D97-AF65-F5344CB8AC3E}">
        <p14:creationId xmlns:p14="http://schemas.microsoft.com/office/powerpoint/2010/main" val="12092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география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Поляновка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Андрусово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Кардисс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Бахчисарай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Чигирин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Нерчинск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Алабазин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Даурия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Киев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Переяслав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Псков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Иван-город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Дерпт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70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5488"/>
            <a:ext cx="7891056" cy="681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624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923725" cy="594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65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8,10. Укажите название города, обозначенного на карте цифрой «1».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01326"/>
            <a:ext cx="5488221" cy="574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600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сидение казаков 1637-1642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46" y="1945317"/>
            <a:ext cx="8745042" cy="407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377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политика России 17 века — это комплекс целей и задач, которые требовалось решить Московскому государству после Смутного времени.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Московское государство по отношению к европейской межгосударственной системе вплоть до середины 17 века являлось державой второго ранга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115616" y="2924944"/>
            <a:ext cx="0" cy="288032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115616" y="5805264"/>
            <a:ext cx="6192688" cy="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2108" y="280876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авторитет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1115616" y="3429000"/>
            <a:ext cx="3312368" cy="2376264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305213" y="3506440"/>
            <a:ext cx="3003091" cy="2826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4190913" y="3386604"/>
            <a:ext cx="228600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12377" y="583746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Смутное время</a:t>
            </a:r>
          </a:p>
        </p:txBody>
      </p:sp>
      <p:sp>
        <p:nvSpPr>
          <p:cNvPr id="23" name="Овал 22"/>
          <p:cNvSpPr/>
          <p:nvPr/>
        </p:nvSpPr>
        <p:spPr>
          <a:xfrm>
            <a:off x="3275856" y="4136504"/>
            <a:ext cx="228600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059832" y="4605894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Присоединение Левобережной Украины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13295" y="3024205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Северная война</a:t>
            </a:r>
          </a:p>
        </p:txBody>
      </p:sp>
      <p:sp>
        <p:nvSpPr>
          <p:cNvPr id="27" name="Овал 26"/>
          <p:cNvSpPr/>
          <p:nvPr/>
        </p:nvSpPr>
        <p:spPr>
          <a:xfrm>
            <a:off x="3317869" y="5690964"/>
            <a:ext cx="228600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076613" y="5690964"/>
            <a:ext cx="228600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814092" y="596905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1667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29149" y="599135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1725</a:t>
            </a:r>
          </a:p>
        </p:txBody>
      </p:sp>
    </p:spTree>
    <p:extLst>
      <p:ext uri="{BB962C8B-B14F-4D97-AF65-F5344CB8AC3E}">
        <p14:creationId xmlns:p14="http://schemas.microsoft.com/office/powerpoint/2010/main" val="11598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14" y="0"/>
            <a:ext cx="91559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708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Русско-шведская война 1656–1661 гг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7" descr="Русско-швед_война-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124744"/>
            <a:ext cx="6952876" cy="5733256"/>
          </a:xfrm>
        </p:spPr>
      </p:pic>
    </p:spTree>
    <p:extLst>
      <p:ext uri="{BB962C8B-B14F-4D97-AF65-F5344CB8AC3E}">
        <p14:creationId xmlns:p14="http://schemas.microsoft.com/office/powerpoint/2010/main" val="2410653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Бахчисарайский мир 1681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84" y="1268760"/>
            <a:ext cx="6734024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082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0239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Крымские походы 1687, 1689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380" y="946022"/>
            <a:ext cx="6639996" cy="572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795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«Вечный мир» 1686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33" y="1600200"/>
            <a:ext cx="810293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632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2405"/>
            <a:ext cx="7931224" cy="1210146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Нерчинский договор с Китаем 1689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6351781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031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1"/>
            <a:ext cx="8880986" cy="666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128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12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C:\Users\сергей\Desktop\ОТЧЕТЫ 2022\Выступление 13.12.22\1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75" b="75685"/>
          <a:stretch/>
        </p:blipFill>
        <p:spPr bwMode="auto">
          <a:xfrm>
            <a:off x="755576" y="1412776"/>
            <a:ext cx="7704856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0844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точка зрения, что, несмотря на наличие существенных различий, внешняя политика Михаила Фёдоровича и Алексея Михайловича Романовых имела значимые общие черты. Приведите не менее двух фактов, подтверждающих эту общность.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4525963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оба монарха вели войны с Речью Посполитой (в правление Михаила Фёдоровича - Смоленская война 1632-1634 гг., в правление Алексея Михайловича - Русско-польская 1654-1667 г.)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вели войны со Швецией в борьбе за территории, но не смогли отвоевать выход к Балтийскому морю (Столбовский мир при Михаиле Федоровиче - конец шведской интервенции,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Кардисский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мир после русско-шведской войны 1656—1661 гг. при Алексея Михайловиче)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оба приглашали на службу иностранных специалистов для проведения реформ в стране (реорганизация армии на основе полков нового строя; развивалась Немецкая слобода)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503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обобщающей схемы в конспекте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75856" y="2204864"/>
            <a:ext cx="2808312" cy="288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Правление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Михаила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Романова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1613-1645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15516" y="3212976"/>
            <a:ext cx="1980220" cy="136815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Смоленская война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1632-1634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Поляновский мир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630" y="2200198"/>
            <a:ext cx="1728192" cy="648072"/>
          </a:xfrm>
          <a:prstGeom prst="rect">
            <a:avLst/>
          </a:prstGeom>
          <a:gradFill>
            <a:gsLst>
              <a:gs pos="48000">
                <a:schemeClr val="accent1">
                  <a:lumMod val="75000"/>
                </a:schemeClr>
              </a:gs>
              <a:gs pos="92000">
                <a:schemeClr val="bg1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М. Шеин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А. Измайлов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630" y="4762774"/>
            <a:ext cx="1728192" cy="648072"/>
          </a:xfrm>
          <a:prstGeom prst="rect">
            <a:avLst/>
          </a:prstGeom>
          <a:gradFill>
            <a:gsLst>
              <a:gs pos="0">
                <a:srgbClr val="FF0000"/>
              </a:gs>
              <a:gs pos="92000">
                <a:schemeClr val="bg1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Владислав </a:t>
            </a:r>
            <a:r>
              <a:rPr lang="en-US" dirty="0" smtClean="0">
                <a:solidFill>
                  <a:schemeClr val="tx1"/>
                </a:solidFill>
              </a:rPr>
              <a:t>IV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102024" y="3646970"/>
            <a:ext cx="1173832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205626" y="4561662"/>
            <a:ext cx="0" cy="324036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210743" y="2848270"/>
            <a:ext cx="0" cy="26507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860032" y="5051153"/>
            <a:ext cx="72008" cy="61518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067944" y="5701701"/>
            <a:ext cx="1728192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Азовское сидение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1637-1642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92280" y="2848270"/>
            <a:ext cx="1728192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Василий Поярков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1643-1646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20272" y="4114702"/>
            <a:ext cx="1944216" cy="972108"/>
          </a:xfrm>
          <a:prstGeom prst="rect">
            <a:avLst/>
          </a:prstGeom>
          <a:gradFill>
            <a:gsLst>
              <a:gs pos="48000">
                <a:schemeClr val="accent1">
                  <a:lumMod val="75000"/>
                </a:schemeClr>
              </a:gs>
              <a:gs pos="92000">
                <a:schemeClr val="bg1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</a:t>
            </a:r>
            <a:r>
              <a:rPr lang="ru-RU" dirty="0" smtClean="0">
                <a:solidFill>
                  <a:schemeClr val="tx1"/>
                </a:solidFill>
              </a:rPr>
              <a:t>. Амур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Охотское море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7992380" y="3756990"/>
            <a:ext cx="0" cy="26507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992380" y="4458602"/>
            <a:ext cx="0" cy="26507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20" idx="1"/>
          </p:cNvCxnSpPr>
          <p:nvPr/>
        </p:nvCxnSpPr>
        <p:spPr>
          <a:xfrm flipV="1">
            <a:off x="6084168" y="3302630"/>
            <a:ext cx="1008112" cy="22718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20561137">
            <a:off x="6084733" y="2919146"/>
            <a:ext cx="91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Восток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113050" y="508681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Юг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355668" y="3091132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Запад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79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политика России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веке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51520" y="2087136"/>
            <a:ext cx="8712968" cy="45719"/>
          </a:xfrm>
          <a:prstGeom prst="rightArrow">
            <a:avLst/>
          </a:prstGeom>
          <a:solidFill>
            <a:srgbClr val="C00000"/>
          </a:solidFill>
          <a:ln w="269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158340"/>
              </p:ext>
            </p:extLst>
          </p:nvPr>
        </p:nvGraphicFramePr>
        <p:xfrm>
          <a:off x="187325" y="2276873"/>
          <a:ext cx="8561139" cy="3325793"/>
        </p:xfrm>
        <a:graphic>
          <a:graphicData uri="http://schemas.openxmlformats.org/drawingml/2006/table">
            <a:tbl>
              <a:tblPr firstRow="1" firstCol="1" bandRow="1"/>
              <a:tblGrid>
                <a:gridCol w="856283"/>
                <a:gridCol w="648072"/>
                <a:gridCol w="936104"/>
                <a:gridCol w="792088"/>
                <a:gridCol w="876772"/>
                <a:gridCol w="707404"/>
                <a:gridCol w="1008112"/>
                <a:gridCol w="1368152"/>
                <a:gridCol w="1368152"/>
              </a:tblGrid>
              <a:tr h="35941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СМУТА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111" marR="5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ПЕРВЫЕ РОМАНОВЫ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111" marR="5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111" marR="5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111" marR="5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6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МИХАИЛ ФЕДОРОВИЧ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1613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– 1645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111" marR="5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АЛЕКСЕЙ МИХАЙЛОВИЧ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1645 - 1676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111" marR="5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ФЕДОР АЛЕСЕЕВИЧ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1676 - 1682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111" marR="5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Регентство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СОФЬИ АЛЕКСЕЕВНЫ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1682-1689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Самостоятельное правление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ПЕТРА ПЕРВОГО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1689-1725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111" marR="5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Результаты</a:t>
                      </a:r>
                    </a:p>
                  </a:txBody>
                  <a:tcPr marL="56111" marR="5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Задачи</a:t>
                      </a:r>
                    </a:p>
                  </a:txBody>
                  <a:tcPr marL="56111" marR="5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Результаты</a:t>
                      </a:r>
                    </a:p>
                  </a:txBody>
                  <a:tcPr marL="56111" marR="5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Задачи</a:t>
                      </a:r>
                    </a:p>
                  </a:txBody>
                  <a:tcPr marL="56111" marR="5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Результаты</a:t>
                      </a:r>
                    </a:p>
                  </a:txBody>
                  <a:tcPr marL="56111" marR="5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Задачи</a:t>
                      </a:r>
                    </a:p>
                  </a:txBody>
                  <a:tcPr marL="56111" marR="5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Результаты</a:t>
                      </a:r>
                    </a:p>
                  </a:txBody>
                  <a:tcPr marL="56111" marR="5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Задачи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Результаты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111" marR="5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Задачи Результаты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111" marR="5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755576" y="5421982"/>
            <a:ext cx="477838" cy="9525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347751" y="5381257"/>
            <a:ext cx="477838" cy="9525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724128" y="5374357"/>
            <a:ext cx="477838" cy="9525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041619" y="5405410"/>
            <a:ext cx="477838" cy="9525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164288" y="5381257"/>
            <a:ext cx="477838" cy="9525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246" y="3493322"/>
            <a:ext cx="1663801" cy="16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865" y="3493322"/>
            <a:ext cx="1661638" cy="166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95" y="3493322"/>
            <a:ext cx="1646369" cy="167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853" y="3516405"/>
            <a:ext cx="1397819" cy="165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046" y="3516406"/>
            <a:ext cx="1362011" cy="165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87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https://quizlet.com/echoesii/sets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mtClean="0"/>
              <a:t>centr-intellect.ru</a:t>
            </a:r>
          </a:p>
          <a:p>
            <a:r>
              <a:rPr lang="en-US" smtClean="0"/>
              <a:t> 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87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 задачи внешней политики 17 века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690725"/>
              </p:ext>
            </p:extLst>
          </p:nvPr>
        </p:nvGraphicFramePr>
        <p:xfrm>
          <a:off x="457200" y="1600200"/>
          <a:ext cx="82296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Западное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Северо-западное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Южное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Восточное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Возвращение территорий, потерянных в период Смуты, возвращение старых русских земель захваченных Польшей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Добиться выхода в Балтийское море, 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возвращение территорий, потерянных в период Смут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Обезопасить южные рубежи. Получить выход к Черному морю.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Выполнить обязательства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Освоение Сибири и Дальнего Востока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13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5000"/>
              </a:lnSpc>
            </a:pPr>
            <a:r>
              <a:rPr lang="ru-RU" altLang="ru-RU" sz="4000"/>
              <a:t>Внешняя политика в царствование Михаила Федоровича (1613-1645 гг.)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700338" y="1628775"/>
            <a:ext cx="35274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Столбовский мир?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Деулинское перемирие?</a:t>
            </a: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323850" y="2565400"/>
            <a:ext cx="3744913" cy="1081088"/>
          </a:xfrm>
          <a:prstGeom prst="ribbon">
            <a:avLst>
              <a:gd name="adj1" fmla="val 12500"/>
              <a:gd name="adj2" fmla="val 68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Смоленская война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1632-1634 гг.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356100" y="2492375"/>
            <a:ext cx="3960813" cy="358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Смерть Сигизмунда </a:t>
            </a:r>
            <a:r>
              <a:rPr lang="en-US" altLang="ru-RU">
                <a:solidFill>
                  <a:srgbClr val="000000"/>
                </a:solidFill>
              </a:rPr>
              <a:t>III</a:t>
            </a:r>
            <a:r>
              <a:rPr lang="ru-RU" altLang="ru-RU">
                <a:solidFill>
                  <a:srgbClr val="000000"/>
                </a:solidFill>
              </a:rPr>
              <a:t> в 1632 г.</a:t>
            </a: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4140200" y="2924175"/>
            <a:ext cx="4176713" cy="360363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Цель – вернуть Смоленск</a:t>
            </a:r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4140200" y="3357563"/>
            <a:ext cx="4103688" cy="863600"/>
          </a:xfrm>
          <a:prstGeom prst="leftArrow">
            <a:avLst>
              <a:gd name="adj1" fmla="val 50000"/>
              <a:gd name="adj2" fmla="val 1187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Неудачная осада Смоленска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395288" y="3716338"/>
            <a:ext cx="3671887" cy="1225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Поляновский мир 1634 г.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Получили только Серпейск.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Владислав отказался от своих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притязаний на московский трон.</a:t>
            </a:r>
          </a:p>
        </p:txBody>
      </p:sp>
      <p:sp>
        <p:nvSpPr>
          <p:cNvPr id="28691" name="AutoShape 19"/>
          <p:cNvSpPr>
            <a:spLocks noChangeArrowheads="1"/>
          </p:cNvSpPr>
          <p:nvPr/>
        </p:nvSpPr>
        <p:spPr bwMode="auto">
          <a:xfrm>
            <a:off x="4500563" y="4941888"/>
            <a:ext cx="3744912" cy="1081087"/>
          </a:xfrm>
          <a:prstGeom prst="ribbon">
            <a:avLst>
              <a:gd name="adj1" fmla="val 12500"/>
              <a:gd name="adj2" fmla="val 68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Азовское сидение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1637-1642 гг.</a:t>
            </a:r>
          </a:p>
        </p:txBody>
      </p:sp>
      <p:sp>
        <p:nvSpPr>
          <p:cNvPr id="28692" name="AutoShape 20"/>
          <p:cNvSpPr>
            <a:spLocks noChangeArrowheads="1"/>
          </p:cNvSpPr>
          <p:nvPr/>
        </p:nvSpPr>
        <p:spPr bwMode="auto">
          <a:xfrm>
            <a:off x="468313" y="5157788"/>
            <a:ext cx="3887787" cy="863600"/>
          </a:xfrm>
          <a:prstGeom prst="homePlate">
            <a:avLst>
              <a:gd name="adj" fmla="val 380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Донские казаки захватили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турецкую крепость Азов 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выдержали длительную осаду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1619250" y="6127750"/>
            <a:ext cx="5616575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Земский собор 1642 г. отклонил просьбу казаков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включить Азов в состав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16265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animBg="1"/>
      <p:bldP spid="28679" grpId="0" animBg="1"/>
      <p:bldP spid="28681" grpId="0" animBg="1" autoUpdateAnimBg="0"/>
      <p:bldP spid="28683" grpId="0" animBg="1"/>
      <p:bldP spid="28688" grpId="0" animBg="1"/>
      <p:bldP spid="28691" grpId="0" animBg="1"/>
      <p:bldP spid="28692" grpId="0" animBg="1"/>
      <p:bldP spid="286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75000"/>
              </a:lnSpc>
            </a:pPr>
            <a:r>
              <a:rPr lang="ru-RU" altLang="ru-RU" sz="4000"/>
              <a:t>Внешняя политика в царствование Алексея Михайловича (1645-1676 гг.)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68313" y="1773238"/>
            <a:ext cx="3024187" cy="18002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1648-1653 гг.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Восстание против Польши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на Украине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Богдан Хмельницкий</a:t>
            </a:r>
            <a:endParaRPr lang="ru-RU" altLang="ru-RU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(с 1649 г. гетман Украины)</a:t>
            </a: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3924300" y="1773238"/>
            <a:ext cx="4537075" cy="9350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Земский собор 1653 г.</a:t>
            </a: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удовлетворил просьбу Б.Хмельницкого</a:t>
            </a: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включить Украину в состав России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3924300" y="2924175"/>
            <a:ext cx="4535488" cy="64928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</a:rPr>
              <a:t>Переяславская рада 8 января 1654 г.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</a:rPr>
              <a:t>Воссоединение с Россией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3924300" y="1773238"/>
            <a:ext cx="4535488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Условия договора</a:t>
            </a:r>
          </a:p>
          <a:p>
            <a:pPr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>
                <a:solidFill>
                  <a:srgbClr val="000000"/>
                </a:solidFill>
              </a:rPr>
              <a:t> выборность гетмана и его утверждение</a:t>
            </a:r>
          </a:p>
          <a:p>
            <a:pPr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царем</a:t>
            </a:r>
          </a:p>
          <a:p>
            <a:pPr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>
                <a:solidFill>
                  <a:srgbClr val="000000"/>
                </a:solidFill>
              </a:rPr>
              <a:t> право дипломатических контактов</a:t>
            </a:r>
          </a:p>
          <a:p>
            <a:pPr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Украины (кроме Польши и Турции)</a:t>
            </a:r>
          </a:p>
          <a:p>
            <a:pPr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>
                <a:solidFill>
                  <a:srgbClr val="000000"/>
                </a:solidFill>
              </a:rPr>
              <a:t> сохранение прежнего военно-админи-</a:t>
            </a:r>
          </a:p>
          <a:p>
            <a:pPr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стративного аппарата</a:t>
            </a:r>
          </a:p>
          <a:p>
            <a:pPr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>
                <a:solidFill>
                  <a:srgbClr val="000000"/>
                </a:solidFill>
              </a:rPr>
              <a:t> суд на основе местных законов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611188" y="3789363"/>
            <a:ext cx="7777162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1654-1667 гг. – русско-польская война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УСПЕШНОЕ НАЧАЛО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ВОЙНА СО ШВЕЦИЕЙ (1656-1658 гг.)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ПРЕДАТЕЛЬСТВО УКРАИНСКИХ ГЕТМАНОВ В 1657 г.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(И.Выговский; Ю.Хмельницкий)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ВОЕННЫЕ ДЕЙСТВИЯ С ПЕРЕМЕННЫМ УСПЕХОМ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611188" y="5589588"/>
            <a:ext cx="3673475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Андрусовское перемирие 1667 г.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4284663" y="5589588"/>
            <a:ext cx="410368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Россия вернула Смоленские 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Черниговские земли</a:t>
            </a: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4284663" y="5589588"/>
            <a:ext cx="410368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Польша признавала воссоединение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Левобережной Украины с Россией</a:t>
            </a: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4284663" y="5589588"/>
            <a:ext cx="410368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Правобережная Украина 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Белоруссия остались в Польше</a:t>
            </a: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4284663" y="5589588"/>
            <a:ext cx="410368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Киев через 2 года должен быть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возвращен Польше (не вернули)</a:t>
            </a: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4284663" y="5589588"/>
            <a:ext cx="410368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Совместное управление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Запорожской Сечью</a:t>
            </a: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4284663" y="5589588"/>
            <a:ext cx="410368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Антитурецкий союз</a:t>
            </a: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611188" y="5589588"/>
            <a:ext cx="3673475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000000"/>
                </a:solidFill>
              </a:rPr>
              <a:t>Условия перемирия подтверждены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000000"/>
                </a:solidFill>
              </a:rPr>
              <a:t>«Вечным миром» 1686 г.</a:t>
            </a:r>
          </a:p>
        </p:txBody>
      </p:sp>
      <p:pic>
        <p:nvPicPr>
          <p:cNvPr id="29723" name="Picture 27" descr="4_16B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844675"/>
            <a:ext cx="3495675" cy="43815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11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3" grpId="0" animBg="1"/>
      <p:bldP spid="29705" grpId="0" animBg="1"/>
      <p:bldP spid="29707" grpId="0" animBg="1"/>
      <p:bldP spid="29709" grpId="0" animBg="1"/>
      <p:bldP spid="29711" grpId="0" animBg="1"/>
      <p:bldP spid="29715" grpId="0" animBg="1"/>
      <p:bldP spid="29717" grpId="0" animBg="1"/>
      <p:bldP spid="29718" grpId="0" animBg="1"/>
      <p:bldP spid="29719" grpId="0" animBg="1"/>
      <p:bldP spid="29720" grpId="0" animBg="1"/>
      <p:bldP spid="29721" grpId="0" animBg="1"/>
      <p:bldP spid="297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Внешняя политика в конце </a:t>
            </a:r>
            <a:r>
              <a:rPr lang="en-US" altLang="ru-RU" sz="4000"/>
              <a:t>XVII</a:t>
            </a:r>
            <a:r>
              <a:rPr lang="ru-RU" altLang="ru-RU" sz="4000"/>
              <a:t> в.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755650" y="1412875"/>
            <a:ext cx="2879725" cy="18002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Федор Алексеевич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(1676-1682)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4140200" y="1412875"/>
            <a:ext cx="44640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Русско-турецкая война 1676-1681 гг.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Чигиринские походы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4140200" y="2060575"/>
            <a:ext cx="4464050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Бахчисарайский мир 1681 г.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Турция согласилась с вхождением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в состав России Левобережной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Украины и Киева</a:t>
            </a: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755650" y="3357563"/>
            <a:ext cx="2879725" cy="3024187"/>
          </a:xfrm>
          <a:prstGeom prst="bevel">
            <a:avLst>
              <a:gd name="adj" fmla="val 81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Царевна Софья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(1682-1689)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и князь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В.В. Голицын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(фаворит)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4140200" y="3357563"/>
            <a:ext cx="4464050" cy="1150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«Вечный мир» 1686 г. с Польшей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Антитурецкий австро-польско-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венецианско-русский союз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(«Священная лига»)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4140200" y="4508500"/>
            <a:ext cx="4464050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Неудачные Крымские походы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1687 и 1689 гг.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4140200" y="5300663"/>
            <a:ext cx="446405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Нерчинский договор</a:t>
            </a:r>
            <a:r>
              <a:rPr lang="ru-RU" altLang="ru-RU">
                <a:solidFill>
                  <a:srgbClr val="000000"/>
                </a:solidFill>
              </a:rPr>
              <a:t> </a:t>
            </a:r>
            <a:r>
              <a:rPr lang="ru-RU" altLang="ru-RU" b="1">
                <a:solidFill>
                  <a:srgbClr val="000000"/>
                </a:solidFill>
              </a:rPr>
              <a:t>1689 г. с Китаем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Русские отступили от берегов Амура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Избежали возможной войны</a:t>
            </a:r>
          </a:p>
        </p:txBody>
      </p:sp>
      <p:pic>
        <p:nvPicPr>
          <p:cNvPr id="30734" name="Picture 14" descr="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12875"/>
            <a:ext cx="1520825" cy="1871663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5" name="Picture 15" descr="1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500438"/>
            <a:ext cx="2301875" cy="28321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6" name="Picture 16" descr="1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789363"/>
            <a:ext cx="1765300" cy="21717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34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28" grpId="0" animBg="1"/>
      <p:bldP spid="30730" grpId="0" animBg="1"/>
      <p:bldP spid="30731" grpId="0" animBg="1"/>
      <p:bldP spid="307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Освоение Сибири и</a:t>
            </a:r>
            <a:br>
              <a:rPr lang="ru-RU" altLang="ru-RU" sz="4000"/>
            </a:br>
            <a:r>
              <a:rPr lang="ru-RU" altLang="ru-RU" sz="4000"/>
              <a:t>Дальнего Востока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39750" y="1557338"/>
            <a:ext cx="4032250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Варианты колонизации: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>
                <a:solidFill>
                  <a:srgbClr val="000000"/>
                </a:solidFill>
              </a:rPr>
              <a:t> добровольное переселение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>
                <a:solidFill>
                  <a:srgbClr val="000000"/>
                </a:solidFill>
              </a:rPr>
              <a:t> переселение по указу царя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>
                <a:solidFill>
                  <a:srgbClr val="000000"/>
                </a:solidFill>
              </a:rPr>
              <a:t> ссылка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572000" y="1557338"/>
            <a:ext cx="4032250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Легкость продвижения была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обусловлена отсутствием на этой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территории государственных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объединений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187450" y="2852738"/>
            <a:ext cx="6840538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</a:rPr>
              <a:t>Основные вехи: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1632 г. – П.Бекетов основал Якутский острог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1642 г. – М.Стадухин достиг Чукотки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1643-1646 гг. – В.Поярков дошел до р.Амур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1648 г. – С.Дежнев открыл пролив между Азией и Америкой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1649-1653 гг. – Е.Хабаров составил первую карту Приамурья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1697 г. – В. Атласов исследовал и присоединил Камчатку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2627313" y="5445125"/>
            <a:ext cx="3960812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Народы Сибири платили </a:t>
            </a:r>
            <a:r>
              <a:rPr lang="ru-RU" altLang="ru-RU" b="1">
                <a:solidFill>
                  <a:srgbClr val="000000"/>
                </a:solidFill>
              </a:rPr>
              <a:t>ясак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(натуральный налог, вносимый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в казну пушниной)</a:t>
            </a:r>
          </a:p>
        </p:txBody>
      </p:sp>
    </p:spTree>
    <p:extLst>
      <p:ext uri="{BB962C8B-B14F-4D97-AF65-F5344CB8AC3E}">
        <p14:creationId xmlns:p14="http://schemas.microsoft.com/office/powerpoint/2010/main" val="214660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50" grpId="0" animBg="1"/>
      <p:bldP spid="31751" grpId="0" animBg="1"/>
      <p:bldP spid="317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Россия провела ряд войн с Польшей, Швецией, Турцией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00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Крымским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ханством; на Дальнем Востоке произошли столкновения с Китаем.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Приобретены территории на западе страны (присоединение Левобережной Украины), на востоке освоена большая часть Сибири. На юге удалось остановить агрессию Османской империи против Украины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приобретения доставались России с максимальным напряжением сил и огромными финансовыми затратами. </a:t>
            </a: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стратегические задачи - получение выхода к морям и воссоединение русских земель - остались нерешенными.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1208</Words>
  <Application>Microsoft Office PowerPoint</Application>
  <PresentationFormat>Экран (4:3)</PresentationFormat>
  <Paragraphs>266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Оформление по умолчанию</vt:lpstr>
      <vt:lpstr>Внешняя политика России в XVII веке</vt:lpstr>
      <vt:lpstr>Внешняя политика России 17 века — это комплекс целей и задач, которые требовалось решить Московскому государству после Смутного времени. </vt:lpstr>
      <vt:lpstr>Внешняя политика России  в XVII веке</vt:lpstr>
      <vt:lpstr>Направления и задачи внешней политики 17 века</vt:lpstr>
      <vt:lpstr>Внешняя политика в царствование Михаила Федоровича (1613-1645 гг.)</vt:lpstr>
      <vt:lpstr>Внешняя политика в царствование Алексея Михайловича (1645-1676 гг.)</vt:lpstr>
      <vt:lpstr>Внешняя политика в конце XVII в.</vt:lpstr>
      <vt:lpstr>Освоение Сибири и Дальнего Востока</vt:lpstr>
      <vt:lpstr>Выводы:</vt:lpstr>
      <vt:lpstr>Понятия и термины</vt:lpstr>
      <vt:lpstr>Понятия и термины</vt:lpstr>
      <vt:lpstr>Персоналии</vt:lpstr>
      <vt:lpstr>Персоналии</vt:lpstr>
      <vt:lpstr>Презентация PowerPoint</vt:lpstr>
      <vt:lpstr>Историческая география</vt:lpstr>
      <vt:lpstr>Презентация PowerPoint</vt:lpstr>
      <vt:lpstr>Презентация PowerPoint</vt:lpstr>
      <vt:lpstr>Задания 8,10. Укажите название города, обозначенного на карте цифрой «1».</vt:lpstr>
      <vt:lpstr>Азовское сидение казаков 1637-1642</vt:lpstr>
      <vt:lpstr>Презентация PowerPoint</vt:lpstr>
      <vt:lpstr>Русско-шведская война 1656–1661 гг.</vt:lpstr>
      <vt:lpstr>Бахчисарайский мир 1681</vt:lpstr>
      <vt:lpstr>Крымские походы 1687, 1689</vt:lpstr>
      <vt:lpstr>«Вечный мир» 1686</vt:lpstr>
      <vt:lpstr>Нерчинский договор с Китаем 1689</vt:lpstr>
      <vt:lpstr>Презентация PowerPoint</vt:lpstr>
      <vt:lpstr>Задание № 12</vt:lpstr>
      <vt:lpstr>Существует точка зрения, что, несмотря на наличие существенных различий, внешняя политика Михаила Фёдоровича и Алексея Михайловича Романовых имела значимые общие черты. Приведите не менее двух фактов, подтверждающих эту общность.</vt:lpstr>
      <vt:lpstr>Пример обобщающей схемы в конспекте</vt:lpstr>
      <vt:lpstr>Ссылки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Внешняя политика России в XVII веке</dc:title>
  <dc:creator>сергей</dc:creator>
  <cp:lastModifiedBy>сергей</cp:lastModifiedBy>
  <cp:revision>33</cp:revision>
  <dcterms:created xsi:type="dcterms:W3CDTF">2022-12-12T19:45:47Z</dcterms:created>
  <dcterms:modified xsi:type="dcterms:W3CDTF">2022-12-13T09:49:07Z</dcterms:modified>
</cp:coreProperties>
</file>