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7" r:id="rId6"/>
    <p:sldId id="264" r:id="rId7"/>
    <p:sldId id="266" r:id="rId8"/>
    <p:sldId id="269" r:id="rId9"/>
    <p:sldId id="265" r:id="rId10"/>
    <p:sldId id="268" r:id="rId11"/>
    <p:sldId id="270" r:id="rId12"/>
    <p:sldId id="272" r:id="rId13"/>
    <p:sldId id="271" r:id="rId14"/>
    <p:sldId id="275" r:id="rId15"/>
    <p:sldId id="276" r:id="rId16"/>
    <p:sldId id="277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8770FF1-12F6-AD81-E0AF-119FD4AE2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450937"/>
            <a:ext cx="8637073" cy="1014608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«Клуба знатоков»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813273-E1C5-8D40-48D2-D14FF579C3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1816274"/>
            <a:ext cx="8637072" cy="4070959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27.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Комментарий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0682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591C61-2B24-C46E-14B6-C0D8CEBDF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логических связок по тексту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Е.Ячменёва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ED7491D-B3A9-6B48-74AD-74A503406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(1.непонимание  заимствований людьми         2.изменения в словообразовании и грамматике)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Противопоставление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1.русский язык болен          2. русский язык адаптируется к изменениям-мнение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М.Кронгауза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1. как современные люди обращаются с языком         2.как    это делал Пушкин)</a:t>
            </a: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–следственная связь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(1.люди «портят» русский язык         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язык им мстит: они теряют оригинальность, самостоятельность мышления)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право 4">
            <a:extLst>
              <a:ext uri="{FF2B5EF4-FFF2-40B4-BE49-F238E27FC236}">
                <a16:creationId xmlns="" xmlns:a16="http://schemas.microsoft.com/office/drawing/2014/main" id="{5B5FC177-1C5B-DD02-E4CD-405347AAABE3}"/>
              </a:ext>
            </a:extLst>
          </p:cNvPr>
          <p:cNvSpPr/>
          <p:nvPr/>
        </p:nvSpPr>
        <p:spPr>
          <a:xfrm>
            <a:off x="8088768" y="2082989"/>
            <a:ext cx="388307" cy="289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вправо 6">
            <a:extLst>
              <a:ext uri="{FF2B5EF4-FFF2-40B4-BE49-F238E27FC236}">
                <a16:creationId xmlns="" xmlns:a16="http://schemas.microsoft.com/office/drawing/2014/main" id="{590C5B47-7762-81E7-4EF9-92AA5B57D140}"/>
              </a:ext>
            </a:extLst>
          </p:cNvPr>
          <p:cNvSpPr/>
          <p:nvPr/>
        </p:nvSpPr>
        <p:spPr>
          <a:xfrm>
            <a:off x="4351889" y="3351003"/>
            <a:ext cx="388307" cy="300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право 7">
            <a:extLst>
              <a:ext uri="{FF2B5EF4-FFF2-40B4-BE49-F238E27FC236}">
                <a16:creationId xmlns="" xmlns:a16="http://schemas.microsoft.com/office/drawing/2014/main" id="{BB8D6570-EF2A-0DFB-BBCB-FC4C85BCFA65}"/>
              </a:ext>
            </a:extLst>
          </p:cNvPr>
          <p:cNvSpPr/>
          <p:nvPr/>
        </p:nvSpPr>
        <p:spPr>
          <a:xfrm>
            <a:off x="6998207" y="4182133"/>
            <a:ext cx="388307" cy="300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: вправо 8">
            <a:extLst>
              <a:ext uri="{FF2B5EF4-FFF2-40B4-BE49-F238E27FC236}">
                <a16:creationId xmlns="" xmlns:a16="http://schemas.microsoft.com/office/drawing/2014/main" id="{6D506D7B-1388-FDBF-A9C2-91FFA9BD186D}"/>
              </a:ext>
            </a:extLst>
          </p:cNvPr>
          <p:cNvSpPr/>
          <p:nvPr/>
        </p:nvSpPr>
        <p:spPr>
          <a:xfrm>
            <a:off x="9839193" y="4545905"/>
            <a:ext cx="388307" cy="300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55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авторской позиции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на автора текста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Эмоционально-оценочная лексика</a:t>
            </a:r>
          </a:p>
          <a:p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мысль</a:t>
            </a:r>
          </a:p>
          <a:p>
            <a:pPr marL="0" indent="0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 Евгений 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Ячменёв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обеспокоен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тем, что 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современный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«болен», он засорён заимствованиями из английского языка.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текста Евгения 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Ячменёв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абсолютно убеждён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том, что 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происходят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русском языке,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отрицательны/негативны/губительны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самого языка.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3.Современный публицист Евгений 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Ячменёв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тревогой отмечает, что  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ольшой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поток заимствований приводит к деградации современного русского языка.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Евгений 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Ячменёв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призывает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следовать чужим стандартам, 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ведь каждая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нация, язык  должны иметь свой индивидуальный  путь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302107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в формулировании своей позиции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обоснования связки…( -К5)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Слишком развёрнутое  высказывание…(-К4)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Авторская позиция  расширяет, сужает или подменяет проблему, которую Вы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сформулировали…(-К3;-К4)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11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своей позиции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/несогласие/частичное согласие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Потому что ,безусловно/бесспорно,/на самом деле/и с моей точки зрения….   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свой тезис (один из аргументов автора) 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аргумент </a:t>
            </a:r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(приращение)  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пример (подобранный Вами) –может и не быть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согласен с тем, что «загрязнение» языка –это серьезная проблема нашего общества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ru-RU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вижу несколько путей решения</a:t>
            </a:r>
          </a:p>
          <a:p>
            <a:pPr marL="0" indent="0">
              <a:buNone/>
            </a:pP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стороны государства                                                           со стороны личности          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540843" y="2767914"/>
            <a:ext cx="8238" cy="164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549081" y="3155092"/>
            <a:ext cx="0" cy="214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540843" y="3599935"/>
            <a:ext cx="8238" cy="205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435178" y="4843849"/>
            <a:ext cx="1194487" cy="181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680886" y="4876800"/>
            <a:ext cx="1293341" cy="156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26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221977-8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Федеральный закон "О государственном языке Российской Федерации"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298357"/>
            <a:ext cx="9603275" cy="316798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«Также проект федерального закона предполагает недопустимость использования иностранных слов, за исключением не имеющих общеупотребительных аналогов в русском языке, перечень которых содержится в нормативных словарях», — говорится в законопроекте. Норма «направлена на защиту русского языка от чрезмерного употребления иностранных слов».</a:t>
            </a:r>
          </a:p>
        </p:txBody>
      </p:sp>
    </p:spTree>
    <p:extLst>
      <p:ext uri="{BB962C8B-B14F-4D97-AF65-F5344CB8AC3E}">
        <p14:creationId xmlns:p14="http://schemas.microsoft.com/office/powerpoint/2010/main" val="43878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316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1EC26DD-65E1-BE78-4EB1-952A15B8C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576198"/>
            <a:ext cx="9603275" cy="489014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1.Состояние современного русского языка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2.Изменения в русском языке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3.Заимствования (иноязычные слова/англицизмы) в русском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«Чужое» (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слова,язык,менталитет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1.Что происходит с современным русским языком ?Какие процессы происходят в русском языке сегодня?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2.Как  изменяется русский язык?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3.Как влияет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«засилье»/большой поток/ обилие 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заимствованных слов на современный русский язык?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4.Надо ли следовать чужим стандартам? Почему важно выбирать свой путь, свои приоритеты и ценности?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мысль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1.Современный русский язык «болен», он засорён заимствованиями из английского языка.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2.Изменения, которые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происходят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русском языке,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отрицательны/негативны/губительны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самого языка.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3.Большой поток заимствований приводит к деградации современного русского языка.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4.Не надо следовать чужим стандартам, каждая нация, язык  должны иметь свой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путь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95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Блоки тем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войны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Темы, связанные с состоянием языка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литературы(искусства) в жизни человека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патриотизма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нравственного выбора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Истинные ценности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истинный  героизм, истинная любовь, истинная дружба)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7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Б. Екимова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люди дорожат цветами и продолжают высаживать их у своего дома?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( 1)для кого-то это память о малой Родине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2)для кого-то-это дань памяти близким людям-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люди продолжают садить цветы, несмотря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трудоёмкий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уход ?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(1.цветы требуют много заботы и труда-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2) приносят людям удовольствие, счастье-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противопоставление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Каково отношение автора к современным людям?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современные люди –хорошие,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Потому что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они продолжают трудиться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садить цветы и ухаживать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нимим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причинно-следственная связь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59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248C434-E6D6-1F0C-221B-C3CD5412F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первичной обработки текста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AE4A450-0909-571B-CE6C-D25EBC80E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мысль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и 2 пример-иллюстрации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связки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7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905F70-BC92-34AA-35F7-42194600A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Возможная схема написания сочинения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7965933-C309-8931-1841-28601EC65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370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Вступление (Проблема К1)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Композиционная разводка (К2)-объяснение, как автор раскрывает проблему, объяснение смысловой связи между примерами)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/>
              <a:t>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пояснение к примеру-                                               2 пояснение к примеру-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иллюстрации (К2)                                                          иллюстрации (К2)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пример из текста                                                              пример из текста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(возможна небольшая цитата)                                       (возможна небольшая цитата)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логическая связка +объяснение смысловой связи между примерами (К2)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-   позиция автора (К3)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/>
              <a:t>                                   -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 отношение к позиции автора (К4)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-   обоснование своего отношения к позиции автора о проблеме</a:t>
            </a:r>
          </a:p>
          <a:p>
            <a:pPr>
              <a:lnSpc>
                <a:spcPct val="100000"/>
              </a:lnSpc>
            </a:pPr>
            <a:endParaRPr lang="ru-RU" dirty="0"/>
          </a:p>
          <a:p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456F494D-C0C2-A72F-CAE1-A8AC7CD441BD}"/>
              </a:ext>
            </a:extLst>
          </p:cNvPr>
          <p:cNvCxnSpPr/>
          <p:nvPr/>
        </p:nvCxnSpPr>
        <p:spPr>
          <a:xfrm>
            <a:off x="1753644" y="1978792"/>
            <a:ext cx="0" cy="551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40D87B5F-5223-F523-F305-76C8B49E6084}"/>
              </a:ext>
            </a:extLst>
          </p:cNvPr>
          <p:cNvCxnSpPr/>
          <p:nvPr/>
        </p:nvCxnSpPr>
        <p:spPr>
          <a:xfrm>
            <a:off x="1753644" y="2530258"/>
            <a:ext cx="8505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1CA98DF8-63D8-0B4B-8EDE-104AF0B4A8F1}"/>
              </a:ext>
            </a:extLst>
          </p:cNvPr>
          <p:cNvCxnSpPr/>
          <p:nvPr/>
        </p:nvCxnSpPr>
        <p:spPr>
          <a:xfrm>
            <a:off x="10258816" y="1978792"/>
            <a:ext cx="0" cy="551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15074F71-1F42-B3A4-D6AA-6DFA3B21B59A}"/>
              </a:ext>
            </a:extLst>
          </p:cNvPr>
          <p:cNvCxnSpPr/>
          <p:nvPr/>
        </p:nvCxnSpPr>
        <p:spPr>
          <a:xfrm>
            <a:off x="1553227" y="2693096"/>
            <a:ext cx="0" cy="1490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8FA31BD0-2911-44AC-8B89-A09A9722DE61}"/>
              </a:ext>
            </a:extLst>
          </p:cNvPr>
          <p:cNvCxnSpPr/>
          <p:nvPr/>
        </p:nvCxnSpPr>
        <p:spPr>
          <a:xfrm>
            <a:off x="1553227" y="4183693"/>
            <a:ext cx="34947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="" xmlns:a16="http://schemas.microsoft.com/office/drawing/2014/main" id="{870A350B-DEF7-D586-E21D-A13B59F41616}"/>
              </a:ext>
            </a:extLst>
          </p:cNvPr>
          <p:cNvCxnSpPr/>
          <p:nvPr/>
        </p:nvCxnSpPr>
        <p:spPr>
          <a:xfrm>
            <a:off x="1553227" y="2693096"/>
            <a:ext cx="34947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0C715B04-6B1C-E044-015C-BA9BFDF78B71}"/>
              </a:ext>
            </a:extLst>
          </p:cNvPr>
          <p:cNvCxnSpPr/>
          <p:nvPr/>
        </p:nvCxnSpPr>
        <p:spPr>
          <a:xfrm>
            <a:off x="5047989" y="2693096"/>
            <a:ext cx="0" cy="1490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65DDF105-9710-47ED-20CB-B32568A01BE9}"/>
              </a:ext>
            </a:extLst>
          </p:cNvPr>
          <p:cNvCxnSpPr/>
          <p:nvPr/>
        </p:nvCxnSpPr>
        <p:spPr>
          <a:xfrm>
            <a:off x="6926893" y="2693096"/>
            <a:ext cx="0" cy="1402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="" xmlns:a16="http://schemas.microsoft.com/office/drawing/2014/main" id="{517F1DB8-4DEB-342E-77B6-3BA13F64948D}"/>
              </a:ext>
            </a:extLst>
          </p:cNvPr>
          <p:cNvCxnSpPr>
            <a:cxnSpLocks/>
          </p:cNvCxnSpPr>
          <p:nvPr/>
        </p:nvCxnSpPr>
        <p:spPr>
          <a:xfrm>
            <a:off x="6926893" y="2693096"/>
            <a:ext cx="33319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="" xmlns:a16="http://schemas.microsoft.com/office/drawing/2014/main" id="{179C9B45-5D00-E005-2953-B05EDC80DC87}"/>
              </a:ext>
            </a:extLst>
          </p:cNvPr>
          <p:cNvCxnSpPr/>
          <p:nvPr/>
        </p:nvCxnSpPr>
        <p:spPr>
          <a:xfrm>
            <a:off x="10421651" y="2693096"/>
            <a:ext cx="0" cy="1490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="" xmlns:a16="http://schemas.microsoft.com/office/drawing/2014/main" id="{AFAC698C-E977-5225-62B4-54BDAE0AA4DB}"/>
              </a:ext>
            </a:extLst>
          </p:cNvPr>
          <p:cNvCxnSpPr/>
          <p:nvPr/>
        </p:nvCxnSpPr>
        <p:spPr>
          <a:xfrm>
            <a:off x="6926893" y="4183693"/>
            <a:ext cx="34697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="" xmlns:a16="http://schemas.microsoft.com/office/drawing/2014/main" id="{E97CEF59-7382-B334-BB90-3DE1E5301246}"/>
              </a:ext>
            </a:extLst>
          </p:cNvPr>
          <p:cNvCxnSpPr>
            <a:cxnSpLocks/>
          </p:cNvCxnSpPr>
          <p:nvPr/>
        </p:nvCxnSpPr>
        <p:spPr>
          <a:xfrm flipV="1">
            <a:off x="6926893" y="4096011"/>
            <a:ext cx="0" cy="87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="" xmlns:a16="http://schemas.microsoft.com/office/drawing/2014/main" id="{02C557C7-EB6E-CBAF-64B2-564A0DC3F10D}"/>
              </a:ext>
            </a:extLst>
          </p:cNvPr>
          <p:cNvCxnSpPr/>
          <p:nvPr/>
        </p:nvCxnSpPr>
        <p:spPr>
          <a:xfrm>
            <a:off x="2655518" y="4622104"/>
            <a:ext cx="0" cy="964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="" xmlns:a16="http://schemas.microsoft.com/office/drawing/2014/main" id="{B36CFB4C-2E8F-54F5-CC64-546550931317}"/>
              </a:ext>
            </a:extLst>
          </p:cNvPr>
          <p:cNvCxnSpPr>
            <a:cxnSpLocks/>
          </p:cNvCxnSpPr>
          <p:nvPr/>
        </p:nvCxnSpPr>
        <p:spPr>
          <a:xfrm>
            <a:off x="2655518" y="4584526"/>
            <a:ext cx="7603297" cy="37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="" xmlns:a16="http://schemas.microsoft.com/office/drawing/2014/main" id="{FFB4C2FB-20B5-CA4F-A520-7DEACE7041BD}"/>
              </a:ext>
            </a:extLst>
          </p:cNvPr>
          <p:cNvCxnSpPr>
            <a:cxnSpLocks/>
          </p:cNvCxnSpPr>
          <p:nvPr/>
        </p:nvCxnSpPr>
        <p:spPr>
          <a:xfrm>
            <a:off x="2655518" y="57619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="" xmlns:a16="http://schemas.microsoft.com/office/drawing/2014/main" id="{DFB344D4-254E-3154-1DF7-99604B087D99}"/>
              </a:ext>
            </a:extLst>
          </p:cNvPr>
          <p:cNvCxnSpPr>
            <a:cxnSpLocks/>
          </p:cNvCxnSpPr>
          <p:nvPr/>
        </p:nvCxnSpPr>
        <p:spPr>
          <a:xfrm>
            <a:off x="2655516" y="5711867"/>
            <a:ext cx="7603297" cy="37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="" xmlns:a16="http://schemas.microsoft.com/office/drawing/2014/main" id="{EBA1EAE2-CBC7-278F-5941-4B761282C644}"/>
              </a:ext>
            </a:extLst>
          </p:cNvPr>
          <p:cNvCxnSpPr/>
          <p:nvPr/>
        </p:nvCxnSpPr>
        <p:spPr>
          <a:xfrm>
            <a:off x="10258812" y="4609576"/>
            <a:ext cx="0" cy="1102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="" xmlns:a16="http://schemas.microsoft.com/office/drawing/2014/main" id="{449E26C0-6534-F08A-154D-411FD546892D}"/>
              </a:ext>
            </a:extLst>
          </p:cNvPr>
          <p:cNvCxnSpPr/>
          <p:nvPr/>
        </p:nvCxnSpPr>
        <p:spPr>
          <a:xfrm>
            <a:off x="2655516" y="5498925"/>
            <a:ext cx="0" cy="200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="" xmlns:a16="http://schemas.microsoft.com/office/drawing/2014/main" id="{70DEA2D0-DB98-BD5D-18A0-55DF61058101}"/>
              </a:ext>
            </a:extLst>
          </p:cNvPr>
          <p:cNvCxnSpPr/>
          <p:nvPr/>
        </p:nvCxnSpPr>
        <p:spPr>
          <a:xfrm flipV="1">
            <a:off x="2655516" y="4609576"/>
            <a:ext cx="0" cy="162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="" xmlns:a16="http://schemas.microsoft.com/office/drawing/2014/main" id="{93E195F5-2B06-A482-5964-D47595364403}"/>
              </a:ext>
            </a:extLst>
          </p:cNvPr>
          <p:cNvCxnSpPr/>
          <p:nvPr/>
        </p:nvCxnSpPr>
        <p:spPr>
          <a:xfrm>
            <a:off x="10133556" y="2693096"/>
            <a:ext cx="288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86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A4ADE88-68AF-2CD1-F7F3-B3F83A5A1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Проблему можно сформулировать разными способами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D3B5189-A86F-748C-A937-6D4A4B416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оформить в виде вопроса (вопросов).Такая формулировка более проста, так как проблема –это и есть вопрос.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использовать форму Родительного падежа существительного (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обязательно  наличие  отглагольного существительного или других слов, передающих действие)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использовать несколько назывных предложений</a:t>
            </a:r>
          </a:p>
        </p:txBody>
      </p:sp>
    </p:spTree>
    <p:extLst>
      <p:ext uri="{BB962C8B-B14F-4D97-AF65-F5344CB8AC3E}">
        <p14:creationId xmlns:p14="http://schemas.microsoft.com/office/powerpoint/2010/main" val="394098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B77B83D-8F9E-D5D4-605A-20CCE39F4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формулирования проблемы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E97654-1EF6-EF96-34F9-52F6991BF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Родительный падеж.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тексте поднимается/осмысляется  проблем: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негативных изменений происходящих в современном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деградации русского языка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обилия/большого потока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заимствованных слов на состояние русского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собственного, индивидуального пути развития для языка, народа…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Назывные предложения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язык….Великий и могучий…Его судьба сегодня.. Вот над этими размышляет автор текста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Судьба языка … Связь состояния языка с состоянием общества…Именно эти вопросы поднимает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месь французского с нижегородским,»-так  определял современный ему русский язык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А.С.Грибоедов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 какое определение можно дать  русскому языку 21 века? А самое главное,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 оценить его состояние?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47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4B6CFF-0A4D-5991-DB67-AC03AF045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Композиционная разводка –это предложение, В котором мы в обобщенной форме объясняем, что делает автор в тексте.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27C4108-9775-AE81-333B-A61034609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называет несколько причин…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рассуждает о…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сделать понятней свою позицию по данной проблеме, автор рассказывает…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мы поняли актуальность (значимость)  поднимаемой проблемы, автор говорит о разных позициях (противопоставляет разные точки зрения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Доказывая, что проблема существует, автор приводит несколько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примеров…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93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1EC26DD-65E1-BE78-4EB1-952A15B8C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576198"/>
            <a:ext cx="9603275" cy="489014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1.Состояние современного русского языка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2.Изменения в русском языке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3.Заимствования (иноязычные слова/англицизмы) в русском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«Чужое» (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слова, язык, менталитет)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1.Что происходит с современным русским языком ?Какие процессы происходят в русском языке сегодня?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2.Как  изменяется русский язык?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3.Как влияет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«засилье»/большой поток/ обилие 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заимствованных слов на современный русский язык?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4.Надо ли следовать чужим стандартам? Почему важно выбирать свой путь, свои приоритеты и ценности?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мысль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1.Современный русский язык «болен», он засорён заимствованиями из английского языка.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2.Изменения, </a:t>
            </a:r>
            <a:r>
              <a:rPr lang="ru-RU" sz="190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sz="1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происходят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русском языке,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отрицательны/негативны/губительны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самого языка.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3.Большой поток заимствований приводит к деградации современного русского языка.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4.Не надо следовать чужим стандартам, каждая нация, язык  должны иметь свой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путь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50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75A99C-3378-A402-D901-00E82FC68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48499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примера иллюстрации на проблему «деградация современного русского языка»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CC8FDB9-C50F-5A15-C30A-9FD54C635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93" y="2015732"/>
            <a:ext cx="10240662" cy="37963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Журналист утверждает, что огромный поток заимствований, появляющихся в нашем языке в последнее время, 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во–первых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затрудняет процесс использования языка обычными людьми (носителями языка), во –вторых, ведёт к тому ,что язык «заболевает» и не  только  останавливается в своём развитии, но и деградирует.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Раскрывая первое утверждение, Евгений Ячменёв приводит в пример несколько ситуаций, в которых он сам испытывал затруднения в толковании слов «лонгрид», « фейк», «хайп». Автор убеждён, что если мы каждый раз будем обращаться к словарю в «собственной» стране, говоря на родном языке, это вызовет большие затруднения.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 публицист подводит нас к мысли, что иноязычные слова, которые он приводит в пример, являются лишними («это тупое калькирование»), так как  они не имеют какого-то нового смыслового оттенка.</a:t>
            </a:r>
          </a:p>
        </p:txBody>
      </p:sp>
    </p:spTree>
    <p:extLst>
      <p:ext uri="{BB962C8B-B14F-4D97-AF65-F5344CB8AC3E}">
        <p14:creationId xmlns:p14="http://schemas.microsoft.com/office/powerpoint/2010/main" val="325833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BD80BF-8C26-6F75-ADB1-7518BC379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1054"/>
            <a:ext cx="9603275" cy="624077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между примерами иллюстрациями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A353001-A26C-BD4A-213E-B93BD026A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2A9CB90A-3320-0E89-66B6-2C2B76D9D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647243"/>
              </p:ext>
            </p:extLst>
          </p:nvPr>
        </p:nvGraphicFramePr>
        <p:xfrm>
          <a:off x="1137146" y="889349"/>
          <a:ext cx="10466531" cy="5641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7271">
                  <a:extLst>
                    <a:ext uri="{9D8B030D-6E8A-4147-A177-3AD203B41FA5}">
                      <a16:colId xmlns="" xmlns:a16="http://schemas.microsoft.com/office/drawing/2014/main" val="3880398836"/>
                    </a:ext>
                  </a:extLst>
                </a:gridCol>
                <a:gridCol w="3853357">
                  <a:extLst>
                    <a:ext uri="{9D8B030D-6E8A-4147-A177-3AD203B41FA5}">
                      <a16:colId xmlns="" xmlns:a16="http://schemas.microsoft.com/office/drawing/2014/main" val="739749722"/>
                    </a:ext>
                  </a:extLst>
                </a:gridCol>
                <a:gridCol w="3305903">
                  <a:extLst>
                    <a:ext uri="{9D8B030D-6E8A-4147-A177-3AD203B41FA5}">
                      <a16:colId xmlns="" xmlns:a16="http://schemas.microsoft.com/office/drawing/2014/main" val="1716188628"/>
                    </a:ext>
                  </a:extLst>
                </a:gridCol>
              </a:tblGrid>
              <a:tr h="5511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выражения в сочинении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9801163"/>
                  </a:ext>
                </a:extLst>
              </a:tr>
              <a:tr h="566944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1Детализация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Можно ли привести подробности? Какие? …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…так например,… …укажем детали…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109692"/>
                  </a:ext>
                </a:extLst>
              </a:tr>
              <a:tr h="566944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Указание на следствие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это может сказаться на… ? Что с этим связано?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…вот почему…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4016495"/>
                  </a:ext>
                </a:extLst>
              </a:tr>
              <a:tr h="56694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Подтверждение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это подтверждается автором?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…в подтверждение этих мыслей автора…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0231148"/>
                  </a:ext>
                </a:extLst>
              </a:tr>
              <a:tr h="515021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Объяснение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Почему? Чем это можно объяснить?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…автор объясняет это тем, что… …объясняется это тем, что…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8673002"/>
                  </a:ext>
                </a:extLst>
              </a:tr>
              <a:tr h="648215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Определение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обозначает это слово?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…это слово автор понимает по-своему… …значение этого слова определяет…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02249326"/>
                  </a:ext>
                </a:extLst>
              </a:tr>
              <a:tr h="551145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     Аналогия   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что это похоже?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…как и.., здесь прослеживается (обнаруживается)…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1589215"/>
                  </a:ext>
                </a:extLst>
              </a:tr>
              <a:tr h="6922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Выделение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здесь главное ?Что автор (рассказчик) отмечает в первую очередь?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…автор текста фиксирует внимание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599431"/>
                  </a:ext>
                </a:extLst>
              </a:tr>
              <a:tr h="89057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Сопоставление и противопоставление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чем это сравнивается? Чему противопоставлено?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…сравним…автор противопоставляет…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 сравнивает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…и другие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7266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1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513</TotalTime>
  <Words>1373</Words>
  <Application>Microsoft Office PowerPoint</Application>
  <PresentationFormat>Широкоэкранный</PresentationFormat>
  <Paragraphs>160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Gill Sans MT</vt:lpstr>
      <vt:lpstr>Times New Roman</vt:lpstr>
      <vt:lpstr>Wingdings</vt:lpstr>
      <vt:lpstr>Галерея</vt:lpstr>
      <vt:lpstr>Заседание «Клуба знатоков»</vt:lpstr>
      <vt:lpstr>Алгоритм первичной обработки текста</vt:lpstr>
      <vt:lpstr>Возможная схема написания сочинения</vt:lpstr>
      <vt:lpstr>Проблему можно сформулировать разными способами</vt:lpstr>
      <vt:lpstr>Примеры формулирования проблемы </vt:lpstr>
      <vt:lpstr>Композиционная разводка –это предложение, В котором мы в обобщенной форме объясняем, что делает автор в тексте.</vt:lpstr>
      <vt:lpstr>Презентация PowerPoint</vt:lpstr>
      <vt:lpstr>Вариант примера иллюстрации на проблему «деградация современного русского языка»</vt:lpstr>
      <vt:lpstr>Связь между примерами иллюстрациями </vt:lpstr>
      <vt:lpstr>Виды логических связок по тексту Е.Ячменёва</vt:lpstr>
      <vt:lpstr>Формулирование авторской позиции</vt:lpstr>
      <vt:lpstr>Ошибки в формулировании своей позиции</vt:lpstr>
      <vt:lpstr>Обоснование своей позиции</vt:lpstr>
      <vt:lpstr>№ 221977-8   О внесении изменений в Федеральный закон "О государственном языке Российской Федерации"</vt:lpstr>
      <vt:lpstr>Презентация PowerPoint</vt:lpstr>
      <vt:lpstr>Презентация PowerPoint</vt:lpstr>
      <vt:lpstr>Блоки тем</vt:lpstr>
      <vt:lpstr>Текст Б. Екимова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«Клуба знатоков»</dc:title>
  <dc:creator>Денис Шадрин</dc:creator>
  <cp:lastModifiedBy>LAPTOP UO-NGO</cp:lastModifiedBy>
  <cp:revision>39</cp:revision>
  <dcterms:created xsi:type="dcterms:W3CDTF">2022-11-11T12:30:32Z</dcterms:created>
  <dcterms:modified xsi:type="dcterms:W3CDTF">2023-01-17T09:25:49Z</dcterms:modified>
</cp:coreProperties>
</file>