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5" r:id="rId1"/>
  </p:sldMasterIdLst>
  <p:sldIdLst>
    <p:sldId id="256" r:id="rId2"/>
    <p:sldId id="257" r:id="rId3"/>
    <p:sldId id="258" r:id="rId4"/>
    <p:sldId id="271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78" d="100"/>
          <a:sy n="78" d="100"/>
        </p:scale>
        <p:origin x="64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FE27C-D8B6-4F9B-AF41-0F471A2FFF6E}" type="datetimeFigureOut">
              <a:rPr lang="ru-RU" smtClean="0"/>
              <a:t>09.12.2022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82154673-E009-43A2-BC7C-875E7C67AD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97905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FE27C-D8B6-4F9B-AF41-0F471A2FFF6E}" type="datetimeFigureOut">
              <a:rPr lang="ru-RU" smtClean="0"/>
              <a:t>09.12.2022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2154673-E009-43A2-BC7C-875E7C67AD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40301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FE27C-D8B6-4F9B-AF41-0F471A2FFF6E}" type="datetimeFigureOut">
              <a:rPr lang="ru-RU" smtClean="0"/>
              <a:t>09.12.2022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2154673-E009-43A2-BC7C-875E7C67ADAF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878086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FE27C-D8B6-4F9B-AF41-0F471A2FFF6E}" type="datetimeFigureOut">
              <a:rPr lang="ru-RU" smtClean="0"/>
              <a:t>09.12.2022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2154673-E009-43A2-BC7C-875E7C67AD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82182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FE27C-D8B6-4F9B-AF41-0F471A2FFF6E}" type="datetimeFigureOut">
              <a:rPr lang="ru-RU" smtClean="0"/>
              <a:t>09.12.2022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2154673-E009-43A2-BC7C-875E7C67ADAF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362559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FE27C-D8B6-4F9B-AF41-0F471A2FFF6E}" type="datetimeFigureOut">
              <a:rPr lang="ru-RU" smtClean="0"/>
              <a:t>09.12.2022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2154673-E009-43A2-BC7C-875E7C67AD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66533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FE27C-D8B6-4F9B-AF41-0F471A2FFF6E}" type="datetimeFigureOut">
              <a:rPr lang="ru-RU" smtClean="0"/>
              <a:t>09.12.2022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54673-E009-43A2-BC7C-875E7C67AD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418286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FE27C-D8B6-4F9B-AF41-0F471A2FFF6E}" type="datetimeFigureOut">
              <a:rPr lang="ru-RU" smtClean="0"/>
              <a:t>09.12.2022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54673-E009-43A2-BC7C-875E7C67AD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03211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FE27C-D8B6-4F9B-AF41-0F471A2FFF6E}" type="datetimeFigureOut">
              <a:rPr lang="ru-RU" smtClean="0"/>
              <a:t>09.12.2022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54673-E009-43A2-BC7C-875E7C67AD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68671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FE27C-D8B6-4F9B-AF41-0F471A2FFF6E}" type="datetimeFigureOut">
              <a:rPr lang="ru-RU" smtClean="0"/>
              <a:t>09.12.2022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2154673-E009-43A2-BC7C-875E7C67AD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02211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FE27C-D8B6-4F9B-AF41-0F471A2FFF6E}" type="datetimeFigureOut">
              <a:rPr lang="ru-RU" smtClean="0"/>
              <a:t>09.12.2022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82154673-E009-43A2-BC7C-875E7C67AD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94956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FE27C-D8B6-4F9B-AF41-0F471A2FFF6E}" type="datetimeFigureOut">
              <a:rPr lang="ru-RU" smtClean="0"/>
              <a:t>09.12.2022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82154673-E009-43A2-BC7C-875E7C67AD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9127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FE27C-D8B6-4F9B-AF41-0F471A2FFF6E}" type="datetimeFigureOut">
              <a:rPr lang="ru-RU" smtClean="0"/>
              <a:t>09.12.2022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54673-E009-43A2-BC7C-875E7C67AD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7523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FE27C-D8B6-4F9B-AF41-0F471A2FFF6E}" type="datetimeFigureOut">
              <a:rPr lang="ru-RU" smtClean="0"/>
              <a:t>09.12.2022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54673-E009-43A2-BC7C-875E7C67AD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88356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FE27C-D8B6-4F9B-AF41-0F471A2FFF6E}" type="datetimeFigureOut">
              <a:rPr lang="ru-RU" smtClean="0"/>
              <a:t>09.12.2022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54673-E009-43A2-BC7C-875E7C67AD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20173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FE27C-D8B6-4F9B-AF41-0F471A2FFF6E}" type="datetimeFigureOut">
              <a:rPr lang="ru-RU" smtClean="0"/>
              <a:t>09.12.2022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2154673-E009-43A2-BC7C-875E7C67AD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74652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2FE27C-D8B6-4F9B-AF41-0F471A2FFF6E}" type="datetimeFigureOut">
              <a:rPr lang="ru-RU" smtClean="0"/>
              <a:t>09.12.2022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82154673-E009-43A2-BC7C-875E7C67AD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83874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6" r:id="rId1"/>
    <p:sldLayoutId id="2147483777" r:id="rId2"/>
    <p:sldLayoutId id="2147483778" r:id="rId3"/>
    <p:sldLayoutId id="2147483779" r:id="rId4"/>
    <p:sldLayoutId id="2147483780" r:id="rId5"/>
    <p:sldLayoutId id="2147483781" r:id="rId6"/>
    <p:sldLayoutId id="2147483782" r:id="rId7"/>
    <p:sldLayoutId id="2147483783" r:id="rId8"/>
    <p:sldLayoutId id="2147483784" r:id="rId9"/>
    <p:sldLayoutId id="2147483785" r:id="rId10"/>
    <p:sldLayoutId id="2147483786" r:id="rId11"/>
    <p:sldLayoutId id="2147483787" r:id="rId12"/>
    <p:sldLayoutId id="2147483788" r:id="rId13"/>
    <p:sldLayoutId id="2147483789" r:id="rId14"/>
    <p:sldLayoutId id="2147483790" r:id="rId15"/>
    <p:sldLayoutId id="214748379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0D7165A6-4FD2-D0DD-CE40-756AA3F7E9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7067" y="478303"/>
            <a:ext cx="7766936" cy="436098"/>
          </a:xfrm>
        </p:spPr>
        <p:txBody>
          <a:bodyPr>
            <a:normAutofit fontScale="90000"/>
          </a:bodyPr>
          <a:lstStyle/>
          <a:p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Задания по лирическому произведению</a:t>
            </a:r>
            <a:b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10.1.и 10.2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7672FFB3-DBD6-4AE1-2B2E-57706459F3F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54190" y="1533377"/>
            <a:ext cx="7689810" cy="5022166"/>
          </a:xfrm>
        </p:spPr>
        <p:txBody>
          <a:bodyPr>
            <a:normAutofit/>
          </a:bodyPr>
          <a:lstStyle/>
          <a:p>
            <a:pPr marL="342900" indent="-342900">
              <a:buAutoNum type="arabicPeriod"/>
            </a:pPr>
            <a:endParaRPr lang="ru-RU" dirty="0"/>
          </a:p>
          <a:p>
            <a:pPr marL="342900" indent="-342900">
              <a:buAutoNum type="arabicPeriod"/>
            </a:pPr>
            <a:endParaRPr lang="ru-RU" dirty="0"/>
          </a:p>
          <a:p>
            <a:pPr marL="342900" indent="-342900">
              <a:buAutoNum type="arabicPeriod"/>
            </a:pPr>
            <a:endParaRPr lang="ru-RU" dirty="0"/>
          </a:p>
          <a:p>
            <a:pPr marL="342900" indent="-342900">
              <a:buAutoNum type="arabicPeriod"/>
            </a:pPr>
            <a:endParaRPr lang="ru-RU" dirty="0"/>
          </a:p>
          <a:p>
            <a:pPr marL="342900" indent="-342900">
              <a:buAutoNum type="arabicPeriod"/>
            </a:pPr>
            <a:endParaRPr lang="ru-RU" dirty="0"/>
          </a:p>
          <a:p>
            <a:pPr marL="342900" indent="-342900">
              <a:buAutoNum type="arabicPeriod"/>
            </a:pPr>
            <a:endParaRPr lang="ru-RU" dirty="0"/>
          </a:p>
          <a:p>
            <a:pPr marL="342900" indent="-342900">
              <a:buAutoNum type="arabicPeriod"/>
            </a:pPr>
            <a:endParaRPr lang="ru-RU" dirty="0"/>
          </a:p>
          <a:p>
            <a:pPr marL="342900" indent="-342900">
              <a:buAutoNum type="arabicPeriod"/>
            </a:pPr>
            <a:endParaRPr lang="ru-RU" dirty="0"/>
          </a:p>
          <a:p>
            <a:pPr marL="342900" indent="-342900">
              <a:buAutoNum type="arabicPeriod"/>
            </a:pPr>
            <a:endParaRPr lang="ru-RU" dirty="0"/>
          </a:p>
          <a:p>
            <a:pPr marL="342900" indent="-342900">
              <a:buAutoNum type="arabicPeriod"/>
            </a:pPr>
            <a:endParaRPr lang="ru-RU" dirty="0"/>
          </a:p>
        </p:txBody>
      </p:sp>
      <p:graphicFrame>
        <p:nvGraphicFramePr>
          <p:cNvPr id="4" name="Таблица 4">
            <a:extLst>
              <a:ext uri="{FF2B5EF4-FFF2-40B4-BE49-F238E27FC236}">
                <a16:creationId xmlns="" xmlns:a16="http://schemas.microsoft.com/office/drawing/2014/main" id="{2B06518A-638D-4777-ED18-241851F0891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4062523"/>
              </p:ext>
            </p:extLst>
          </p:nvPr>
        </p:nvGraphicFramePr>
        <p:xfrm>
          <a:off x="576775" y="1041010"/>
          <a:ext cx="11141613" cy="56462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26080">
                  <a:extLst>
                    <a:ext uri="{9D8B030D-6E8A-4147-A177-3AD203B41FA5}">
                      <a16:colId xmlns="" xmlns:a16="http://schemas.microsoft.com/office/drawing/2014/main" val="2690579237"/>
                    </a:ext>
                  </a:extLst>
                </a:gridCol>
                <a:gridCol w="7485095">
                  <a:extLst>
                    <a:ext uri="{9D8B030D-6E8A-4147-A177-3AD203B41FA5}">
                      <a16:colId xmlns="" xmlns:a16="http://schemas.microsoft.com/office/drawing/2014/main" val="2112564643"/>
                    </a:ext>
                  </a:extLst>
                </a:gridCol>
                <a:gridCol w="730438">
                  <a:extLst>
                    <a:ext uri="{9D8B030D-6E8A-4147-A177-3AD203B41FA5}">
                      <a16:colId xmlns="" xmlns:a16="http://schemas.microsoft.com/office/drawing/2014/main" val="3675371473"/>
                    </a:ext>
                  </a:extLst>
                </a:gridCol>
              </a:tblGrid>
              <a:tr h="373793"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Критерий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Баллы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15303000"/>
                  </a:ext>
                </a:extLst>
              </a:tr>
              <a:tr h="231117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 Соответствие ответа заданию </a:t>
                      </a:r>
                    </a:p>
                    <a:p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Ответ на вопрос дан и свидетельствует о понимании текста приведённого фрагмента/стихотворения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557920971"/>
                  </a:ext>
                </a:extLst>
              </a:tr>
              <a:tr h="518502">
                <a:tc>
                  <a:txBody>
                    <a:bodyPr/>
                    <a:lstStyle/>
                    <a:p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Ответ содержательно соотнесён с поставленной задачей, но не позволяет судить о понимании текста приведённого фрагмента/стихотворения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673180497"/>
                  </a:ext>
                </a:extLst>
              </a:tr>
              <a:tr h="333627">
                <a:tc>
                  <a:txBody>
                    <a:bodyPr/>
                    <a:lstStyle/>
                    <a:p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Ответ содержательно не соотнесён с поставленной задачей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040126817"/>
                  </a:ext>
                </a:extLst>
              </a:tr>
              <a:tr h="694006">
                <a:tc>
                  <a:txBody>
                    <a:bodyPr/>
                    <a:lstStyle/>
                    <a:p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 Привлечение текста произведения для аргументации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Для аргументации суждений текст привлекается на уровне</a:t>
                      </a:r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анализа </a:t>
                      </a: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важных для выполнения задания фрагментов, образов, </a:t>
                      </a:r>
                      <a:r>
                        <a:rPr lang="ru-RU" sz="1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микротем</a:t>
                      </a: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деталей и т.п., </a:t>
                      </a:r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авторская позиция не искажена</a:t>
                      </a: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фактические ошибки отсутствуют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312832506"/>
                  </a:ext>
                </a:extLst>
              </a:tr>
              <a:tr h="639085">
                <a:tc>
                  <a:txBody>
                    <a:bodyPr/>
                    <a:lstStyle/>
                    <a:p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Для аргументации суждений текст привлекается на уровне </a:t>
                      </a:r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пересказа произведения </a:t>
                      </a: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или общих рассуждений о его содержании, </a:t>
                      </a:r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авторская позиция не искажена </a:t>
                      </a: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И/ИЛИ допущена </a:t>
                      </a:r>
                      <a:r>
                        <a:rPr lang="ru-RU" sz="14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одна </a:t>
                      </a: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фактическая ошибка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334020119"/>
                  </a:ext>
                </a:extLst>
              </a:tr>
              <a:tr h="500709">
                <a:tc>
                  <a:txBody>
                    <a:bodyPr/>
                    <a:lstStyle/>
                    <a:p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Суждения не аргументированы текстом произведения, И/ИЛИ </a:t>
                      </a:r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авторская позиция искажена , </a:t>
                      </a: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И/ИЛИ допущены </a:t>
                      </a:r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две</a:t>
                      </a: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или более фактические ошибки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010030870"/>
                  </a:ext>
                </a:extLst>
              </a:tr>
              <a:tr h="529540">
                <a:tc>
                  <a:txBody>
                    <a:bodyPr/>
                    <a:lstStyle/>
                    <a:p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 Логичность и соблюдение речевых норм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Отсутствуют логические, речевые ошибки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  <a:p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708267686"/>
                  </a:ext>
                </a:extLst>
              </a:tr>
              <a:tr h="739208">
                <a:tc>
                  <a:txBody>
                    <a:bodyPr/>
                    <a:lstStyle/>
                    <a:p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Допущено не более одной ошибки каждого вида (логическая, и/или речевая) – суммарно не </a:t>
                      </a:r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более двух ошибок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  <a:p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348554909"/>
                  </a:ext>
                </a:extLst>
              </a:tr>
              <a:tr h="652225">
                <a:tc>
                  <a:txBody>
                    <a:bodyPr/>
                    <a:lstStyle/>
                    <a:p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Допущены </a:t>
                      </a:r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две или более ошибки одного вида </a:t>
                      </a: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(независимо от наличия/отсутствия ошибок других видов)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2418401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458475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BCDA6F08-AEFB-5089-2DC1-2F0DDFE607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16258" y="773723"/>
            <a:ext cx="9788354" cy="5137499"/>
          </a:xfrm>
        </p:spPr>
        <p:txBody>
          <a:bodyPr>
            <a:normAutofit lnSpcReduction="10000"/>
          </a:bodyPr>
          <a:lstStyle/>
          <a:p>
            <a:pPr marL="0" indent="0" algn="l">
              <a:buNone/>
            </a:pPr>
            <a:r>
              <a:rPr lang="ru-RU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Лишь запах чабреца, сухой и горьковатый,</a:t>
            </a:r>
            <a:br>
              <a:rPr lang="ru-RU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Повеял на меня – и этот сонный Крым,</a:t>
            </a:r>
            <a:br>
              <a:rPr lang="ru-RU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 этот кипарис, и этот дом, прижатый</a:t>
            </a:r>
            <a:br>
              <a:rPr lang="ru-RU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 поверхности горы, слились навеки с ним.</a:t>
            </a:r>
          </a:p>
          <a:p>
            <a:pPr marL="0" indent="0" algn="l">
              <a:buNone/>
            </a:pPr>
            <a:r>
              <a:rPr lang="ru-RU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Здесь море – дирижер, а резонатор – дали,</a:t>
            </a:r>
            <a:br>
              <a:rPr lang="ru-RU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Концерт высоких волн здесь ясен наперед.</a:t>
            </a:r>
            <a:br>
              <a:rPr lang="ru-RU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Здесь звук, задев скалу, скользит по вертикали,</a:t>
            </a:r>
            <a:br>
              <a:rPr lang="ru-RU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 эхо средь камней танцует и поет.</a:t>
            </a:r>
          </a:p>
          <a:p>
            <a:pPr marL="0" indent="0" algn="l">
              <a:buNone/>
            </a:pPr>
            <a:r>
              <a:rPr lang="ru-RU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Акустика вверху настроила ловушек,</a:t>
            </a:r>
            <a:br>
              <a:rPr lang="ru-RU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Приблизила к ушам далекий ропот струй.</a:t>
            </a:r>
            <a:br>
              <a:rPr lang="ru-RU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 стал здесь грохот бурь подобен грому пушек,</a:t>
            </a:r>
            <a:br>
              <a:rPr lang="ru-RU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И, как цветок, расцвел девичий поцелуй.</a:t>
            </a:r>
          </a:p>
          <a:p>
            <a:pPr marL="0" indent="0" algn="l">
              <a:buNone/>
            </a:pPr>
            <a:r>
              <a:rPr lang="ru-RU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Скопление синиц здесь свищет на рассвете,</a:t>
            </a:r>
            <a:br>
              <a:rPr lang="ru-RU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Тяжелый виноград прозрачен здесь и ал.</a:t>
            </a:r>
            <a:br>
              <a:rPr lang="ru-RU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Здесь время не спешит, здесь собирают дети</a:t>
            </a:r>
            <a:br>
              <a:rPr lang="ru-RU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Чабрец, траву степей, у неподвижных скал.</a:t>
            </a:r>
          </a:p>
          <a:p>
            <a:pPr marL="0" indent="0" algn="l">
              <a:buNone/>
            </a:pPr>
            <a:r>
              <a:rPr lang="ru-RU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Н.Заболоцкий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«Над морем»</a:t>
            </a:r>
            <a:endParaRPr lang="ru-RU" b="1" i="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983432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>
            <a:extLst>
              <a:ext uri="{FF2B5EF4-FFF2-40B4-BE49-F238E27FC236}">
                <a16:creationId xmlns="" xmlns:a16="http://schemas.microsoft.com/office/drawing/2014/main" id="{448D253D-E50B-2149-2A9D-9AD3946C0F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3" y="534988"/>
            <a:ext cx="8915400" cy="5376862"/>
          </a:xfrm>
        </p:spPr>
        <p:txBody>
          <a:bodyPr>
            <a:normAutofit fontScale="90000" lnSpcReduction="20000"/>
          </a:bodyPr>
          <a:lstStyle/>
          <a:p>
            <a:pPr marL="0" indent="0" algn="l">
              <a:buNone/>
            </a:pPr>
            <a:r>
              <a:rPr lang="ru-RU" b="1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Владей собой среди толпы смятенной,</a:t>
            </a:r>
            <a:br>
              <a:rPr lang="ru-RU" b="1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Тебя клянущей за смятенье всех,</a:t>
            </a:r>
            <a:br>
              <a:rPr lang="ru-RU" b="1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Верь сам в себя наперекор вселенной,</a:t>
            </a:r>
            <a:br>
              <a:rPr lang="ru-RU" b="1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 маловерным отпусти их грех;</a:t>
            </a:r>
            <a:br>
              <a:rPr lang="ru-RU" b="1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Пусть час не пробил, жди, не уставая,</a:t>
            </a:r>
            <a:br>
              <a:rPr lang="ru-RU" b="1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Пусть лгут лжецы, не снисходи до них;</a:t>
            </a:r>
            <a:br>
              <a:rPr lang="ru-RU" b="1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Умей прощать и не кажись, прощая,</a:t>
            </a:r>
            <a:br>
              <a:rPr lang="ru-RU" b="1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Великодушней и мудрей других.</a:t>
            </a:r>
          </a:p>
          <a:p>
            <a:pPr marL="0" indent="0" algn="l">
              <a:buNone/>
            </a:pPr>
            <a:r>
              <a:rPr lang="ru-RU" b="1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Умей мечтать, не став рабом мечтанья,</a:t>
            </a:r>
            <a:br>
              <a:rPr lang="ru-RU" b="1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 мыслить, мысли не обожествив;</a:t>
            </a:r>
            <a:br>
              <a:rPr lang="ru-RU" b="1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Равно встречай успех и поруганье,</a:t>
            </a:r>
            <a:br>
              <a:rPr lang="ru-RU" b="1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He</a:t>
            </a:r>
            <a:r>
              <a:rPr lang="ru-RU" b="1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забывая, что их голос лжив;</a:t>
            </a:r>
            <a:br>
              <a:rPr lang="ru-RU" b="1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Останься тих, когда твое же слово</a:t>
            </a:r>
            <a:br>
              <a:rPr lang="ru-RU" b="1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Калечит плут, чтоб уловлять глупцов,</a:t>
            </a:r>
            <a:br>
              <a:rPr lang="ru-RU" b="1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Когда вся жизнь разрушена и снова</a:t>
            </a:r>
            <a:br>
              <a:rPr lang="ru-RU" b="1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Ты должен все воссоздавать c основ.</a:t>
            </a:r>
          </a:p>
          <a:p>
            <a:pPr marL="0" indent="0" algn="l">
              <a:buNone/>
            </a:pPr>
            <a:r>
              <a:rPr lang="ru-RU" b="1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Умей поставить в радостной надежде,</a:t>
            </a:r>
            <a:br>
              <a:rPr lang="ru-RU" b="1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Ha</a:t>
            </a:r>
            <a:r>
              <a:rPr lang="ru-RU" b="1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карту все, что накопил c трудом,</a:t>
            </a:r>
            <a:br>
              <a:rPr lang="ru-RU" b="1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Bce</a:t>
            </a:r>
            <a:r>
              <a:rPr lang="ru-RU" b="1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проиграть и нищим стать как прежде</a:t>
            </a:r>
            <a:br>
              <a:rPr lang="ru-RU" b="1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 никогда не пожалеть o том,</a:t>
            </a:r>
            <a:br>
              <a:rPr lang="ru-RU" b="1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Умей принудить сердце, нервы, тело</a:t>
            </a:r>
            <a:br>
              <a:rPr lang="ru-RU" b="1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Тебе служить, когда в твоей груди</a:t>
            </a:r>
            <a:br>
              <a:rPr lang="ru-RU" b="1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Уже давно все пусто, все сгорело</a:t>
            </a:r>
            <a:br>
              <a:rPr lang="ru-RU" b="1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 только Воля говорит: «Иди!»</a:t>
            </a:r>
          </a:p>
          <a:p>
            <a:pPr algn="l"/>
            <a:r>
              <a:rPr lang="ru-RU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Фрагмент стихотворения </a:t>
            </a:r>
            <a:r>
              <a:rPr lang="ru-RU" dirty="0" err="1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Р.Киплинга</a:t>
            </a:r>
            <a:r>
              <a:rPr lang="ru-RU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«Заповеди»</a:t>
            </a:r>
            <a:endParaRPr lang="ru-RU" b="0" i="0" dirty="0">
              <a:solidFill>
                <a:srgbClr val="333333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870642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D93AB5C7-1C45-A389-2E96-323B61CBD8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6" y="624110"/>
            <a:ext cx="5847690" cy="459102"/>
          </a:xfrm>
        </p:spPr>
        <p:txBody>
          <a:bodyPr>
            <a:normAutofit/>
          </a:bodyPr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 композиции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EF1F52B0-9457-CC03-BD63-E040F662A0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92926" y="1083212"/>
            <a:ext cx="8915400" cy="4799875"/>
          </a:xfrm>
        </p:spPr>
        <p:txBody>
          <a:bodyPr>
            <a:normAutofit lnSpcReduction="10000"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 соотносятся начало и конец стихотворения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Н.Рубцова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«Сентябрь»?</a:t>
            </a:r>
          </a:p>
          <a:p>
            <a:pPr marL="0" indent="0">
              <a:buNone/>
            </a:pPr>
            <a:r>
              <a:rPr lang="ru-RU" b="1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Слава тебе, поднебесный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Радостный краткий покой!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Солнечный блеск твой чудесный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 нашей играет рекой,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 рощей играет багряной,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 россыпью ягод в сенях,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Словно бы праздник нагрянул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 златогривых конях!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Радуюсь громкому лаю,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Листьям, корове, грачу,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 ничего не желаю,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 ничего не хочу!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 никому не известно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То, что, с зимой говоря,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 бездне таится небесной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Ветер и грусть октября…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9938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AD810231-D015-28BA-B61B-AFDAE39066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459102"/>
          </a:xfrm>
        </p:spPr>
        <p:txBody>
          <a:bodyPr>
            <a:normAutofit/>
          </a:bodyPr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Роль конкретного образа, мотива,  темы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478298B7-FC18-0CCA-CD87-239C40928A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92925" y="1420837"/>
            <a:ext cx="8915400" cy="4504453"/>
          </a:xfrm>
        </p:spPr>
        <p:txBody>
          <a:bodyPr>
            <a:normAutofit fontScale="85000" lnSpcReduction="20000"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Какова миссия искусства в стихотворении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Б.Окуджавы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«Живописцы»?</a:t>
            </a:r>
          </a:p>
          <a:p>
            <a:pPr marL="0" indent="0" algn="l">
              <a:buNone/>
            </a:pPr>
            <a:r>
              <a:rPr lang="ru-RU" b="1" i="0" dirty="0">
                <a:solidFill>
                  <a:srgbClr val="3C3C3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Живописцы, окуните ваши кисти</a:t>
            </a:r>
            <a:br>
              <a:rPr lang="ru-RU" b="1" i="0" dirty="0">
                <a:solidFill>
                  <a:srgbClr val="3C3C3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i="0" dirty="0">
                <a:solidFill>
                  <a:srgbClr val="3C3C3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 суету дворов арбатских и в зарю,</a:t>
            </a:r>
            <a:br>
              <a:rPr lang="ru-RU" b="1" i="0" dirty="0">
                <a:solidFill>
                  <a:srgbClr val="3C3C3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i="0" dirty="0">
                <a:solidFill>
                  <a:srgbClr val="3C3C3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чтобы были ваши кисти словно листья.</a:t>
            </a:r>
            <a:br>
              <a:rPr lang="ru-RU" b="1" i="0" dirty="0">
                <a:solidFill>
                  <a:srgbClr val="3C3C3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i="0" dirty="0">
                <a:solidFill>
                  <a:srgbClr val="3C3C3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Словно листья,</a:t>
            </a:r>
            <a:br>
              <a:rPr lang="ru-RU" b="1" i="0" dirty="0">
                <a:solidFill>
                  <a:srgbClr val="3C3C3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i="0" dirty="0">
                <a:solidFill>
                  <a:srgbClr val="3C3C3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словно листья к ноябрю.</a:t>
            </a:r>
          </a:p>
          <a:p>
            <a:pPr marL="0" indent="0" algn="l">
              <a:buNone/>
            </a:pPr>
            <a:r>
              <a:rPr lang="ru-RU" b="1" i="0" dirty="0">
                <a:solidFill>
                  <a:srgbClr val="3C3C3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Окуните ваши кисти в голубое,</a:t>
            </a:r>
            <a:br>
              <a:rPr lang="ru-RU" b="1" i="0" dirty="0">
                <a:solidFill>
                  <a:srgbClr val="3C3C3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i="0" dirty="0">
                <a:solidFill>
                  <a:srgbClr val="3C3C3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 традиции забытой городской,</a:t>
            </a:r>
            <a:br>
              <a:rPr lang="ru-RU" b="1" i="0" dirty="0">
                <a:solidFill>
                  <a:srgbClr val="3C3C3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i="0" dirty="0">
                <a:solidFill>
                  <a:srgbClr val="3C3C3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нарисуйте и прилежно и с любовью,</a:t>
            </a:r>
            <a:br>
              <a:rPr lang="ru-RU" b="1" i="0" dirty="0">
                <a:solidFill>
                  <a:srgbClr val="3C3C3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i="0" dirty="0">
                <a:solidFill>
                  <a:srgbClr val="3C3C3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как с любовью мы проходим по Тверской.</a:t>
            </a:r>
          </a:p>
          <a:p>
            <a:pPr marL="0" indent="0" algn="l">
              <a:buNone/>
            </a:pPr>
            <a:r>
              <a:rPr lang="ru-RU" b="1" i="0" dirty="0">
                <a:solidFill>
                  <a:srgbClr val="3C3C3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Мостовая пусть качнется, как очнется!</a:t>
            </a:r>
            <a:br>
              <a:rPr lang="ru-RU" b="1" i="0" dirty="0">
                <a:solidFill>
                  <a:srgbClr val="3C3C3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i="0" dirty="0">
                <a:solidFill>
                  <a:srgbClr val="3C3C3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Пусть начнется, что еще не началось!</a:t>
            </a:r>
            <a:br>
              <a:rPr lang="ru-RU" b="1" i="0" dirty="0">
                <a:solidFill>
                  <a:srgbClr val="3C3C3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i="0" dirty="0">
                <a:solidFill>
                  <a:srgbClr val="3C3C3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Вы рисуйте, вы рисуйте,</a:t>
            </a:r>
            <a:br>
              <a:rPr lang="ru-RU" b="1" i="0" dirty="0">
                <a:solidFill>
                  <a:srgbClr val="3C3C3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i="0" dirty="0">
                <a:solidFill>
                  <a:srgbClr val="3C3C3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вам зачтется…</a:t>
            </a:r>
            <a:br>
              <a:rPr lang="ru-RU" b="1" i="0" dirty="0">
                <a:solidFill>
                  <a:srgbClr val="3C3C3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i="0" dirty="0">
                <a:solidFill>
                  <a:srgbClr val="3C3C3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Что гадать нам:</a:t>
            </a:r>
            <a:br>
              <a:rPr lang="ru-RU" b="1" i="0" dirty="0">
                <a:solidFill>
                  <a:srgbClr val="3C3C3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i="0" dirty="0">
                <a:solidFill>
                  <a:srgbClr val="3C3C3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удалось — не удалось?</a:t>
            </a:r>
          </a:p>
          <a:p>
            <a:pPr marL="0" indent="0">
              <a:buNone/>
            </a:pPr>
            <a:r>
              <a:rPr lang="ru-RU" b="1" i="0" dirty="0">
                <a:solidFill>
                  <a:srgbClr val="3C3C3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Вы, как судьи, нарисуйте наши судьбы,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i="0" dirty="0">
                <a:solidFill>
                  <a:srgbClr val="3C3C3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наше лето, нашу зиму и весну…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i="0" dirty="0">
                <a:solidFill>
                  <a:srgbClr val="3C3C3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Ничего, что мы — чужие.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i="0" dirty="0">
                <a:solidFill>
                  <a:srgbClr val="3C3C3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Вы рисуйте!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i="0" dirty="0">
                <a:solidFill>
                  <a:srgbClr val="3C3C3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Я потом, что непонятно, объясню.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70066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7AE520A0-F8A2-4A4C-5B64-C659B22885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923336"/>
          </a:xfrm>
        </p:spPr>
        <p:txBody>
          <a:bodyPr>
            <a:normAutofit fontScale="90000"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10.2  Роль приёмов (подсказывает стихотворения)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4698B164-FE7F-EE61-7E25-9D6AB3149D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547446"/>
            <a:ext cx="8915400" cy="4363776"/>
          </a:xfrm>
        </p:spPr>
        <p:txBody>
          <a:bodyPr>
            <a:noAutofit/>
          </a:bodyPr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Сравнения </a:t>
            </a:r>
          </a:p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Обращения</a:t>
            </a:r>
          </a:p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Повторов</a:t>
            </a:r>
          </a:p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Кольцевой композиции</a:t>
            </a:r>
          </a:p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Метафоры</a:t>
            </a:r>
          </a:p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Эпитетов</a:t>
            </a:r>
          </a:p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Цветописи</a:t>
            </a:r>
          </a:p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Звукописи.</a:t>
            </a:r>
          </a:p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Средства художественной выразительности</a:t>
            </a:r>
          </a:p>
        </p:txBody>
      </p:sp>
    </p:spTree>
    <p:extLst>
      <p:ext uri="{BB962C8B-B14F-4D97-AF65-F5344CB8AC3E}">
        <p14:creationId xmlns:p14="http://schemas.microsoft.com/office/powerpoint/2010/main" val="12449595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EC03D4E8-9B28-FA0F-4685-929AC5FA74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428076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Фактические ошибки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D0C3282D-F16A-4BBE-3A56-A707642166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5499" y="1465545"/>
            <a:ext cx="8915400" cy="423273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Нарушение требования достоверности в передаче фактического материала вызывает фактические ошибки, представляющие собой искажение изображаемой в высказывании ситуации или отдельных её деталей. </a:t>
            </a:r>
          </a:p>
          <a:p>
            <a:pPr marL="0" indent="0">
              <a:buNone/>
            </a:pP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 фактическим ошибкам можно отнести:</a:t>
            </a:r>
          </a:p>
          <a:p>
            <a:pPr marL="0" indent="0">
              <a:buNone/>
            </a:pP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 искажение историко-литературных фактов;</a:t>
            </a:r>
          </a:p>
          <a:p>
            <a:pPr marL="0" indent="0">
              <a:buNone/>
            </a:pP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 искажение имён собственных;</a:t>
            </a:r>
          </a:p>
          <a:p>
            <a:pPr marL="0" indent="0">
              <a:buNone/>
            </a:pP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 ошибки в обозначении времени и места события; </a:t>
            </a:r>
          </a:p>
          <a:p>
            <a:pPr marL="0" indent="0">
              <a:buNone/>
            </a:pP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 неверные обозначения топонимов;</a:t>
            </a:r>
          </a:p>
          <a:p>
            <a:pPr marL="0" indent="0">
              <a:buNone/>
            </a:pP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 ошибки в употреблении терминологии (за исключением оценивания сочинения, где эти ошибки учитываются в отдельном критерии 3); </a:t>
            </a:r>
          </a:p>
          <a:p>
            <a:pPr marL="0" indent="0">
              <a:buNone/>
            </a:pP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 ошибки в передаче последовательности действий, в установлении причин и следствий событий и т.п.; </a:t>
            </a:r>
          </a:p>
          <a:p>
            <a:pPr marL="0" indent="0">
              <a:buNone/>
            </a:pP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 искажение цитат, заключённых в кавычки</a:t>
            </a:r>
          </a:p>
        </p:txBody>
      </p:sp>
    </p:spTree>
    <p:extLst>
      <p:ext uri="{BB962C8B-B14F-4D97-AF65-F5344CB8AC3E}">
        <p14:creationId xmlns:p14="http://schemas.microsoft.com/office/powerpoint/2010/main" val="88528077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6148C917-FD8A-C30D-E97E-04FBFCE844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140141C5-B372-071F-C044-49CFE532F3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</a:t>
            </a:r>
          </a:p>
        </p:txBody>
      </p:sp>
    </p:spTree>
    <p:extLst>
      <p:ext uri="{BB962C8B-B14F-4D97-AF65-F5344CB8AC3E}">
        <p14:creationId xmlns:p14="http://schemas.microsoft.com/office/powerpoint/2010/main" val="21477916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1BD97113-CC0F-7FC9-9AB5-49322FF689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Ответ на вопрос должен учитывать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8E1785EC-8347-60E4-AEEB-0C6771DC99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</a:t>
            </a:r>
          </a:p>
          <a:p>
            <a:r>
              <a:rPr lang="ru-RU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Жанр</a:t>
            </a:r>
          </a:p>
          <a:p>
            <a:r>
              <a:rPr lang="ru-RU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Поэтическую индивидуальность</a:t>
            </a:r>
          </a:p>
        </p:txBody>
      </p:sp>
    </p:spTree>
    <p:extLst>
      <p:ext uri="{BB962C8B-B14F-4D97-AF65-F5344CB8AC3E}">
        <p14:creationId xmlns:p14="http://schemas.microsoft.com/office/powerpoint/2010/main" val="19615552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3EFDF4A6-37C1-E2E4-9896-9A5A2A37B4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838930"/>
          </a:xfrm>
        </p:spPr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Художественные методы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B4CAA7E0-B013-EBD6-5615-76E7756ED1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575581"/>
            <a:ext cx="8915400" cy="4501661"/>
          </a:xfrm>
        </p:spPr>
        <p:txBody>
          <a:bodyPr>
            <a:normAutofit/>
          </a:bodyPr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Классицизм</a:t>
            </a:r>
          </a:p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Сентиментализм</a:t>
            </a:r>
          </a:p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Романтизм</a:t>
            </a:r>
          </a:p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Реализм</a:t>
            </a:r>
          </a:p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Символизм</a:t>
            </a:r>
          </a:p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Акмеизм</a:t>
            </a:r>
          </a:p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Футуризм</a:t>
            </a:r>
          </a:p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Имажинизм</a:t>
            </a:r>
          </a:p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Постмодернизм</a:t>
            </a:r>
          </a:p>
        </p:txBody>
      </p:sp>
    </p:spTree>
    <p:extLst>
      <p:ext uri="{BB962C8B-B14F-4D97-AF65-F5344CB8AC3E}">
        <p14:creationId xmlns:p14="http://schemas.microsoft.com/office/powerpoint/2010/main" val="5160762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Liberation Serif" panose="02020603050405020304" pitchFamily="18" charset="0"/>
              </a:rPr>
              <a:t>Жанры лирики</a:t>
            </a:r>
            <a:endParaRPr lang="ru-RU" dirty="0">
              <a:latin typeface="Liberation Serif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  <a:latin typeface="Liberation Serif" panose="02020603050405020304" pitchFamily="18" charset="0"/>
              </a:rPr>
              <a:t>Ода</a:t>
            </a:r>
          </a:p>
          <a:p>
            <a:r>
              <a:rPr lang="ru-RU" dirty="0" smtClean="0">
                <a:solidFill>
                  <a:schemeClr val="tx1"/>
                </a:solidFill>
                <a:latin typeface="Liberation Serif" panose="02020603050405020304" pitchFamily="18" charset="0"/>
              </a:rPr>
              <a:t>Сатира</a:t>
            </a:r>
          </a:p>
          <a:p>
            <a:r>
              <a:rPr lang="ru-RU" dirty="0" smtClean="0">
                <a:solidFill>
                  <a:schemeClr val="tx1"/>
                </a:solidFill>
                <a:latin typeface="Liberation Serif" panose="02020603050405020304" pitchFamily="18" charset="0"/>
              </a:rPr>
              <a:t>Элегия</a:t>
            </a:r>
          </a:p>
          <a:p>
            <a:r>
              <a:rPr lang="ru-RU" dirty="0" smtClean="0">
                <a:solidFill>
                  <a:schemeClr val="tx1"/>
                </a:solidFill>
                <a:latin typeface="Liberation Serif" panose="02020603050405020304" pitchFamily="18" charset="0"/>
              </a:rPr>
              <a:t>Послание </a:t>
            </a:r>
          </a:p>
          <a:p>
            <a:r>
              <a:rPr lang="ru-RU" dirty="0" smtClean="0">
                <a:solidFill>
                  <a:schemeClr val="tx1"/>
                </a:solidFill>
                <a:latin typeface="Liberation Serif" panose="02020603050405020304" pitchFamily="18" charset="0"/>
              </a:rPr>
              <a:t>Эпиграмма </a:t>
            </a:r>
          </a:p>
          <a:p>
            <a:r>
              <a:rPr lang="ru-RU" dirty="0" smtClean="0">
                <a:solidFill>
                  <a:schemeClr val="tx1"/>
                </a:solidFill>
                <a:latin typeface="Liberation Serif" panose="02020603050405020304" pitchFamily="18" charset="0"/>
              </a:rPr>
              <a:t>Дума</a:t>
            </a:r>
          </a:p>
          <a:p>
            <a:r>
              <a:rPr lang="ru-RU" dirty="0" smtClean="0">
                <a:solidFill>
                  <a:schemeClr val="tx1"/>
                </a:solidFill>
                <a:latin typeface="Liberation Serif" panose="02020603050405020304" pitchFamily="18" charset="0"/>
              </a:rPr>
              <a:t>Сонет</a:t>
            </a:r>
            <a:endParaRPr lang="ru-RU" dirty="0">
              <a:solidFill>
                <a:schemeClr val="tx1"/>
              </a:solidFill>
              <a:latin typeface="Liberation Serif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0244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36C2CA28-E67D-66EB-A49C-5C3C296341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Принадлежность направлению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AAC12582-9ECF-4635-9F24-331B7C7754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Гражданская </a:t>
            </a:r>
          </a:p>
          <a:p>
            <a:r>
              <a:rPr lang="ru-RU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Философская</a:t>
            </a:r>
          </a:p>
          <a:p>
            <a:r>
              <a:rPr lang="ru-RU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Пейзажная</a:t>
            </a:r>
          </a:p>
          <a:p>
            <a:r>
              <a:rPr lang="ru-RU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Любовная и т.д.</a:t>
            </a:r>
          </a:p>
        </p:txBody>
      </p:sp>
    </p:spTree>
    <p:extLst>
      <p:ext uri="{BB962C8B-B14F-4D97-AF65-F5344CB8AC3E}">
        <p14:creationId xmlns:p14="http://schemas.microsoft.com/office/powerpoint/2010/main" val="29459687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C38F7E92-7055-9658-0F78-386F868BB5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557576"/>
          </a:xfrm>
        </p:spPr>
        <p:txBody>
          <a:bodyPr>
            <a:normAutofit/>
          </a:bodyPr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Признаки философской лирики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78E6B1FC-E55D-1D79-BC26-D750CA5006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19311" y="1181686"/>
            <a:ext cx="11936998" cy="484118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Кем я был? Могильною травою? </a:t>
            </a:r>
          </a:p>
          <a:p>
            <a:pPr marL="0" indent="0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Хрупкой галькою береговою? </a:t>
            </a:r>
          </a:p>
          <a:p>
            <a:pPr marL="0" indent="0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Круглобоким облачком над бездной?</a:t>
            </a:r>
          </a:p>
          <a:p>
            <a:pPr marL="0" indent="0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Ноздреватою рудой железной?</a:t>
            </a:r>
          </a:p>
          <a:p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трава могильная сначала</a:t>
            </a:r>
          </a:p>
          <a:p>
            <a:pPr marL="0" indent="0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Ветерок дыханием встречала, </a:t>
            </a:r>
          </a:p>
          <a:p>
            <a:pPr marL="0" indent="0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Тучка плакала слезою длинной, </a:t>
            </a:r>
          </a:p>
          <a:p>
            <a:pPr marL="0" indent="0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Пролетая над родной долиной. </a:t>
            </a:r>
          </a:p>
          <a:p>
            <a:pPr marL="0" indent="0">
              <a:buNone/>
            </a:pP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когда я говорю стихами —</a:t>
            </a:r>
          </a:p>
          <a:p>
            <a:pPr marL="0" indent="0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От кого в них голос и дыханье? </a:t>
            </a:r>
          </a:p>
          <a:p>
            <a:pPr marL="0" indent="0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Этот голос — от прабабки-тучи,</a:t>
            </a:r>
          </a:p>
          <a:p>
            <a:pPr marL="0" indent="0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Эти вздохи — от травы горючей!</a:t>
            </a:r>
          </a:p>
        </p:txBody>
      </p:sp>
    </p:spTree>
    <p:extLst>
      <p:ext uri="{BB962C8B-B14F-4D97-AF65-F5344CB8AC3E}">
        <p14:creationId xmlns:p14="http://schemas.microsoft.com/office/powerpoint/2010/main" val="40196995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038752CB-9F8A-58FB-B61A-6A4C13304A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759655"/>
            <a:ext cx="8915400" cy="515156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Кем я буду? Комом серой глины?</a:t>
            </a:r>
          </a:p>
          <a:p>
            <a:pPr marL="0" indent="0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Белым камнем посреди долины?</a:t>
            </a:r>
          </a:p>
          <a:p>
            <a:pPr marL="0" indent="0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Струйкой, что не устает катиться?</a:t>
            </a:r>
          </a:p>
          <a:p>
            <a:pPr marL="0" indent="0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Перышком в крыле у певчей птицы?</a:t>
            </a:r>
          </a:p>
          <a:p>
            <a:pPr marL="0" indent="0">
              <a:buNone/>
            </a:pP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Кем бы я ни стал и кем бы ни был —</a:t>
            </a:r>
          </a:p>
          <a:p>
            <a:pPr marL="0" indent="0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Вечен мир под этим вечным небом:</a:t>
            </a:r>
          </a:p>
          <a:p>
            <a:pPr marL="0" indent="0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Если стану я водой зеленой —  </a:t>
            </a:r>
          </a:p>
          <a:p>
            <a:pPr marL="0" indent="0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Зазвенит она одушевленно,</a:t>
            </a:r>
          </a:p>
          <a:p>
            <a:pPr marL="0" indent="0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Если буду я густой травою</a:t>
            </a:r>
          </a:p>
          <a:p>
            <a:pPr marL="0" indent="0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— Побежит она волной живою.</a:t>
            </a:r>
          </a:p>
          <a:p>
            <a:pPr marL="0" indent="0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мире всё бессмертно: даже гнилость.</a:t>
            </a:r>
          </a:p>
          <a:p>
            <a:pPr marL="0" indent="0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Отчего же людям смерть приснилась?</a:t>
            </a:r>
          </a:p>
          <a:p>
            <a:pPr marL="0" indent="0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1938</a:t>
            </a:r>
          </a:p>
        </p:txBody>
      </p:sp>
    </p:spTree>
    <p:extLst>
      <p:ext uri="{BB962C8B-B14F-4D97-AF65-F5344CB8AC3E}">
        <p14:creationId xmlns:p14="http://schemas.microsoft.com/office/powerpoint/2010/main" val="4454500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7A5750F3-3C5F-6767-30D2-7C7CBE7887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656050"/>
          </a:xfrm>
        </p:spPr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Принадлежность жанру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D9608EB5-6BF9-A602-86F7-1738959EDE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603717"/>
            <a:ext cx="8915400" cy="4307505"/>
          </a:xfrm>
        </p:spPr>
        <p:txBody>
          <a:bodyPr>
            <a:normAutofit fontScale="92500" lnSpcReduction="10000"/>
          </a:bodyPr>
          <a:lstStyle/>
          <a:p>
            <a:pPr marL="0" indent="0" algn="l">
              <a:buNone/>
            </a:pPr>
            <a:r>
              <a:rPr lang="ru-RU" b="1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Здесь все меня переживет,</a:t>
            </a:r>
            <a:br>
              <a:rPr lang="ru-RU" b="1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Все, даже ветхие </a:t>
            </a:r>
            <a:r>
              <a:rPr lang="ru-RU" b="1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скворешни</a:t>
            </a:r>
            <a:r>
              <a:rPr lang="ru-RU" b="1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 этот воздух, воздух вешний,</a:t>
            </a:r>
            <a:br>
              <a:rPr lang="ru-RU" b="1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Морской свершивший перелет.</a:t>
            </a:r>
          </a:p>
          <a:p>
            <a:pPr marL="0" indent="0" algn="l">
              <a:buNone/>
            </a:pPr>
            <a:r>
              <a:rPr lang="ru-RU" b="1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 голос вечности зовет</a:t>
            </a:r>
            <a:br>
              <a:rPr lang="ru-RU" b="1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 неодолимостью нездешней.</a:t>
            </a:r>
            <a:br>
              <a:rPr lang="ru-RU" b="1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 над цветущею черешней</a:t>
            </a:r>
            <a:br>
              <a:rPr lang="ru-RU" b="1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Сиянье легкий месяц льет.</a:t>
            </a:r>
          </a:p>
          <a:p>
            <a:pPr marL="0" indent="0" algn="l">
              <a:buNone/>
            </a:pPr>
            <a:r>
              <a:rPr lang="ru-RU" b="1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 кажется такой нетрудной,</a:t>
            </a:r>
            <a:br>
              <a:rPr lang="ru-RU" b="1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Белея в чаще изумрудной,</a:t>
            </a:r>
            <a:br>
              <a:rPr lang="ru-RU" b="1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Дорога не скажу куда…</a:t>
            </a:r>
          </a:p>
          <a:p>
            <a:pPr marL="0" indent="0" algn="l">
              <a:buNone/>
            </a:pPr>
            <a:r>
              <a:rPr lang="ru-RU" b="1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Там средь стволов еще светлее,</a:t>
            </a:r>
            <a:br>
              <a:rPr lang="ru-RU" b="1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 всё похоже на аллею</a:t>
            </a:r>
            <a:br>
              <a:rPr lang="ru-RU" b="1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 царскосельского пруда.</a:t>
            </a:r>
          </a:p>
          <a:p>
            <a:pPr marL="0" indent="0" algn="l">
              <a:buNone/>
            </a:pPr>
            <a:r>
              <a:rPr lang="ru-RU" b="1" dirty="0" err="1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А.Ахматова</a:t>
            </a:r>
            <a:r>
              <a:rPr lang="ru-RU" b="1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«Приморский сонет»</a:t>
            </a:r>
            <a:endParaRPr lang="ru-RU" b="1" i="0" dirty="0">
              <a:solidFill>
                <a:srgbClr val="333333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815826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82D976C1-74E5-7DDD-A2A4-76694C2D8B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782659"/>
          </a:xfrm>
        </p:spPr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Лирический герой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2CE0E3D2-4F96-2A0B-EE6C-05C49AA99D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786597"/>
            <a:ext cx="8915400" cy="4124625"/>
          </a:xfrm>
        </p:spPr>
        <p:txBody>
          <a:bodyPr>
            <a:normAutofit fontScale="92500" lnSpcReduction="20000"/>
          </a:bodyPr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Каким вы представляете лирического героя стихотворения?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Каково его эмоциональное состояние?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Какие чувства испытывает лирический герой?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 каким настроением он говорит о любви?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Какова эмоциональная окраска обращений к возлюбленной?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Какие мысли выражает лирический герой?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 меняется эмоциональное состояние лирического героя?</a:t>
            </a:r>
          </a:p>
        </p:txBody>
      </p:sp>
    </p:spTree>
    <p:extLst>
      <p:ext uri="{BB962C8B-B14F-4D97-AF65-F5344CB8AC3E}">
        <p14:creationId xmlns:p14="http://schemas.microsoft.com/office/powerpoint/2010/main" val="4185478525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136</TotalTime>
  <Words>616</Words>
  <Application>Microsoft Office PowerPoint</Application>
  <PresentationFormat>Широкоэкранный</PresentationFormat>
  <Paragraphs>143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2" baseType="lpstr">
      <vt:lpstr>Arial</vt:lpstr>
      <vt:lpstr>Century Gothic</vt:lpstr>
      <vt:lpstr>Liberation Serif</vt:lpstr>
      <vt:lpstr>Times New Roman</vt:lpstr>
      <vt:lpstr>Wingdings 3</vt:lpstr>
      <vt:lpstr>Легкий дым</vt:lpstr>
      <vt:lpstr>                         Задания по лирическому произведению                                                   10.1.и 10.2</vt:lpstr>
      <vt:lpstr>Ответ на вопрос должен учитывать</vt:lpstr>
      <vt:lpstr>Художественные методы</vt:lpstr>
      <vt:lpstr>Жанры лирики</vt:lpstr>
      <vt:lpstr>Принадлежность направлению</vt:lpstr>
      <vt:lpstr>Признаки философской лирики</vt:lpstr>
      <vt:lpstr>Презентация PowerPoint</vt:lpstr>
      <vt:lpstr>Принадлежность жанру</vt:lpstr>
      <vt:lpstr>Лирический герой</vt:lpstr>
      <vt:lpstr>Презентация PowerPoint</vt:lpstr>
      <vt:lpstr>Презентация PowerPoint</vt:lpstr>
      <vt:lpstr>Особенности композиции</vt:lpstr>
      <vt:lpstr>Роль конкретного образа, мотива,  темы</vt:lpstr>
      <vt:lpstr>10.2  Роль приёмов (подсказывает стихотворения)</vt:lpstr>
      <vt:lpstr>Фактические ошибки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                 Задания по лирическому произведению                                                   10.1.и 10.2</dc:title>
  <dc:creator>Денис Шадрин</dc:creator>
  <cp:lastModifiedBy>VENERA SHADRINA</cp:lastModifiedBy>
  <cp:revision>9</cp:revision>
  <dcterms:created xsi:type="dcterms:W3CDTF">2022-12-04T02:16:15Z</dcterms:created>
  <dcterms:modified xsi:type="dcterms:W3CDTF">2022-12-09T06:06:40Z</dcterms:modified>
</cp:coreProperties>
</file>