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9"/>
  </p:notesMasterIdLst>
  <p:sldIdLst>
    <p:sldId id="257" r:id="rId2"/>
    <p:sldId id="256" r:id="rId3"/>
    <p:sldId id="294" r:id="rId4"/>
    <p:sldId id="320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21" r:id="rId17"/>
    <p:sldId id="313" r:id="rId18"/>
    <p:sldId id="314" r:id="rId19"/>
    <p:sldId id="322" r:id="rId20"/>
    <p:sldId id="323" r:id="rId21"/>
    <p:sldId id="315" r:id="rId22"/>
    <p:sldId id="316" r:id="rId23"/>
    <p:sldId id="324" r:id="rId24"/>
    <p:sldId id="311" r:id="rId25"/>
    <p:sldId id="289" r:id="rId26"/>
    <p:sldId id="290" r:id="rId27"/>
    <p:sldId id="287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6D761-0B8B-4459-9958-FCE4AB946E56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2E64D-4665-4568-9E6F-9D8EAC748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423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63CCF-C20C-436A-BCB3-C1196980EC4C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6794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3769-FA63-4A5B-BFF1-30293221AC27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7C19-9CCE-4579-89E9-078B70FF6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322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3769-FA63-4A5B-BFF1-30293221AC27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7C19-9CCE-4579-89E9-078B70FF6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7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3769-FA63-4A5B-BFF1-30293221AC27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7C19-9CCE-4579-89E9-078B70FF6F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77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3769-FA63-4A5B-BFF1-30293221AC27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7C19-9CCE-4579-89E9-078B70FF6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261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3769-FA63-4A5B-BFF1-30293221AC27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7C19-9CCE-4579-89E9-078B70FF6F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5149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3769-FA63-4A5B-BFF1-30293221AC27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7C19-9CCE-4579-89E9-078B70FF6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722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3769-FA63-4A5B-BFF1-30293221AC27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7C19-9CCE-4579-89E9-078B70FF6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034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3769-FA63-4A5B-BFF1-30293221AC27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7C19-9CCE-4579-89E9-078B70FF6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801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01490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3769-FA63-4A5B-BFF1-30293221AC27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7C19-9CCE-4579-89E9-078B70FF6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20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3769-FA63-4A5B-BFF1-30293221AC27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7C19-9CCE-4579-89E9-078B70FF6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464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3769-FA63-4A5B-BFF1-30293221AC27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7C19-9CCE-4579-89E9-078B70FF6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24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3769-FA63-4A5B-BFF1-30293221AC27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7C19-9CCE-4579-89E9-078B70FF6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23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3769-FA63-4A5B-BFF1-30293221AC27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7C19-9CCE-4579-89E9-078B70FF6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279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3769-FA63-4A5B-BFF1-30293221AC27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7C19-9CCE-4579-89E9-078B70FF6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48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3769-FA63-4A5B-BFF1-30293221AC27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7C19-9CCE-4579-89E9-078B70FF6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82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3769-FA63-4A5B-BFF1-30293221AC27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7C19-9CCE-4579-89E9-078B70FF6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55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03769-FA63-4A5B-BFF1-30293221AC27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5707C19-9CCE-4579-89E9-078B70FF6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51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начало отсчета"/>
          <p:cNvGrpSpPr/>
          <p:nvPr/>
        </p:nvGrpSpPr>
        <p:grpSpPr>
          <a:xfrm>
            <a:off x="1512000" y="187200"/>
            <a:ext cx="2636838" cy="799962"/>
            <a:chOff x="1332706" y="185859"/>
            <a:chExt cx="2636838" cy="799962"/>
          </a:xfrm>
        </p:grpSpPr>
        <p:sp>
          <p:nvSpPr>
            <p:cNvPr id="121" name="Скругленный прямоугольник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Скругленный прямоугольник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3" name="время истекло"/>
          <p:cNvGrpSpPr/>
          <p:nvPr/>
        </p:nvGrpSpPr>
        <p:grpSpPr>
          <a:xfrm>
            <a:off x="1512000" y="187200"/>
            <a:ext cx="2636838" cy="799962"/>
            <a:chOff x="4321176" y="185859"/>
            <a:chExt cx="2636838" cy="799962"/>
          </a:xfrm>
        </p:grpSpPr>
        <p:sp>
          <p:nvSpPr>
            <p:cNvPr id="124" name="Скругленный прямоугольник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Скругленный прямоугольник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8" name="Автофигура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39" name="Прямоугольник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40" name="Прямоугольник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41" name="Прямоугольник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42" name="Прямоугольник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43" name="Полилиния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44" name="Полилиния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45" name="Полилиния 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46" name="Полилиния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47" name="Полилиния 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48" name="Полилиния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49" name="Полилиния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50" name="Полилиния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51" name="Полилиния 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52" name="Полилиния 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53" name="Полилиния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54" name="Полилиния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55" name="Полилиния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56" name="Полилиния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57" name="Полилиния 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58" name="Полилиния 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59" name="Полилиния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60" name="Полилиния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61" name="Полилиния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4" name="Ход стрелок">
            <a:extLst>
              <a:ext uri="{FF2B5EF4-FFF2-40B4-BE49-F238E27FC236}">
                <a16:creationId xmlns=""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Овал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9" name="часовая стрелка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163" name="Полилиния 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64" name="Полилиния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65" name="Полилиния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Овал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7" name="Овал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8" name="Полилиния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9" name="Полилиния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0" name="Прямоугольник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1" name="Прямоугольник 37"/>
            <p:cNvSpPr>
              <a:spLocks noChangeArrowheads="1"/>
            </p:cNvSpPr>
            <p:nvPr/>
          </p:nvSpPr>
          <p:spPr bwMode="auto">
            <a:xfrm>
              <a:off x="2593975" y="2499116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100" b="1" i="0" u="none" strike="noStrike" cap="none" normalizeH="0" dirty="0" smtClean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ru-RU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74" name="Полилиния 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26421DDD-07C3-42B6-869F-AD3A53DC2A79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Полилиния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9" name="Полилиния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0" name="Полилиния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1" name="Полилиния 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2" name="Прямоугольник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3" name="Прямоугольник 49"/>
            <p:cNvSpPr>
              <a:spLocks noChangeArrowheads="1"/>
            </p:cNvSpPr>
            <p:nvPr/>
          </p:nvSpPr>
          <p:spPr bwMode="auto">
            <a:xfrm>
              <a:off x="3941763" y="3216666"/>
              <a:ext cx="13144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100" b="1" dirty="0" smtClean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ru-RU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86" name="Полилиния 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5AAA3125-6198-4B7D-906A-040AAB47590B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Полилиния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1" name="Овал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2" name="Полилиния 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3" name="Полилиния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4" name="Прямоугольник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5" name="Прямоугольник 61"/>
            <p:cNvSpPr>
              <a:spLocks noChangeArrowheads="1"/>
            </p:cNvSpPr>
            <p:nvPr/>
          </p:nvSpPr>
          <p:spPr bwMode="auto">
            <a:xfrm>
              <a:off x="3911600" y="46724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100" b="1" dirty="0" smtClean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ru-RU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98" name="Полилиния 64"/>
          <p:cNvSpPr>
            <a:spLocks noEditPoints="1"/>
          </p:cNvSpPr>
          <p:nvPr/>
        </p:nvSpPr>
        <p:spPr bwMode="auto">
          <a:xfrm>
            <a:off x="3281363" y="5326453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04" name="Полилиния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12" name="Полилиния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20" name="Полилиния 86"/>
          <p:cNvSpPr>
            <a:spLocks noEditPoints="1"/>
          </p:cNvSpPr>
          <p:nvPr/>
        </p:nvSpPr>
        <p:spPr bwMode="auto">
          <a:xfrm>
            <a:off x="1724025" y="5348678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C75428FF-0A84-4E2E-92DA-584511ABC382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Полилиния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3" name="Овал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4" name="Полилиния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5" name="Полилиния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6" name="Прямоугольник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7" name="Прямоугольник 93"/>
            <p:cNvSpPr>
              <a:spLocks noChangeArrowheads="1"/>
            </p:cNvSpPr>
            <p:nvPr/>
          </p:nvSpPr>
          <p:spPr bwMode="auto">
            <a:xfrm>
              <a:off x="2665413" y="54217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100" b="1" i="0" u="none" strike="noStrike" cap="none" normalizeH="0" dirty="0" smtClean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15</a:t>
              </a:r>
              <a:endParaRPr kumimoji="0" lang="ru-RU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FABADD7C-3D5A-44FF-8043-BD36A4C614D6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Полилиния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7" name="Полилиния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8" name="Полилиния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9" name="Полилиния 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0" name="Прямоугольник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1" name="Прямоугольник 97"/>
            <p:cNvSpPr>
              <a:spLocks noChangeArrowheads="1"/>
            </p:cNvSpPr>
            <p:nvPr/>
          </p:nvSpPr>
          <p:spPr bwMode="auto">
            <a:xfrm>
              <a:off x="1311275" y="321825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100" b="1" i="0" u="none" strike="noStrike" cap="none" normalizeH="0" dirty="0" smtClean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25</a:t>
              </a:r>
              <a:endParaRPr kumimoji="0" lang="ru-RU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4DD91C3C-3852-430A-9A83-22625BBCEAE3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Полилиния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5" name="Полилиния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6" name="Полилиния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7" name="Полилиния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4" name="Прямоугольник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5" name="Прямоугольник 101"/>
            <p:cNvSpPr>
              <a:spLocks noChangeArrowheads="1"/>
            </p:cNvSpPr>
            <p:nvPr/>
          </p:nvSpPr>
          <p:spPr bwMode="auto">
            <a:xfrm>
              <a:off x="1328738" y="4699391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100" b="1" dirty="0" smtClean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ru-RU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41" name="Овал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42" name="Овал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43" name="Полилиния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44" name="Полилиния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45" name="Полилиния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46" name="Полилиния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47" name="Полилиния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48" name="Полилиния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49" name="Полилиния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50" name="Полилиния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51" name="Полилиния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425889" y="3105835"/>
            <a:ext cx="58302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Психологическая подготовка </a:t>
            </a:r>
            <a:br>
              <a:rPr lang="ru-RU" sz="4000" b="1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к государственной (итоговой) аттестации</a:t>
            </a:r>
            <a:endParaRPr lang="ru-RU" sz="4000" b="1" dirty="0">
              <a:solidFill>
                <a:srgbClr val="FF0000"/>
              </a:solidFill>
              <a:latin typeface="Liberation Serif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897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Текст 2"/>
          <p:cNvSpPr>
            <a:spLocks noGrp="1"/>
          </p:cNvSpPr>
          <p:nvPr>
            <p:ph type="body" sz="quarter" idx="10"/>
          </p:nvPr>
        </p:nvSpPr>
        <p:spPr>
          <a:xfrm>
            <a:off x="244700" y="1214439"/>
            <a:ext cx="10042302" cy="5289392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ru-RU" alt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психологическая характеристика:</a:t>
            </a:r>
            <a:r>
              <a:rPr lang="ru-RU" alt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таких детей характеризуют как «невнимательных», «рассеянных»;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таких детей часто неустойчивая работоспособность;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могут часто отвлекаться. </a:t>
            </a:r>
          </a:p>
          <a:p>
            <a:pPr algn="ctr">
              <a:buFontTx/>
              <a:buNone/>
            </a:pPr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трудности, возникающие при прохождении ГИА:</a:t>
            </a: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Tx/>
              <a:buChar char="•"/>
            </a:pP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непроизвольные дети при вполне достаточном уровне знаний  могут нерационально использовать время. </a:t>
            </a:r>
          </a:p>
          <a:p>
            <a:pPr algn="ctr">
              <a:buFontTx/>
              <a:buNone/>
            </a:pPr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поддержки:</a:t>
            </a: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 внимание на время, отведенное для выполнения экзаменационной работы, чтобы обучающийся смог правильно распределить его на каждое задание.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научить таких детей использовать для </a:t>
            </a:r>
            <a:r>
              <a:rPr lang="ru-RU" alt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различные предметы (часы для правильного распределения времени; линейка, указывающая нужную строку и т.д.).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66844" y="142852"/>
            <a:ext cx="8501122" cy="10525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defTabSz="914363">
              <a:lnSpc>
                <a:spcPct val="90000"/>
              </a:lnSpc>
              <a:defRPr/>
            </a:pPr>
            <a:r>
              <a:rPr lang="ru-RU" sz="3800" spc="-150" dirty="0">
                <a:ln w="3175">
                  <a:noFill/>
                </a:ln>
                <a:latin typeface="Calibri" pitchFamily="34" charset="0"/>
                <a:cs typeface="Times New Roman" pitchFamily="18" charset="0"/>
              </a:rPr>
              <a:t>Дети, испытывающие недостаток произвольности и самоорганизации</a:t>
            </a:r>
            <a:endParaRPr lang="ru-RU" sz="3800" spc="-150" dirty="0">
              <a:ln w="3175"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26" y="1963738"/>
            <a:ext cx="96202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3113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Текст 2"/>
          <p:cNvSpPr>
            <a:spLocks noGrp="1"/>
          </p:cNvSpPr>
          <p:nvPr>
            <p:ph type="body" sz="quarter" idx="10"/>
          </p:nvPr>
        </p:nvSpPr>
        <p:spPr>
          <a:xfrm>
            <a:off x="360608" y="883008"/>
            <a:ext cx="10080201" cy="5620823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Краткая психологическая характеристика: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22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высокая или очень высокая успеваемость;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22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ответственность, организованность, исполнительность;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22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высокая чувствительность к похвале и любой оценке их деятельности;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22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очень высокий уровень притязаний (достижений) и крайне неустойчивая самооценка. </a:t>
            </a:r>
          </a:p>
          <a:p>
            <a:pPr algn="ctr">
              <a:buFontTx/>
              <a:buNone/>
            </a:pPr>
            <a:r>
              <a:rPr lang="ru-RU" altLang="ru-RU" sz="2200" b="1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Основные трудности, возникающие при прохождении ГИА:</a:t>
            </a:r>
            <a:r>
              <a:rPr lang="ru-RU" altLang="ru-RU" sz="22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Tx/>
              <a:buChar char="•"/>
            </a:pPr>
            <a:r>
              <a:rPr lang="ru-RU" altLang="ru-RU" sz="2200" dirty="0" err="1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перфекционисты</a:t>
            </a:r>
            <a:r>
              <a:rPr lang="ru-RU" altLang="ru-RU" sz="22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считают необходимым сделать все, причем безошибочно;</a:t>
            </a:r>
          </a:p>
          <a:p>
            <a:pPr algn="just">
              <a:buFontTx/>
              <a:buChar char="•"/>
            </a:pPr>
            <a:r>
              <a:rPr lang="ru-RU" altLang="ru-RU" sz="22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им очень сложно пропустить задание, если они не могут с ним справиться.</a:t>
            </a:r>
          </a:p>
          <a:p>
            <a:pPr algn="ctr">
              <a:buFontTx/>
              <a:buNone/>
            </a:pPr>
            <a:r>
              <a:rPr lang="ru-RU" altLang="ru-RU" sz="2200" b="1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Стратегии поддержки:</a:t>
            </a:r>
            <a:r>
              <a:rPr lang="ru-RU" altLang="ru-RU" sz="22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22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помочь осознать разницу между «достаточным» и «превосходным», «хорошим» и «лучшим»;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22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важно объяснить, что для получения высокого результата по ГИА нет необходимости выполнять все задания. </a:t>
            </a:r>
          </a:p>
          <a:p>
            <a:endParaRPr lang="ru-RU" altLang="ru-RU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09720" y="214290"/>
            <a:ext cx="8501122" cy="5262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defTabSz="914363">
              <a:lnSpc>
                <a:spcPct val="90000"/>
              </a:lnSpc>
              <a:defRPr/>
            </a:pPr>
            <a:r>
              <a:rPr lang="ru-RU" sz="3800" spc="-150" dirty="0" err="1">
                <a:ln w="3175">
                  <a:noFill/>
                </a:ln>
                <a:latin typeface="Calibri" pitchFamily="34" charset="0"/>
                <a:cs typeface="Times New Roman" pitchFamily="18" charset="0"/>
              </a:rPr>
              <a:t>Перфекционисты</a:t>
            </a:r>
            <a:r>
              <a:rPr lang="ru-RU" sz="3800" spc="-150" dirty="0">
                <a:ln w="3175">
                  <a:noFill/>
                </a:ln>
                <a:latin typeface="Calibri" pitchFamily="34" charset="0"/>
                <a:cs typeface="Times New Roman" pitchFamily="18" charset="0"/>
              </a:rPr>
              <a:t> и отличники</a:t>
            </a:r>
            <a:endParaRPr lang="ru-RU" sz="3800" spc="-150" dirty="0">
              <a:ln w="3175"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046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Текст 2"/>
          <p:cNvSpPr>
            <a:spLocks noGrp="1"/>
          </p:cNvSpPr>
          <p:nvPr>
            <p:ph type="body" sz="quarter" idx="10"/>
          </p:nvPr>
        </p:nvSpPr>
        <p:spPr>
          <a:xfrm>
            <a:off x="321972" y="857250"/>
            <a:ext cx="9015211" cy="67706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Краткая психологическая характеристика:</a:t>
            </a:r>
            <a:r>
              <a:rPr lang="ru-RU" altLang="ru-RU" sz="24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24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высокая утомляемость и истощаемость;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24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они быстро устают, снижается их темп деятельности и резко увеличивается количество ошибок. </a:t>
            </a:r>
          </a:p>
          <a:p>
            <a:pPr algn="ctr"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Основные трудности, возникающие при прохождении ГИА:</a:t>
            </a:r>
            <a:r>
              <a:rPr lang="ru-RU" altLang="ru-RU" sz="24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Tx/>
              <a:buChar char="•"/>
            </a:pPr>
            <a:r>
              <a:rPr lang="ru-RU" altLang="ru-RU" sz="24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высокая вероятность снижения качества работы (при утомляемости резко увеличивается количество ошибок). </a:t>
            </a:r>
          </a:p>
          <a:p>
            <a:pPr algn="just">
              <a:buFontTx/>
              <a:buChar char="•"/>
            </a:pPr>
            <a:r>
              <a:rPr lang="ru-RU" altLang="ru-RU" sz="24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возникновение ощущения усталости. </a:t>
            </a:r>
          </a:p>
          <a:p>
            <a:pPr algn="ctr"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Стратегии поддержки:</a:t>
            </a:r>
            <a:r>
              <a:rPr lang="ru-RU" altLang="ru-RU" sz="24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оптимальный режим подготовки, чтобы ребенок не переутомился (перерывы в занятиях, прогулки, достаточный сон и т.д.);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консультация у невролога о возможности поддержать ребенка с помощью витаминов или травяных сборов. </a:t>
            </a:r>
          </a:p>
          <a:p>
            <a:pPr>
              <a:buFontTx/>
              <a:buNone/>
            </a:pP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  <a:p>
            <a:endParaRPr lang="ru-RU" altLang="ru-RU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09720" y="214290"/>
            <a:ext cx="8501122" cy="5262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defTabSz="914363">
              <a:lnSpc>
                <a:spcPct val="90000"/>
              </a:lnSpc>
              <a:defRPr/>
            </a:pPr>
            <a:r>
              <a:rPr lang="ru-RU" sz="3800" spc="-150" dirty="0" err="1">
                <a:ln w="3175">
                  <a:noFill/>
                </a:ln>
                <a:latin typeface="Calibri" pitchFamily="34" charset="0"/>
                <a:cs typeface="Times New Roman" pitchFamily="18" charset="0"/>
              </a:rPr>
              <a:t>Астеничные</a:t>
            </a:r>
            <a:r>
              <a:rPr lang="ru-RU" sz="3800" spc="-150" dirty="0">
                <a:ln w="3175">
                  <a:noFill/>
                </a:ln>
                <a:latin typeface="Calibri" pitchFamily="34" charset="0"/>
                <a:cs typeface="Times New Roman" pitchFamily="18" charset="0"/>
              </a:rPr>
              <a:t> дети</a:t>
            </a:r>
            <a:endParaRPr lang="ru-RU" sz="3800" spc="-150" dirty="0">
              <a:ln w="3175"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82" y="2524259"/>
            <a:ext cx="2279561" cy="214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7419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47730" y="857251"/>
            <a:ext cx="10034520" cy="5492033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  <a:defRPr/>
            </a:pPr>
            <a:r>
              <a:rPr lang="ru-RU" sz="2050" b="1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itchFamily="18" charset="0"/>
              </a:rPr>
              <a:t>Краткая психологическая характеристика</a:t>
            </a:r>
            <a:endParaRPr lang="ru-RU" sz="2050" dirty="0">
              <a:solidFill>
                <a:schemeClr val="tx1"/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ru-RU" sz="205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itchFamily="18" charset="0"/>
              </a:rPr>
              <a:t>очень быстрые, энергичные, активные; 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ru-RU" sz="205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itchFamily="18" charset="0"/>
              </a:rPr>
              <a:t>импульсивны, порой несдержанны; 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ru-RU" sz="205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itchFamily="18" charset="0"/>
              </a:rPr>
              <a:t>склонны пренебрегать точностью и аккуратностью во имя скорости и результативности; 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ru-RU" sz="205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itchFamily="18" charset="0"/>
              </a:rPr>
              <a:t>невысокая значимость учебных достижений, сниженная учебная мотивация. </a:t>
            </a:r>
          </a:p>
          <a:p>
            <a:pPr algn="ctr">
              <a:buFontTx/>
              <a:buNone/>
              <a:defRPr/>
            </a:pPr>
            <a:r>
              <a:rPr lang="ru-RU" sz="2050" b="1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itchFamily="18" charset="0"/>
              </a:rPr>
              <a:t>Основные трудности, возникающие при прохождении ГИА:</a:t>
            </a:r>
            <a:r>
              <a:rPr lang="ru-RU" sz="205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205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itchFamily="18" charset="0"/>
              </a:rPr>
              <a:t>несобранность;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205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itchFamily="18" charset="0"/>
              </a:rPr>
              <a:t>низкий уровень концентрации внимания;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205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itchFamily="18" charset="0"/>
              </a:rPr>
              <a:t>пренебрежение тщательностью и аккуратностью. </a:t>
            </a:r>
          </a:p>
          <a:p>
            <a:pPr algn="ctr">
              <a:buFontTx/>
              <a:buNone/>
              <a:defRPr/>
            </a:pPr>
            <a:r>
              <a:rPr lang="ru-RU" sz="2050" b="1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itchFamily="18" charset="0"/>
              </a:rPr>
              <a:t>Стратегии поддержки:</a:t>
            </a:r>
            <a:r>
              <a:rPr lang="ru-RU" sz="205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205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itchFamily="18" charset="0"/>
              </a:rPr>
              <a:t>необходимо развивать у них навыки самопроверки: по завершении работы найти ошибки, самостоятельно проверить результаты выполнения задания; 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205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itchFamily="18" charset="0"/>
              </a:rPr>
              <a:t>необходимо создать у таких детей ощущение важности ситуации экзамена. Это именно тот случай, когда нужно со всей серьезностью разъяснить, какое огромное значение имеют результаты ГИА.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09720" y="214290"/>
            <a:ext cx="8501122" cy="5262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defTabSz="914363">
              <a:lnSpc>
                <a:spcPct val="90000"/>
              </a:lnSpc>
              <a:defRPr/>
            </a:pPr>
            <a:r>
              <a:rPr lang="ru-RU" sz="3800" spc="-150" dirty="0" err="1">
                <a:ln w="3175">
                  <a:noFill/>
                </a:ln>
                <a:latin typeface="Calibri" pitchFamily="34" charset="0"/>
                <a:cs typeface="Times New Roman" pitchFamily="18" charset="0"/>
              </a:rPr>
              <a:t>Гипертимные</a:t>
            </a:r>
            <a:r>
              <a:rPr lang="ru-RU" sz="3800" spc="-150" dirty="0">
                <a:ln w="3175">
                  <a:noFill/>
                </a:ln>
                <a:latin typeface="Calibri" pitchFamily="34" charset="0"/>
                <a:cs typeface="Times New Roman" pitchFamily="18" charset="0"/>
              </a:rPr>
              <a:t> дети</a:t>
            </a:r>
            <a:endParaRPr lang="ru-RU" sz="3800" spc="-150" dirty="0">
              <a:ln w="3175"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835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Текст 2"/>
          <p:cNvSpPr>
            <a:spLocks noGrp="1"/>
          </p:cNvSpPr>
          <p:nvPr>
            <p:ph type="body" sz="quarter" idx="10"/>
          </p:nvPr>
        </p:nvSpPr>
        <p:spPr>
          <a:xfrm>
            <a:off x="1809750" y="857250"/>
            <a:ext cx="8643938" cy="5715000"/>
          </a:xfrm>
        </p:spPr>
        <p:txBody>
          <a:bodyPr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ru-RU" altLang="ru-RU" sz="2300" b="1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Краткая психологическая характеристика:</a:t>
            </a:r>
            <a:r>
              <a:rPr lang="ru-RU" altLang="ru-RU" sz="23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23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они с трудом переключаются с одного задания на другое;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23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таким детям требуется длительный ориентировочный период при выполнении каждого задания (низкая врабатываемость);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23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если их начинают торопить, темп их деятельности еще больше снижается. </a:t>
            </a:r>
          </a:p>
          <a:p>
            <a:pPr algn="ctr">
              <a:buFontTx/>
              <a:buNone/>
            </a:pPr>
            <a:r>
              <a:rPr lang="ru-RU" altLang="ru-RU" sz="2300" b="1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Основные трудности, возникающие при прохождении ГИА:</a:t>
            </a:r>
            <a:r>
              <a:rPr lang="ru-RU" altLang="ru-RU" sz="23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Tx/>
              <a:buChar char="•"/>
            </a:pPr>
            <a:r>
              <a:rPr lang="ru-RU" altLang="ru-RU" sz="23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сложно переключаться с одного задания на другое; </a:t>
            </a:r>
          </a:p>
          <a:p>
            <a:pPr algn="just">
              <a:buFontTx/>
              <a:buChar char="•"/>
            </a:pPr>
            <a:r>
              <a:rPr lang="ru-RU" altLang="ru-RU" sz="23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непросто актуализировать знания из различных разделов школьной программы. </a:t>
            </a:r>
          </a:p>
          <a:p>
            <a:pPr algn="ctr">
              <a:buFontTx/>
              <a:buNone/>
            </a:pPr>
            <a:r>
              <a:rPr lang="ru-RU" altLang="ru-RU" sz="2300" b="1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Стратегии поддержки:</a:t>
            </a:r>
            <a:r>
              <a:rPr lang="ru-RU" altLang="ru-RU" sz="23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23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научить ребенка пользоваться часами для того, чтобы определять время, необходимое для каждого задания;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23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можно заранее определить, сколько времени следует отвести на каждое задание на экзамене. </a:t>
            </a:r>
          </a:p>
          <a:p>
            <a:pPr>
              <a:buFontTx/>
              <a:buNone/>
            </a:pPr>
            <a:r>
              <a:rPr lang="ru-RU" altLang="ru-RU" sz="2300" dirty="0"/>
              <a:t/>
            </a:r>
            <a:br>
              <a:rPr lang="ru-RU" altLang="ru-RU" sz="2300" dirty="0"/>
            </a:br>
            <a:endParaRPr lang="ru-RU" altLang="ru-RU" sz="2300" dirty="0"/>
          </a:p>
          <a:p>
            <a:endParaRPr lang="ru-RU" altLang="ru-RU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09720" y="214290"/>
            <a:ext cx="8572560" cy="5262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defTabSz="914363">
              <a:lnSpc>
                <a:spcPct val="90000"/>
              </a:lnSpc>
              <a:defRPr/>
            </a:pPr>
            <a:r>
              <a:rPr lang="ru-RU" sz="3800" spc="-150" dirty="0">
                <a:ln w="3175">
                  <a:noFill/>
                </a:ln>
                <a:latin typeface="Calibri" pitchFamily="34" charset="0"/>
                <a:cs typeface="Times New Roman" pitchFamily="18" charset="0"/>
              </a:rPr>
              <a:t>Застревающие дети</a:t>
            </a:r>
            <a:endParaRPr lang="ru-RU" sz="3800" spc="-150" dirty="0">
              <a:ln w="3175"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3" y="126453"/>
            <a:ext cx="1856969" cy="122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4011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Текст 2"/>
          <p:cNvSpPr>
            <a:spLocks noGrp="1"/>
          </p:cNvSpPr>
          <p:nvPr>
            <p:ph type="body" sz="quarter" idx="10"/>
          </p:nvPr>
        </p:nvSpPr>
        <p:spPr>
          <a:xfrm>
            <a:off x="579549" y="928688"/>
            <a:ext cx="10470524" cy="5781205"/>
          </a:xfrm>
        </p:spPr>
        <p:txBody>
          <a:bodyPr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ru-RU" altLang="ru-RU" b="1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Краткая психологическая характеристика:</a:t>
            </a:r>
          </a:p>
          <a:p>
            <a:pPr algn="just"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	У человека три основные модальности восприятия: аудиальная (слуховая),</a:t>
            </a:r>
          </a:p>
          <a:p>
            <a:pPr algn="just"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визуальная (зрительная),кинестетическая (тактильная). </a:t>
            </a:r>
          </a:p>
          <a:p>
            <a:pPr algn="just"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	У каждого человека одна из этих модальностей является ведущей, определяющей</a:t>
            </a:r>
          </a:p>
          <a:p>
            <a:pPr algn="just"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доминирующий способ получения и переработки информации .</a:t>
            </a:r>
          </a:p>
          <a:p>
            <a:pPr algn="just">
              <a:buFontTx/>
              <a:buNone/>
            </a:pPr>
            <a:endParaRPr lang="ru-RU" altLang="ru-RU" dirty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b="1" i="1" u="sng" dirty="0" err="1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Аудиал</a:t>
            </a:r>
            <a:r>
              <a:rPr lang="ru-RU" altLang="ru-RU" b="1" i="1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ведущая модальность – слуховая (лучше воспринимает устную информацию).</a:t>
            </a:r>
          </a:p>
          <a:p>
            <a:pPr>
              <a:buFontTx/>
              <a:buNone/>
            </a:pPr>
            <a:r>
              <a:rPr lang="ru-RU" altLang="ru-RU" b="1" i="1" u="sng" dirty="0" err="1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Визуал</a:t>
            </a:r>
            <a:r>
              <a:rPr lang="ru-RU" altLang="ru-RU" b="1" i="1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ведущая модальность – зрительная (лучше усваивает наглядную информацию).</a:t>
            </a:r>
          </a:p>
          <a:p>
            <a:pPr>
              <a:buFontTx/>
              <a:buNone/>
            </a:pPr>
            <a:r>
              <a:rPr lang="ru-RU" altLang="ru-RU" b="1" i="1" u="sng" dirty="0" err="1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Кинестетик</a:t>
            </a:r>
            <a:r>
              <a:rPr lang="ru-RU" altLang="ru-RU" b="1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ведущая модальность – тактильная (лучше усваивает информацию через</a:t>
            </a:r>
          </a:p>
          <a:p>
            <a:pPr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практическую работу).</a:t>
            </a:r>
          </a:p>
          <a:p>
            <a:pPr algn="ctr">
              <a:buFontTx/>
              <a:buNone/>
            </a:pPr>
            <a:r>
              <a:rPr lang="ru-RU" altLang="ru-RU" b="1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Основные трудности, возникающие при прохождении ГИА:</a:t>
            </a:r>
            <a:r>
              <a:rPr lang="ru-RU" altLang="ru-RU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•"/>
            </a:pPr>
            <a:r>
              <a:rPr lang="ru-RU" altLang="ru-RU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ГИА имеет исключительно визуальную форму (за исключением изложения для 9-х</a:t>
            </a:r>
          </a:p>
          <a:p>
            <a:pPr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классов). Это облегчает задачу для </a:t>
            </a:r>
            <a:r>
              <a:rPr lang="ru-RU" altLang="ru-RU" i="1" dirty="0" err="1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визуалов</a:t>
            </a:r>
            <a:r>
              <a:rPr lang="ru-RU" altLang="ru-RU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, одновременно усложняя ее для </a:t>
            </a:r>
            <a:r>
              <a:rPr lang="ru-RU" altLang="ru-RU" i="1" dirty="0" err="1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аудиалов</a:t>
            </a:r>
            <a:r>
              <a:rPr lang="ru-RU" altLang="ru-RU" i="1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>
              <a:buFontTx/>
              <a:buNone/>
            </a:pPr>
            <a:r>
              <a:rPr lang="ru-RU" altLang="ru-RU" i="1" dirty="0" err="1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кинестетиков</a:t>
            </a:r>
            <a:r>
              <a:rPr lang="ru-RU" altLang="ru-RU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buFontTx/>
              <a:buNone/>
            </a:pPr>
            <a:r>
              <a:rPr lang="ru-RU" altLang="ru-RU" b="1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Стратегии поддержки:</a:t>
            </a:r>
            <a:r>
              <a:rPr lang="ru-RU" altLang="ru-RU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 err="1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аудиалы</a:t>
            </a:r>
            <a:r>
              <a:rPr lang="ru-RU" altLang="ru-RU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могут воспользоваться речью, то есть очень тихо проговаривать задания вслух;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 err="1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кинестетики</a:t>
            </a:r>
            <a:r>
              <a:rPr lang="ru-RU" altLang="ru-RU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могут помогать себе простыми движениями (например, подвигать ногами под столом). </a:t>
            </a:r>
          </a:p>
          <a:p>
            <a:endParaRPr lang="ru-RU" altLang="ru-RU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09720" y="214290"/>
            <a:ext cx="8572560" cy="5262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defTabSz="914363">
              <a:lnSpc>
                <a:spcPct val="90000"/>
              </a:lnSpc>
              <a:defRPr/>
            </a:pPr>
            <a:r>
              <a:rPr lang="ru-RU" sz="3800" spc="-150" dirty="0" err="1">
                <a:ln w="3175">
                  <a:noFill/>
                </a:ln>
                <a:latin typeface="Calibri" pitchFamily="34" charset="0"/>
                <a:cs typeface="Times New Roman" pitchFamily="18" charset="0"/>
              </a:rPr>
              <a:t>Аудиалы</a:t>
            </a:r>
            <a:r>
              <a:rPr lang="ru-RU" sz="3800" spc="-150" dirty="0">
                <a:ln w="3175">
                  <a:noFill/>
                </a:ln>
                <a:latin typeface="Calibri" pitchFamily="34" charset="0"/>
                <a:cs typeface="Times New Roman" pitchFamily="18" charset="0"/>
              </a:rPr>
              <a:t> и </a:t>
            </a:r>
            <a:r>
              <a:rPr lang="ru-RU" sz="3800" spc="-150" dirty="0" err="1">
                <a:ln w="3175">
                  <a:noFill/>
                </a:ln>
                <a:latin typeface="Calibri" pitchFamily="34" charset="0"/>
                <a:cs typeface="Times New Roman" pitchFamily="18" charset="0"/>
              </a:rPr>
              <a:t>кинестетики</a:t>
            </a:r>
            <a:endParaRPr lang="ru-RU" sz="3800" spc="-150" dirty="0">
              <a:ln w="3175"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4667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Тревожные, мнительные и неуверенные </a:t>
            </a:r>
            <a:r>
              <a:rPr lang="ru-RU" b="1" dirty="0" smtClean="0">
                <a:solidFill>
                  <a:srgbClr val="FF0000"/>
                </a:solidFill>
              </a:rPr>
              <a:t>дети 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08000" y="1777284"/>
            <a:ext cx="10812530" cy="52159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Рекомендации:</a:t>
            </a:r>
            <a:endParaRPr lang="ru-RU" sz="3200" b="1" dirty="0">
              <a:solidFill>
                <a:srgbClr val="C00000"/>
              </a:solidFill>
              <a:latin typeface="Liberation Serif" panose="02020603050405020304" pitchFamily="18" charset="0"/>
            </a:endParaRPr>
          </a:p>
          <a:p>
            <a:pPr lvl="0"/>
            <a:r>
              <a:rPr lang="ru-RU" sz="2000" b="1" dirty="0">
                <a:latin typeface="Liberation Serif" panose="02020603050405020304" pitchFamily="18" charset="0"/>
              </a:rPr>
              <a:t>Избегать состязаний и каких-либо видов работ, учитывающих </a:t>
            </a:r>
            <a:r>
              <a:rPr lang="ru-RU" sz="2000" b="1" dirty="0" smtClean="0">
                <a:latin typeface="Liberation Serif" panose="02020603050405020304" pitchFamily="18" charset="0"/>
              </a:rPr>
              <a:t>скорость</a:t>
            </a:r>
            <a:endParaRPr lang="ru-RU" sz="2000" b="1" dirty="0">
              <a:latin typeface="Liberation Serif" panose="02020603050405020304" pitchFamily="18" charset="0"/>
            </a:endParaRPr>
          </a:p>
          <a:p>
            <a:pPr lvl="0"/>
            <a:r>
              <a:rPr lang="ru-RU" sz="2000" b="1" dirty="0">
                <a:latin typeface="Liberation Serif" panose="02020603050405020304" pitchFamily="18" charset="0"/>
              </a:rPr>
              <a:t>Не сравнивать их с </a:t>
            </a:r>
            <a:r>
              <a:rPr lang="ru-RU" sz="2000" b="1" dirty="0" smtClean="0">
                <a:latin typeface="Liberation Serif" panose="02020603050405020304" pitchFamily="18" charset="0"/>
              </a:rPr>
              <a:t>окружающими</a:t>
            </a:r>
            <a:endParaRPr lang="ru-RU" sz="2000" b="1" dirty="0">
              <a:latin typeface="Liberation Serif" panose="02020603050405020304" pitchFamily="18" charset="0"/>
            </a:endParaRPr>
          </a:p>
          <a:p>
            <a:pPr lvl="0"/>
            <a:r>
              <a:rPr lang="ru-RU" sz="2000" b="1" dirty="0">
                <a:latin typeface="Liberation Serif" panose="02020603050405020304" pitchFamily="18" charset="0"/>
              </a:rPr>
              <a:t>Доверять им, быть с ними честными и принимать такими, какие они </a:t>
            </a:r>
            <a:r>
              <a:rPr lang="ru-RU" sz="2000" b="1" dirty="0" smtClean="0">
                <a:latin typeface="Liberation Serif" panose="02020603050405020304" pitchFamily="18" charset="0"/>
              </a:rPr>
              <a:t>есть</a:t>
            </a:r>
            <a:endParaRPr lang="ru-RU" sz="2000" b="1" dirty="0">
              <a:latin typeface="Liberation Serif" panose="02020603050405020304" pitchFamily="18" charset="0"/>
            </a:endParaRPr>
          </a:p>
          <a:p>
            <a:pPr lvl="0"/>
            <a:r>
              <a:rPr lang="ru-RU" sz="2000" b="1" dirty="0">
                <a:latin typeface="Liberation Serif" panose="02020603050405020304" pitchFamily="18" charset="0"/>
              </a:rPr>
              <a:t>Использовать упражнения на </a:t>
            </a:r>
            <a:r>
              <a:rPr lang="ru-RU" sz="2000" b="1" dirty="0" smtClean="0">
                <a:latin typeface="Liberation Serif" panose="02020603050405020304" pitchFamily="18" charset="0"/>
              </a:rPr>
              <a:t>релаксацию</a:t>
            </a:r>
            <a:endParaRPr lang="ru-RU" sz="2000" b="1" dirty="0">
              <a:latin typeface="Liberation Serif" panose="02020603050405020304" pitchFamily="18" charset="0"/>
            </a:endParaRPr>
          </a:p>
          <a:p>
            <a:pPr lvl="0"/>
            <a:r>
              <a:rPr lang="ru-RU" sz="2000" b="1" dirty="0">
                <a:latin typeface="Liberation Serif" panose="02020603050405020304" pitchFamily="18" charset="0"/>
              </a:rPr>
              <a:t>Способствовать повышению самооценки, чаще хвалить, но так, чтобы они знали, за </a:t>
            </a:r>
            <a:r>
              <a:rPr lang="ru-RU" sz="2000" b="1" dirty="0" smtClean="0">
                <a:latin typeface="Liberation Serif" panose="02020603050405020304" pitchFamily="18" charset="0"/>
              </a:rPr>
              <a:t>что</a:t>
            </a:r>
            <a:endParaRPr lang="ru-RU" sz="2000" b="1" dirty="0">
              <a:latin typeface="Liberation Serif" panose="02020603050405020304" pitchFamily="18" charset="0"/>
            </a:endParaRPr>
          </a:p>
          <a:p>
            <a:pPr lvl="0"/>
            <a:r>
              <a:rPr lang="ru-RU" sz="2000" b="1" dirty="0">
                <a:latin typeface="Liberation Serif" panose="02020603050405020304" pitchFamily="18" charset="0"/>
              </a:rPr>
              <a:t>Обращаться мягко и по имени. Делать меньше </a:t>
            </a:r>
            <a:r>
              <a:rPr lang="ru-RU" sz="2000" b="1" dirty="0" smtClean="0">
                <a:latin typeface="Liberation Serif" panose="02020603050405020304" pitchFamily="18" charset="0"/>
              </a:rPr>
              <a:t>замечаний</a:t>
            </a:r>
            <a:endParaRPr lang="ru-RU" sz="2000" b="1" dirty="0">
              <a:latin typeface="Liberation Serif" panose="02020603050405020304" pitchFamily="18" charset="0"/>
            </a:endParaRPr>
          </a:p>
          <a:p>
            <a:pPr lvl="0"/>
            <a:r>
              <a:rPr lang="ru-RU" sz="2000" b="1" dirty="0">
                <a:latin typeface="Liberation Serif" panose="02020603050405020304" pitchFamily="18" charset="0"/>
              </a:rPr>
              <a:t>Демонстрировать образцы уверенного </a:t>
            </a:r>
            <a:r>
              <a:rPr lang="ru-RU" sz="2000" b="1" dirty="0" smtClean="0">
                <a:latin typeface="Liberation Serif" panose="02020603050405020304" pitchFamily="18" charset="0"/>
              </a:rPr>
              <a:t>поведения</a:t>
            </a:r>
            <a:endParaRPr lang="ru-RU" sz="2000" b="1" dirty="0">
              <a:latin typeface="Liberation Serif" panose="02020603050405020304" pitchFamily="18" charset="0"/>
            </a:endParaRPr>
          </a:p>
          <a:p>
            <a:pPr lvl="0"/>
            <a:r>
              <a:rPr lang="ru-RU" sz="2000" b="1" dirty="0">
                <a:latin typeface="Liberation Serif" panose="02020603050405020304" pitchFamily="18" charset="0"/>
              </a:rPr>
              <a:t>Не предъявлять завышенных </a:t>
            </a:r>
            <a:r>
              <a:rPr lang="ru-RU" sz="2000" b="1" dirty="0" smtClean="0">
                <a:latin typeface="Liberation Serif" panose="02020603050405020304" pitchFamily="18" charset="0"/>
              </a:rPr>
              <a:t>требований</a:t>
            </a:r>
            <a:endParaRPr lang="ru-RU" sz="2000" b="1" dirty="0">
              <a:latin typeface="Liberation Serif" panose="02020603050405020304" pitchFamily="18" charset="0"/>
            </a:endParaRPr>
          </a:p>
          <a:p>
            <a:r>
              <a:rPr lang="ru-RU" sz="2000" b="1" dirty="0">
                <a:latin typeface="Liberation Serif" panose="02020603050405020304" pitchFamily="18" charset="0"/>
              </a:rPr>
              <a:t>Помогать им найти такое дело, где они могли бы проявить свои способности и не чувствовали себя ущемленными </a:t>
            </a:r>
          </a:p>
        </p:txBody>
      </p:sp>
      <p:pic>
        <p:nvPicPr>
          <p:cNvPr id="1026" name="Picture 2" descr="Неуверенный в себе ребенок: как помочь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486" y="339409"/>
            <a:ext cx="2790378" cy="186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884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ГИА предполагает следующие формы работы психолога с выпускниками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-тренинги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- драматизации (овладение процедурой ГИА на симулированном материале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формулировка рекомендаций (по группе учащихся и индивидуально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рупповые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с выпускниками включает: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процедурой и спецификой ГИА в аспекте психологической подготовленности учащихся;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простейших релаксационных техник (аутотренинг и т.д.) для снятия эмоционального напряжения во время ГИА.</a:t>
            </a:r>
          </a:p>
          <a:p>
            <a:pPr lvl="0"/>
            <a:endParaRPr lang="ru-RU" dirty="0"/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832" y="2753664"/>
            <a:ext cx="314325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25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6427" y="0"/>
            <a:ext cx="8596668" cy="193040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 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классными руководителями выпускников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882" y="1687132"/>
            <a:ext cx="10315977" cy="422409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родительских собраний.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на сайт образовательной организации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для родителей (законных представителей)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(индивидуальное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групповое консультирование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4071938"/>
            <a:ext cx="258127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2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7973" y="675869"/>
            <a:ext cx="8397765" cy="128089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с учителями-предметниками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023" y="2133600"/>
            <a:ext cx="10672590" cy="377762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работа: подготовка методических рекомендаций учителями-предметниками по подготовке выпускников к экзаменам. Памятка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консилиум: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* выявление «группы риска» среди обучающихся выпускных классов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*  изучение индивидуальных особенностей обучающихся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65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376" y="271794"/>
            <a:ext cx="31432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25025" y="1197735"/>
            <a:ext cx="5448978" cy="394999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Экзамен даже для хорошо подготовленного человека - всегда испытание сил и умений, знаний и находчивости.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23" y="1755149"/>
            <a:ext cx="314325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75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90152"/>
            <a:ext cx="8596668" cy="74697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Рекомендации педагогам:</a:t>
            </a:r>
            <a:br>
              <a:rPr lang="ru-RU" sz="3200" b="1" dirty="0">
                <a:solidFill>
                  <a:srgbClr val="C00000"/>
                </a:solidFill>
                <a:latin typeface="Liberation Serif" panose="02020603050405020304" pitchFamily="18" charset="0"/>
              </a:rPr>
            </a:br>
            <a:endParaRPr lang="ru-RU" sz="3200" b="1" dirty="0">
              <a:solidFill>
                <a:srgbClr val="C0000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27696" y="618186"/>
            <a:ext cx="10297374" cy="5293217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Liberation Serif" panose="02020603050405020304" pitchFamily="18" charset="0"/>
              </a:rPr>
              <a:t>Сосредоточивайтесь на позитивных сторонах и преимуществах учащегося с целью укрепления его самооценки;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Liberation Serif" panose="02020603050405020304" pitchFamily="18" charset="0"/>
              </a:rPr>
              <a:t>Помогайте подростку поверить в себя и свои способности;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Liberation Serif" panose="02020603050405020304" pitchFamily="18" charset="0"/>
              </a:rPr>
              <a:t>Помогайте избежать ошибок;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Liberation Serif" panose="02020603050405020304" pitchFamily="18" charset="0"/>
              </a:rPr>
              <a:t>Поддерживайте выпускника при неудачах;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Liberation Serif" panose="02020603050405020304" pitchFamily="18" charset="0"/>
              </a:rPr>
              <a:t>Подробно расскажите выпускникам, как будет проходить </a:t>
            </a:r>
            <a:r>
              <a:rPr lang="ru-RU" sz="2400" dirty="0" smtClean="0">
                <a:latin typeface="Liberation Serif" panose="02020603050405020304" pitchFamily="18" charset="0"/>
              </a:rPr>
              <a:t>единый государственный </a:t>
            </a:r>
            <a:r>
              <a:rPr lang="ru-RU" sz="2400" dirty="0">
                <a:latin typeface="Liberation Serif" panose="02020603050405020304" pitchFamily="18" charset="0"/>
              </a:rPr>
              <a:t>экзамен, </a:t>
            </a:r>
            <a:r>
              <a:rPr lang="ru-RU" sz="2400" dirty="0" smtClean="0">
                <a:latin typeface="Liberation Serif" panose="02020603050405020304" pitchFamily="18" charset="0"/>
              </a:rPr>
              <a:t>чтобы каждый </a:t>
            </a:r>
            <a:r>
              <a:rPr lang="ru-RU" sz="2400" dirty="0">
                <a:latin typeface="Liberation Serif" panose="02020603050405020304" pitchFamily="18" charset="0"/>
              </a:rPr>
              <a:t>из них последовательно представлял всю процедуру экзамена;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Liberation Serif" panose="02020603050405020304" pitchFamily="18" charset="0"/>
              </a:rPr>
              <a:t>Приложите усилия, чтобы родители не только ознакомились с правилами для выпускников, но и </a:t>
            </a:r>
            <a:r>
              <a:rPr lang="ru-RU" sz="2400" dirty="0" smtClean="0">
                <a:latin typeface="Liberation Serif" panose="02020603050405020304" pitchFamily="18" charset="0"/>
              </a:rPr>
              <a:t>не были </a:t>
            </a:r>
            <a:r>
              <a:rPr lang="ru-RU" sz="2400" dirty="0">
                <a:latin typeface="Liberation Serif" panose="02020603050405020304" pitchFamily="18" charset="0"/>
              </a:rPr>
              <a:t>сторонними наблюдателями во время подготовки ребенка к экзамену, а, наоборот, оказывали ему всестороннюю помощь и поддержку;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Liberation Serif" panose="02020603050405020304" pitchFamily="18" charset="0"/>
              </a:rPr>
              <a:t>Учитывайте во время подготовки и проведения экзамена индивидуальные </a:t>
            </a:r>
            <a:r>
              <a:rPr lang="ru-RU" sz="2400" dirty="0" smtClean="0">
                <a:latin typeface="Liberation Serif" panose="02020603050405020304" pitchFamily="18" charset="0"/>
              </a:rPr>
              <a:t>психофизиологические особенности выпускников </a:t>
            </a:r>
            <a:endParaRPr lang="ru-RU" sz="2400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8043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Liberation Serif" panose="02020603050405020304" pitchFamily="18" charset="0"/>
              </a:rPr>
              <a:t>Формы работы </a:t>
            </a:r>
            <a:r>
              <a:rPr lang="ru-RU" b="1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 педагога-психолога с родителями</a:t>
            </a:r>
            <a:r>
              <a:rPr lang="ru-RU" b="1" dirty="0">
                <a:solidFill>
                  <a:srgbClr val="FF0000"/>
                </a:solidFill>
                <a:latin typeface="Liberation Serif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Liberation Serif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366" y="2133600"/>
            <a:ext cx="9569003" cy="472440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ронтальные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тематические родительские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собрания 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Индивидуальные: консультации </a:t>
            </a:r>
          </a:p>
          <a:p>
            <a:pPr lvl="0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поддержка</a:t>
            </a: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40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811369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Рекомендации родителям:</a:t>
            </a:r>
            <a:br>
              <a:rPr lang="ru-RU" sz="4400" b="1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</a:br>
            <a:endParaRPr lang="ru-RU" sz="4400" b="1" dirty="0">
              <a:solidFill>
                <a:srgbClr val="FF000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08000" y="811369"/>
            <a:ext cx="11176000" cy="281104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Чтобы показать веру в ребенка, родитель должен иметь мужество и желание сделать следующее: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Забыть о прошлых неудачах ребенка;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Помочь ребенку обрести уверенность в том, что он справится с данной задачей;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Помнить о прошлых удачах и возвращаться к ним, а не к ошибкам.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Чтобы </a:t>
            </a:r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поддержать ребенка, необходимо: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Liberation Serif" panose="02020603050405020304" pitchFamily="18" charset="0"/>
              </a:rPr>
              <a:t>Опираться на сильные стороны ребенка;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Liberation Serif" panose="02020603050405020304" pitchFamily="18" charset="0"/>
              </a:rPr>
              <a:t>Избегать подчеркивания промахов ребенка;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Liberation Serif" panose="02020603050405020304" pitchFamily="18" charset="0"/>
              </a:rPr>
              <a:t>Проявлять веру в ребенка, сочувствие к нему, уверенность в его силах;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Liberation Serif" panose="02020603050405020304" pitchFamily="18" charset="0"/>
              </a:rPr>
              <a:t>Создать дома обстановку дружелюбия и уважения, уметь и хотеть демонстрировать любовь и уважение к ребенку;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Liberation Serif" panose="02020603050405020304" pitchFamily="18" charset="0"/>
              </a:rPr>
              <a:t>Будьте одновременно тверды и добры, но не выступайте в роли судьи;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Liberation Serif" panose="02020603050405020304" pitchFamily="18" charset="0"/>
              </a:rPr>
              <a:t>Поддерживайте своего ребенка, демонстрируйте, что понимаете его переживания.</a:t>
            </a:r>
          </a:p>
          <a:p>
            <a:pPr lvl="0"/>
            <a:endParaRPr lang="ru-RU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marL="0" lvl="0" indent="0">
              <a:buNone/>
            </a:pPr>
            <a:endParaRPr lang="ru-RU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136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0786" y="134911"/>
            <a:ext cx="8911687" cy="199868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Мероприятия по обеспечению психолого-педагогической поддержки участников образовательной деятельности в период подготовки к экзаменам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Информационно-методическое обеспечение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педагогами: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семинары, тренинги, консилиумы,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консультации…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 родителями: родительские собрания, круглые столы, тренинги, консультации 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 обучающимися: тренинги, групповые и индивидуальные занятия, классные часы, консультации…</a:t>
            </a:r>
          </a:p>
        </p:txBody>
      </p:sp>
    </p:spTree>
    <p:extLst>
      <p:ext uri="{BB962C8B-B14F-4D97-AF65-F5344CB8AC3E}">
        <p14:creationId xmlns:p14="http://schemas.microsoft.com/office/powerpoint/2010/main" val="116415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робные экзамены – как получить максимальную пользу - Cleveric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2" y="4048449"/>
            <a:ext cx="24985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4698" y="1094704"/>
            <a:ext cx="70447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95300"/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Следует немного снизить значимость ситуации. Если ребенок понимает, что даже в случае неуспеха мир не рухнет и жизнь продолжится, это помогает ему чувствовать себя более уверенно.</a:t>
            </a:r>
            <a:endParaRPr lang="ru-RU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Books and Kids | Stock vector | Colourb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441" y="712259"/>
            <a:ext cx="3630813" cy="568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68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-103030"/>
            <a:ext cx="8596668" cy="68258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Список литературы:</a:t>
            </a:r>
            <a:endParaRPr lang="ru-RU" sz="4400" b="1" dirty="0">
              <a:solidFill>
                <a:srgbClr val="FF000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08000" y="425003"/>
            <a:ext cx="11176000" cy="3197411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 err="1">
                <a:latin typeface="Liberation Serif" panose="02020603050405020304" pitchFamily="18" charset="0"/>
              </a:rPr>
              <a:t>Барышев</a:t>
            </a:r>
            <a:r>
              <a:rPr lang="ru-RU" sz="1600" dirty="0">
                <a:latin typeface="Liberation Serif" panose="02020603050405020304" pitchFamily="18" charset="0"/>
              </a:rPr>
              <a:t> А.Ю. Программа психологической подготовки к сдачи ЕГЭ // Справочник заместителя директора школы. - 2009. - № 4.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Liberation Serif" panose="02020603050405020304" pitchFamily="18" charset="0"/>
              </a:rPr>
              <a:t>Гринберг Дж. Управление стрессом. - 7-е изд. - СПб.: Питер, 2004.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Liberation Serif" panose="02020603050405020304" pitchFamily="18" charset="0"/>
              </a:rPr>
              <a:t>Евтихов О.В. Практика психологического тренинга. - СПб.: Речь, 2007.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Liberation Serif" panose="02020603050405020304" pitchFamily="18" charset="0"/>
              </a:rPr>
              <a:t>Журавлев А.Л., Крюкова Т.Л., Сергиенко Е.А. </a:t>
            </a:r>
            <a:r>
              <a:rPr lang="ru-RU" sz="1600" dirty="0" err="1">
                <a:latin typeface="Liberation Serif" panose="02020603050405020304" pitchFamily="18" charset="0"/>
              </a:rPr>
              <a:t>Совладающее</a:t>
            </a:r>
            <a:r>
              <a:rPr lang="ru-RU" sz="1600" dirty="0">
                <a:latin typeface="Liberation Serif" panose="02020603050405020304" pitchFamily="18" charset="0"/>
              </a:rPr>
              <a:t> поведение: Современное состояние и перспективы. - М.: Изд-во «Институт психологии РАН», 2008.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 err="1">
                <a:latin typeface="Liberation Serif" panose="02020603050405020304" pitchFamily="18" charset="0"/>
              </a:rPr>
              <a:t>Кадашникова</a:t>
            </a:r>
            <a:r>
              <a:rPr lang="ru-RU" sz="1600" dirty="0">
                <a:latin typeface="Liberation Serif" panose="02020603050405020304" pitchFamily="18" charset="0"/>
              </a:rPr>
              <a:t> Н.Ю., Илларионова Т.Ф. Как подготовить ребенка к экзамену. Тренинги, тесты, игры, упражнения. - Волгоград: Учитель, 2010. - 137 с.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Liberation Serif" panose="02020603050405020304" pitchFamily="18" charset="0"/>
              </a:rPr>
              <a:t>Как подготовить ребенка к экзамену: тренинги, тесты, игры, упражнения / сост. Н.Ю. </a:t>
            </a:r>
            <a:r>
              <a:rPr lang="ru-RU" sz="1600" dirty="0" err="1">
                <a:latin typeface="Liberation Serif" panose="02020603050405020304" pitchFamily="18" charset="0"/>
              </a:rPr>
              <a:t>Кадашникова</a:t>
            </a:r>
            <a:r>
              <a:rPr lang="ru-RU" sz="1600" dirty="0">
                <a:latin typeface="Liberation Serif" panose="02020603050405020304" pitchFamily="18" charset="0"/>
              </a:rPr>
              <a:t>, Т.Ф. Илларионова. - Волгоград: Учитель, 2010. - 137 с.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Liberation Serif" panose="02020603050405020304" pitchFamily="18" charset="0"/>
              </a:rPr>
              <a:t>Кожемякина М.П., </a:t>
            </a:r>
            <a:r>
              <a:rPr lang="ru-RU" sz="1600" dirty="0" err="1">
                <a:latin typeface="Liberation Serif" panose="02020603050405020304" pitchFamily="18" charset="0"/>
              </a:rPr>
              <a:t>Спасенников</a:t>
            </a:r>
            <a:r>
              <a:rPr lang="ru-RU" sz="1600" dirty="0">
                <a:latin typeface="Liberation Serif" panose="02020603050405020304" pitchFamily="18" charset="0"/>
              </a:rPr>
              <a:t> В.В. Анализ психологической составляющей подготовки учеников к единому государственному экзамену // Психология в экономике и управлении. - 2011. - № 12. - С. 72-77.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Liberation Serif" panose="02020603050405020304" pitchFamily="18" charset="0"/>
              </a:rPr>
              <a:t>Коротченко Н.В. Психологическая подготовка школьников к ЕГЭ как инновационная составляющая образовательного процесса // Материалы Всероссийской научно-практической конференции: «Инновационное развитие системы образования в Российской Федерации». - М: </a:t>
            </a:r>
            <a:r>
              <a:rPr lang="ru-RU" sz="1600" dirty="0" err="1">
                <a:latin typeface="Liberation Serif" panose="02020603050405020304" pitchFamily="18" charset="0"/>
              </a:rPr>
              <a:t>Паганель</a:t>
            </a:r>
            <a:r>
              <a:rPr lang="ru-RU" sz="1600" dirty="0">
                <a:latin typeface="Liberation Serif" panose="02020603050405020304" pitchFamily="18" charset="0"/>
              </a:rPr>
              <a:t>, 2011.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Liberation Serif" panose="02020603050405020304" pitchFamily="18" charset="0"/>
              </a:rPr>
              <a:t>Костылева А. Как успешно сдать ЕГЭ. Технология психологического сопровождения старшеклассников // «Школьный психолог». - 2010. - № 3.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Liberation Serif" panose="02020603050405020304" pitchFamily="18" charset="0"/>
              </a:rPr>
              <a:t>Левитов Н.Д. Психическое состояние беспокойства, тревоги // Тревога и тревожность: хрестоматия / сост. В.М. Астапов. - СПб.: ПЕР СЭ, 2008. - С. 75-84.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Liberation Serif" panose="02020603050405020304" pitchFamily="18" charset="0"/>
              </a:rPr>
              <a:t>Леонова А.Б., Кузнецова А.С. Психологические технологии управления состоянием человека. - М.: Смысл, 2009.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 err="1">
                <a:latin typeface="Liberation Serif" panose="02020603050405020304" pitchFamily="18" charset="0"/>
              </a:rPr>
              <a:t>Липская</a:t>
            </a:r>
            <a:r>
              <a:rPr lang="ru-RU" sz="1600" dirty="0">
                <a:latin typeface="Liberation Serif" panose="02020603050405020304" pitchFamily="18" charset="0"/>
              </a:rPr>
              <a:t> Т., Кузьменкова О. Готовимся к ЕГЭ (тренинг для старшеклассников) \\ Школьный психолог.-2008.- № 9.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Liberation Serif" panose="02020603050405020304" pitchFamily="18" charset="0"/>
              </a:rPr>
              <a:t>Лютова Е.К., Монина Г.Б. </a:t>
            </a:r>
            <a:r>
              <a:rPr lang="ru-RU" sz="1600" dirty="0" err="1">
                <a:latin typeface="Liberation Serif" panose="02020603050405020304" pitchFamily="18" charset="0"/>
              </a:rPr>
              <a:t>Психокоррекционная</a:t>
            </a:r>
            <a:r>
              <a:rPr lang="ru-RU" sz="1600" dirty="0">
                <a:latin typeface="Liberation Serif" panose="02020603050405020304" pitchFamily="18" charset="0"/>
              </a:rPr>
              <a:t> работа с </a:t>
            </a:r>
            <a:r>
              <a:rPr lang="ru-RU" sz="1600" dirty="0" err="1">
                <a:latin typeface="Liberation Serif" panose="02020603050405020304" pitchFamily="18" charset="0"/>
              </a:rPr>
              <a:t>гиперактивными</a:t>
            </a:r>
            <a:r>
              <a:rPr lang="ru-RU" sz="1600" dirty="0">
                <a:latin typeface="Liberation Serif" panose="02020603050405020304" pitchFamily="18" charset="0"/>
              </a:rPr>
              <a:t>, агрессивными, тревожными и аутичными детьми. - СПб.: Речь, 2006. - 192 с</a:t>
            </a:r>
            <a:r>
              <a:rPr lang="ru-RU" sz="1600" dirty="0" smtClean="0">
                <a:latin typeface="Liberation Serif" panose="02020603050405020304" pitchFamily="18" charset="0"/>
              </a:rPr>
              <a:t>.</a:t>
            </a:r>
            <a:endParaRPr lang="ru-RU" sz="1600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0791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66332" y="128789"/>
            <a:ext cx="11176000" cy="269167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Liberation Serif" panose="02020603050405020304" pitchFamily="18" charset="0"/>
              </a:rPr>
              <a:t> Монина	Г.Б.,	</a:t>
            </a:r>
            <a:r>
              <a:rPr lang="ru-RU" sz="1600" dirty="0" err="1">
                <a:latin typeface="Liberation Serif" panose="02020603050405020304" pitchFamily="18" charset="0"/>
              </a:rPr>
              <a:t>Раннала</a:t>
            </a:r>
            <a:r>
              <a:rPr lang="ru-RU" sz="1600" dirty="0">
                <a:latin typeface="Liberation Serif" panose="02020603050405020304" pitchFamily="18" charset="0"/>
              </a:rPr>
              <a:t> Н.В. Тренинг «</a:t>
            </a:r>
            <a:r>
              <a:rPr lang="ru-RU" sz="1600" dirty="0" smtClean="0">
                <a:latin typeface="Liberation Serif" panose="02020603050405020304" pitchFamily="18" charset="0"/>
              </a:rPr>
              <a:t>Ресурсы стрессоустойчивости</a:t>
            </a:r>
            <a:r>
              <a:rPr lang="ru-RU" sz="1600" dirty="0">
                <a:latin typeface="Liberation Serif" panose="02020603050405020304" pitchFamily="18" charset="0"/>
              </a:rPr>
              <a:t>». - СПб.: Речь, 2009.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 err="1">
                <a:latin typeface="Liberation Serif" panose="02020603050405020304" pitchFamily="18" charset="0"/>
              </a:rPr>
              <a:t>Неделина</a:t>
            </a:r>
            <a:r>
              <a:rPr lang="ru-RU" sz="1600" dirty="0">
                <a:latin typeface="Liberation Serif" panose="02020603050405020304" pitchFamily="18" charset="0"/>
              </a:rPr>
              <a:t> </a:t>
            </a:r>
            <a:r>
              <a:rPr lang="ru-RU" sz="1600" dirty="0" err="1">
                <a:latin typeface="Liberation Serif" panose="02020603050405020304" pitchFamily="18" charset="0"/>
              </a:rPr>
              <a:t>С.В.Психологическая</a:t>
            </a:r>
            <a:r>
              <a:rPr lang="ru-RU" sz="1600" dirty="0">
                <a:latin typeface="Liberation Serif" panose="02020603050405020304" pitchFamily="18" charset="0"/>
              </a:rPr>
              <a:t> подготовка выпускников к Единому государственному экзамену (для методической и психологической служб школы, учителей, учащихся, родителей): методические рекомендации по работе с выпускниками. - Воронеж: ВОИПК и </a:t>
            </a:r>
            <a:r>
              <a:rPr lang="ru-RU" sz="1600" dirty="0" smtClean="0">
                <a:latin typeface="Liberation Serif" panose="02020603050405020304" pitchFamily="18" charset="0"/>
              </a:rPr>
              <a:t>ПРО, </a:t>
            </a:r>
            <a:r>
              <a:rPr lang="ru-RU" sz="1600" dirty="0">
                <a:latin typeface="Liberation Serif" panose="02020603050405020304" pitchFamily="18" charset="0"/>
              </a:rPr>
              <a:t>2011. - 145 с.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Liberation Serif" panose="02020603050405020304" pitchFamily="18" charset="0"/>
              </a:rPr>
              <a:t> Павлова	М.А., Гришанова О.С.	</a:t>
            </a:r>
            <a:r>
              <a:rPr lang="ru-RU" sz="1600" dirty="0" smtClean="0">
                <a:latin typeface="Liberation Serif" panose="02020603050405020304" pitchFamily="18" charset="0"/>
              </a:rPr>
              <a:t>Психолого-педагогическое сопровождение </a:t>
            </a:r>
            <a:r>
              <a:rPr lang="ru-RU" sz="1600" dirty="0">
                <a:latin typeface="Liberation Serif" panose="02020603050405020304" pitchFamily="18" charset="0"/>
              </a:rPr>
              <a:t>ЕГЭ: профилактика экзаменационной тревожности. - Волгоград: Учитель, 2012. - 220 с.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Liberation Serif" panose="02020603050405020304" pitchFamily="18" charset="0"/>
              </a:rPr>
              <a:t> Серегина Е.А., Кувшинова И.А.	Педагогические условия </a:t>
            </a:r>
            <a:r>
              <a:rPr lang="ru-RU" sz="1600" dirty="0" err="1">
                <a:latin typeface="Liberation Serif" panose="02020603050405020304" pitchFamily="18" charset="0"/>
              </a:rPr>
              <a:t>здоровьесбережения</a:t>
            </a:r>
            <a:r>
              <a:rPr lang="ru-RU" sz="1600" dirty="0">
                <a:latin typeface="Liberation Serif" panose="02020603050405020304" pitchFamily="18" charset="0"/>
              </a:rPr>
              <a:t> старшеклассников в период подготовки и сдачи ЕГЭ // Вестник ТГПУ - 2009. - № 9 (87). - </a:t>
            </a:r>
            <a:r>
              <a:rPr lang="en-US" sz="1600" dirty="0">
                <a:latin typeface="Liberation Serif" panose="02020603050405020304" pitchFamily="18" charset="0"/>
              </a:rPr>
              <a:t>C</a:t>
            </a:r>
            <a:r>
              <a:rPr lang="ru-RU" sz="1600" dirty="0">
                <a:latin typeface="Liberation Serif" panose="02020603050405020304" pitchFamily="18" charset="0"/>
              </a:rPr>
              <a:t>.94-98.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Liberation Serif" panose="02020603050405020304" pitchFamily="18" charset="0"/>
              </a:rPr>
              <a:t>Практикум по психологическим играм с детьми и подростками / Под ред. </a:t>
            </a:r>
            <a:r>
              <a:rPr lang="ru-RU" sz="1600" dirty="0" err="1">
                <a:latin typeface="Liberation Serif" panose="02020603050405020304" pitchFamily="18" charset="0"/>
              </a:rPr>
              <a:t>Битяновой</a:t>
            </a:r>
            <a:r>
              <a:rPr lang="ru-RU" sz="1600" dirty="0">
                <a:latin typeface="Liberation Serif" panose="02020603050405020304" pitchFamily="18" charset="0"/>
              </a:rPr>
              <a:t> М.Р. - СПб.: Питер, 2003.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Liberation Serif" panose="02020603050405020304" pitchFamily="18" charset="0"/>
              </a:rPr>
              <a:t>Прихожан А.М. Психология тревожности: дошкольный и школьный возраст. - СПб: Питер, 2009.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Liberation Serif" panose="02020603050405020304" pitchFamily="18" charset="0"/>
              </a:rPr>
              <a:t>Прихожан А.М. Тревожность у детей и подростков: психологическая природа и возрастная динамика. - М.: Московский психолого-социальный институт, 2000. - 304 с.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 err="1">
                <a:latin typeface="Liberation Serif" panose="02020603050405020304" pitchFamily="18" charset="0"/>
              </a:rPr>
              <a:t>Пронькина</a:t>
            </a:r>
            <a:r>
              <a:rPr lang="ru-RU" sz="1600" dirty="0">
                <a:latin typeface="Liberation Serif" panose="02020603050405020304" pitchFamily="18" charset="0"/>
              </a:rPr>
              <a:t> Т.М., </a:t>
            </a:r>
            <a:r>
              <a:rPr lang="ru-RU" sz="1600" dirty="0" err="1">
                <a:latin typeface="Liberation Serif" panose="02020603050405020304" pitchFamily="18" charset="0"/>
              </a:rPr>
              <a:t>Рубова</a:t>
            </a:r>
            <a:r>
              <a:rPr lang="ru-RU" sz="1600" dirty="0">
                <a:latin typeface="Liberation Serif" panose="02020603050405020304" pitchFamily="18" charset="0"/>
              </a:rPr>
              <a:t> Н.С. Материалы для психологов по психологической помощи и поддержке учащихся и родителей при подготовке и сдачи ЕГЭ. - Москва, 2005.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Liberation Serif" panose="02020603050405020304" pitchFamily="18" charset="0"/>
              </a:rPr>
              <a:t>Саенко Ю.В. Регуляция эмоций: тренинги управления чувствами и настроениями. - СПб.: Речь, 2010.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Liberation Serif" panose="02020603050405020304" pitchFamily="18" charset="0"/>
              </a:rPr>
              <a:t>Серегина Е.А. </a:t>
            </a:r>
            <a:r>
              <a:rPr lang="ru-RU" sz="1600" dirty="0" err="1">
                <a:latin typeface="Liberation Serif" panose="02020603050405020304" pitchFamily="18" charset="0"/>
              </a:rPr>
              <a:t>Здоровьесберегающая</a:t>
            </a:r>
            <a:r>
              <a:rPr lang="ru-RU" sz="1600" dirty="0">
                <a:latin typeface="Liberation Serif" panose="02020603050405020304" pitchFamily="18" charset="0"/>
              </a:rPr>
              <a:t> подготовка старшеклассников к ЕГЭ // Вестник Томского государственного педагогического университета. - 2011. - № 10.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 err="1">
                <a:latin typeface="Liberation Serif" panose="02020603050405020304" pitchFamily="18" charset="0"/>
              </a:rPr>
              <a:t>Спилбергер</a:t>
            </a:r>
            <a:r>
              <a:rPr lang="ru-RU" sz="1600" dirty="0">
                <a:latin typeface="Liberation Serif" panose="02020603050405020304" pitchFamily="18" charset="0"/>
              </a:rPr>
              <a:t> Ч. Концептуальные и методологические проблемы исследования тревоги // Тревога и тревожность: хрестоматия / сост. В.М. Астапов. - СПб.: Пер </a:t>
            </a:r>
            <a:r>
              <a:rPr lang="ru-RU" sz="1600" dirty="0" err="1">
                <a:latin typeface="Liberation Serif" panose="02020603050405020304" pitchFamily="18" charset="0"/>
              </a:rPr>
              <a:t>Сэ</a:t>
            </a:r>
            <a:r>
              <a:rPr lang="ru-RU" sz="1600" dirty="0">
                <a:latin typeface="Liberation Serif" panose="02020603050405020304" pitchFamily="18" charset="0"/>
              </a:rPr>
              <a:t>, 2008. - С. 85-99.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Liberation Serif" panose="02020603050405020304" pitchFamily="18" charset="0"/>
              </a:rPr>
              <a:t>Ткачева О.Ю. Психологическая подготовка старшеклассников к ЕГЭ. - Пермь, 2006.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Liberation Serif" panose="02020603050405020304" pitchFamily="18" charset="0"/>
              </a:rPr>
              <a:t>Чибисова М.Ю. Психологическая подготовка к ЕГЭ. Работа с учащимися, педагогами, родителями. - М.: Генезис, 2009. - 184 с.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 err="1">
                <a:latin typeface="Liberation Serif" panose="02020603050405020304" pitchFamily="18" charset="0"/>
              </a:rPr>
              <a:t>Шапарь</a:t>
            </a:r>
            <a:r>
              <a:rPr lang="ru-RU" sz="1600" dirty="0">
                <a:latin typeface="Liberation Serif" panose="02020603050405020304" pitchFamily="18" charset="0"/>
              </a:rPr>
              <a:t> В.Б. Психология кризисных ситуаций. - Ростов н/Д: Феникс, 2008.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Liberation Serif" panose="02020603050405020304" pitchFamily="18" charset="0"/>
              </a:rPr>
              <a:t>Щербатых Ю. В. Психология стресса - М.: </a:t>
            </a:r>
            <a:r>
              <a:rPr lang="ru-RU" sz="1600" dirty="0" err="1">
                <a:latin typeface="Liberation Serif" panose="02020603050405020304" pitchFamily="18" charset="0"/>
              </a:rPr>
              <a:t>Эксмо</a:t>
            </a:r>
            <a:r>
              <a:rPr lang="ru-RU" sz="1600" dirty="0">
                <a:latin typeface="Liberation Serif" panose="02020603050405020304" pitchFamily="18" charset="0"/>
              </a:rPr>
              <a:t>, 2008. -304 с.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Liberation Serif" panose="02020603050405020304" pitchFamily="18" charset="0"/>
              </a:rPr>
              <a:t>Щербатых Ю.В. Психология стресса и методы коррекции. - СПб.: Питер, 2007. - 256 с.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>
              <a:latin typeface="Liberation Serif" panose="02020603050405020304" pitchFamily="18" charset="0"/>
            </a:endParaRPr>
          </a:p>
          <a:p>
            <a:endParaRPr lang="ru-RU" sz="1200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503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Девочка Книги Куча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363" y="2229798"/>
            <a:ext cx="2931151" cy="440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099256"/>
            <a:ext cx="9175004" cy="233107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Удачи Вам и вашим ученикам !</a:t>
            </a:r>
            <a:br>
              <a:rPr lang="ru-RU" sz="4800" b="1" dirty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endParaRPr lang="ru-RU" sz="48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08000" y="3335628"/>
            <a:ext cx="11176000" cy="286786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8224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составляющие психолого-педагогической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субъектов образовательного процесса к сдаче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диагностическое - определение уровня психологической готовности у выпускников и ее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коррекция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информационное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психологическое просвещение всех субъектов образовательного процесса в плане трудностей ГИА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необходимости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проведения психологической подготовки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49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72755" y="399244"/>
            <a:ext cx="5616704" cy="146819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Диагностическое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уровня психологической готовности выпускников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6865" y="1210962"/>
            <a:ext cx="10683486" cy="521455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</a:t>
            </a:r>
          </a:p>
          <a:p>
            <a:pPr algn="l"/>
            <a:r>
              <a:rPr lang="ru-RU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 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анкетирования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143000" lvl="0" indent="-1143000" algn="l">
              <a:buFont typeface="Arial" panose="020B0604020202020204" pitchFamily="34" charset="0"/>
              <a:buChar char="•"/>
            </a:pP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анкета 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«Самооценка </a:t>
            </a: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психологической 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готовности к ЕГЭ» (модификация методики М.Ю. Чибисовой.</a:t>
            </a:r>
          </a:p>
          <a:p>
            <a:pPr marL="1143000" lvl="0" indent="-1143000" algn="l">
              <a:buFont typeface="Arial" panose="020B0604020202020204" pitchFamily="34" charset="0"/>
              <a:buChar char="•"/>
            </a:pP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«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личностной и ситуативной тревожности » по Ч.Д. Спилбергу.</a:t>
            </a:r>
          </a:p>
          <a:p>
            <a:pPr marL="1143000" lvl="0" indent="-1143000" algn="l">
              <a:buFont typeface="Arial" panose="020B0604020202020204" pitchFamily="34" charset="0"/>
              <a:buChar char="•"/>
            </a:pP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Опросник 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Казанцевой Г.Н. </a:t>
            </a: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«Изучение общей самооценки»</a:t>
            </a:r>
          </a:p>
          <a:p>
            <a:pPr algn="l"/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Тестовые </a:t>
            </a:r>
            <a:r>
              <a:rPr lang="ru-RU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материалы, 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направленные на изучение развития внимания, памяти, мышления и волевой </a:t>
            </a:r>
            <a:r>
              <a:rPr lang="ru-RU" sz="9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выпускников:</a:t>
            </a:r>
          </a:p>
          <a:p>
            <a:pPr marL="1143000" lvl="0" indent="-1143000" algn="l">
              <a:buFont typeface="Arial" panose="020B0604020202020204" pitchFamily="34" charset="0"/>
              <a:buChar char="•"/>
            </a:pP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Тесты на развитие внимания («Определение объема внимания» , «Выявление уровня устойчивости и переключения внимания» , «Корректурные пробы Бурдона»</a:t>
            </a:r>
          </a:p>
          <a:p>
            <a:pPr marL="1143000" lvl="0" indent="-1143000" algn="l">
              <a:buFont typeface="Arial" panose="020B0604020202020204" pitchFamily="34" charset="0"/>
              <a:buChar char="•"/>
            </a:pP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 «Цезарь» для диагностики объема оперативной </a:t>
            </a: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памяти</a:t>
            </a:r>
            <a:endParaRPr lang="ru-RU" sz="9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0" indent="-1143000" algn="l">
              <a:buFont typeface="Arial" panose="020B0604020202020204" pitchFamily="34" charset="0"/>
              <a:buChar char="•"/>
            </a:pP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Тест-опросник </a:t>
            </a:r>
            <a:r>
              <a:rPr lang="ru-RU" sz="9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А.В.Зверькова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9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Е.В.Эйдмана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«Определение уровня развития </a:t>
            </a: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волевой      </a:t>
            </a:r>
            <a:r>
              <a:rPr lang="ru-RU" sz="9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   </a:t>
            </a:r>
            <a:endParaRPr lang="ru-RU" sz="9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544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Дети группы «риска» и стратегии их психологической поддержки</a:t>
            </a:r>
            <a:br>
              <a:rPr lang="ru-RU" b="1" dirty="0"/>
            </a:br>
            <a:endParaRPr lang="ru-RU" dirty="0"/>
          </a:p>
        </p:txBody>
      </p:sp>
      <p:pic>
        <p:nvPicPr>
          <p:cNvPr id="4098" name="Picture 2" descr="http://pl-110.ru/img/gia-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30" y="1828800"/>
            <a:ext cx="4056846" cy="305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Международные экзамены по английскому - TOEFL, кембриджские экзамены по  английскому язык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606" y="925199"/>
            <a:ext cx="20574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История будет обязательным предметом на егэ – Обязательный ЕГЭ по истории,  когда будет введен, подготовка к ЕГЭ по истори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646" y="3144525"/>
            <a:ext cx="243840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69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259515"/>
            <a:ext cx="8334404" cy="52629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numCol="1" anchorCtr="0" compatLnSpc="1">
            <a:prstTxWarp prst="textNoShape">
              <a:avLst/>
            </a:prstTxWarp>
            <a:normAutofit fontScale="90000"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8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Правополушарные дети (левши) </a:t>
            </a:r>
          </a:p>
        </p:txBody>
      </p:sp>
      <p:sp>
        <p:nvSpPr>
          <p:cNvPr id="2253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81188" y="1000126"/>
            <a:ext cx="8382000" cy="5281613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ru-RU" altLang="ru-RU" sz="2200" b="1" dirty="0">
                <a:latin typeface="Liberation Serif" panose="02020603050405020304" pitchFamily="18" charset="0"/>
                <a:cs typeface="Times New Roman" panose="02020603050405020304" pitchFamily="18" charset="0"/>
              </a:rPr>
              <a:t>Краткая психологическая характеристика: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22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богатое воображение;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22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хорошо развитое образное мышление;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22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прекрасно воспринимают метафоры, образы, сравнения. </a:t>
            </a:r>
          </a:p>
          <a:p>
            <a:pPr algn="ctr">
              <a:buFontTx/>
              <a:buNone/>
            </a:pPr>
            <a:r>
              <a:rPr lang="ru-RU" altLang="ru-RU" sz="2200" b="1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Основные трудности, возникающие при прохождении ГИА:</a:t>
            </a:r>
            <a:r>
              <a:rPr lang="ru-RU" altLang="ru-RU" sz="22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Tx/>
              <a:buChar char="•"/>
            </a:pPr>
            <a:r>
              <a:rPr lang="ru-RU" altLang="ru-RU" sz="22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затруднения при необходимости четко логически мыслить; </a:t>
            </a:r>
          </a:p>
          <a:p>
            <a:pPr algn="just">
              <a:buFontTx/>
              <a:buChar char="•"/>
            </a:pPr>
            <a:r>
              <a:rPr lang="ru-RU" altLang="ru-RU" sz="22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трудно сосредоточиться на фактах и теоретических построениях; </a:t>
            </a:r>
          </a:p>
          <a:p>
            <a:pPr algn="just">
              <a:buFontTx/>
              <a:buChar char="•"/>
            </a:pPr>
            <a:r>
              <a:rPr lang="ru-RU" altLang="ru-RU" sz="22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деятельность прохождения тестирования левополушарна по своей сути. </a:t>
            </a:r>
          </a:p>
          <a:p>
            <a:pPr algn="ctr">
              <a:buFontTx/>
              <a:buNone/>
            </a:pPr>
            <a:r>
              <a:rPr lang="ru-RU" altLang="ru-RU" sz="2200" b="1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Стратегии поддержки:</a:t>
            </a:r>
            <a:r>
              <a:rPr lang="ru-RU" altLang="ru-RU" sz="22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2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необходимо задействовать воображение и образное мышление: использовать сравнения, образы, метафоры, рисунки;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2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возможно, им стоит начинать именно с заданий В и С, там, где требуется развернутый ответ. </a:t>
            </a:r>
          </a:p>
          <a:p>
            <a:pPr eaLnBrk="1" hangingPunct="1"/>
            <a:endParaRPr lang="ru-RU" altLang="ru-RU" sz="2000" dirty="0"/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813" y="857250"/>
            <a:ext cx="10715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9053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Текст 2"/>
          <p:cNvSpPr>
            <a:spLocks noGrp="1"/>
          </p:cNvSpPr>
          <p:nvPr>
            <p:ph type="body" sz="quarter" idx="10"/>
          </p:nvPr>
        </p:nvSpPr>
        <p:spPr>
          <a:xfrm>
            <a:off x="425003" y="862885"/>
            <a:ext cx="9861997" cy="5589430"/>
          </a:xfrm>
        </p:spPr>
        <p:txBody>
          <a:bodyPr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ru-RU" altLang="ru-RU" sz="2200" b="1" dirty="0">
                <a:latin typeface="Liberation Serif" panose="02020603050405020304" pitchFamily="18" charset="0"/>
                <a:cs typeface="Times New Roman" panose="02020603050405020304" pitchFamily="18" charset="0"/>
              </a:rPr>
              <a:t>Краткая психологическая характеристика:</a:t>
            </a:r>
            <a:r>
              <a:rPr lang="ru-RU" altLang="ru-RU" sz="2200" dirty="0"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22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опираются в большей степени на общее, а не на частности;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22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мало времени уделяют деталям, потому что их интересуют общие взаимосвязи. </a:t>
            </a:r>
          </a:p>
          <a:p>
            <a:pPr algn="ctr">
              <a:buFontTx/>
              <a:buNone/>
            </a:pPr>
            <a:r>
              <a:rPr lang="ru-RU" altLang="ru-RU" sz="2200" b="1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Основные трудности, возникающие при прохождении ГИА:</a:t>
            </a:r>
            <a:r>
              <a:rPr lang="ru-RU" altLang="ru-RU" sz="22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Tx/>
              <a:buChar char="•"/>
            </a:pPr>
            <a:r>
              <a:rPr lang="ru-RU" altLang="ru-RU" sz="22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трудности с анализом, выделением опорных моментов в информации, делением материала на смысловые блоки; </a:t>
            </a:r>
          </a:p>
          <a:p>
            <a:pPr algn="just">
              <a:buFontTx/>
              <a:buChar char="•"/>
            </a:pPr>
            <a:r>
              <a:rPr lang="ru-RU" altLang="ru-RU" sz="22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при сдаче экзаменов могут испытывать затруднения, связанные с необходимостью аналитической деятельности и оперирования конкретными фактами. </a:t>
            </a:r>
          </a:p>
          <a:p>
            <a:pPr algn="ctr">
              <a:buFontTx/>
              <a:buNone/>
            </a:pPr>
            <a:r>
              <a:rPr lang="ru-RU" altLang="ru-RU" sz="2200" b="1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Стратегии поддержки:</a:t>
            </a:r>
            <a:r>
              <a:rPr lang="ru-RU" altLang="ru-RU" sz="22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22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при изучении каждой темы следует ее обобщить, выделить основные блоки и наполнять их конкретным материалом;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22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при работе с тестами синтетиков нужно ориентировать на выявление основного в каждом задании: что здесь является главным, на что стоит обращать внимание в первую очередь?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22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в начале работы с тестовым материалом стоит ознакомиться с материалом в целом: просмотреть имеющиеся задания, бегло ознакомиться с их содержанием. Это поможет им сориентироваться. </a:t>
            </a:r>
          </a:p>
          <a:p>
            <a:endParaRPr lang="ru-RU" altLang="ru-RU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52596" y="142852"/>
            <a:ext cx="8334404" cy="5262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defTabSz="914363">
              <a:lnSpc>
                <a:spcPct val="90000"/>
              </a:lnSpc>
              <a:defRPr/>
            </a:pPr>
            <a:r>
              <a:rPr lang="ru-RU" sz="3800" spc="-150" dirty="0">
                <a:ln w="3175">
                  <a:noFill/>
                </a:ln>
                <a:latin typeface="Calibri" pitchFamily="34" charset="0"/>
              </a:rPr>
              <a:t>Дети-синтетики</a:t>
            </a:r>
            <a:endParaRPr lang="ru-RU" sz="3800" spc="-150" dirty="0">
              <a:ln w="3175"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8596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Текст 2"/>
          <p:cNvSpPr>
            <a:spLocks noGrp="1"/>
          </p:cNvSpPr>
          <p:nvPr>
            <p:ph type="body" sz="quarter" idx="10"/>
          </p:nvPr>
        </p:nvSpPr>
        <p:spPr>
          <a:xfrm>
            <a:off x="399246" y="928689"/>
            <a:ext cx="8152326" cy="5724525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ru-RU" altLang="ru-RU" sz="2400" b="1" dirty="0">
                <a:latin typeface="Liberation Serif" panose="02020603050405020304" pitchFamily="18" charset="0"/>
                <a:cs typeface="Times New Roman" panose="02020603050405020304" pitchFamily="18" charset="0"/>
              </a:rPr>
              <a:t>Краткая психологическая характеристика:</a:t>
            </a:r>
            <a:endParaRPr lang="ru-RU" altLang="ru-RU" sz="2400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24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часто перепроверяют уже сделанное, постоянно исправляют написанное;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24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задают множество уточняющих вопросов, часто переспрашивают учителя, проверяя, верно ли они его поняли;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24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часто грызут ручки, теребят пальцы или волосы. </a:t>
            </a:r>
          </a:p>
          <a:p>
            <a:pPr algn="ctr"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Основные трудности, возникающие при прохождении ГИА:</a:t>
            </a:r>
            <a:r>
              <a:rPr lang="ru-RU" altLang="ru-RU" sz="24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•"/>
            </a:pPr>
            <a:r>
              <a:rPr lang="ru-RU" altLang="ru-RU" sz="24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отсутствие эмоционального контакта со взрослым;</a:t>
            </a:r>
          </a:p>
          <a:p>
            <a:pPr>
              <a:buFontTx/>
              <a:buChar char="•"/>
            </a:pPr>
            <a:r>
              <a:rPr lang="ru-RU" altLang="ru-RU" sz="24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оценочная ситуация.</a:t>
            </a:r>
          </a:p>
          <a:p>
            <a:pPr algn="ctr"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Стратегии поддержки:</a:t>
            </a:r>
            <a:r>
              <a:rPr lang="ru-RU" altLang="ru-RU" sz="24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нельзя нагнетать обстановку, напоминая о серьезности предстоящего экзамена и значимости его результатов;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создавать ситуацию успеха, поощрения, поддержания. </a:t>
            </a:r>
          </a:p>
          <a:p>
            <a:pPr>
              <a:buFontTx/>
              <a:buNone/>
            </a:pPr>
            <a:endParaRPr lang="ru-RU" altLang="ru-RU" sz="24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24034" y="214290"/>
            <a:ext cx="8334404" cy="5262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defTabSz="914363">
              <a:lnSpc>
                <a:spcPct val="90000"/>
              </a:lnSpc>
              <a:defRPr/>
            </a:pPr>
            <a:r>
              <a:rPr lang="ru-RU" sz="3800" spc="-150" dirty="0">
                <a:ln w="3175">
                  <a:noFill/>
                </a:ln>
                <a:latin typeface="Calibri" pitchFamily="34" charset="0"/>
              </a:rPr>
              <a:t>Тревожные дети</a:t>
            </a:r>
            <a:endParaRPr lang="ru-RU" sz="3800" spc="-150" dirty="0">
              <a:ln w="3175"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087" y="1983348"/>
            <a:ext cx="2988839" cy="222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6908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Текст 2"/>
          <p:cNvSpPr>
            <a:spLocks noGrp="1"/>
          </p:cNvSpPr>
          <p:nvPr>
            <p:ph type="body" sz="quarter" idx="10"/>
          </p:nvPr>
        </p:nvSpPr>
        <p:spPr>
          <a:xfrm>
            <a:off x="502277" y="785815"/>
            <a:ext cx="9737100" cy="5705138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ru-RU" altLang="ru-RU" sz="2300" b="1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Краткая психологическая характеристика: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23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не умеют опираться на собственное мнение, склонны прибегать к помощи других людей;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23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хорошо справляются с заданиями по образцу;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23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часто подолгу не могут приступить к выполнению задания, но достаточно педагогу подсказать им первый шаг, как они начинают работать. </a:t>
            </a:r>
          </a:p>
          <a:p>
            <a:pPr algn="ctr">
              <a:buFontTx/>
              <a:buNone/>
            </a:pPr>
            <a:r>
              <a:rPr lang="ru-RU" altLang="ru-RU" sz="2300" b="1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Основные трудности, возникающие при прохождении ГИА:</a:t>
            </a:r>
            <a:r>
              <a:rPr lang="ru-RU" altLang="ru-RU" sz="23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Tx/>
              <a:buChar char="•"/>
            </a:pPr>
            <a:r>
              <a:rPr lang="ru-RU" altLang="ru-RU" sz="23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необходимость опираться только на собственные ресурсы;</a:t>
            </a:r>
          </a:p>
          <a:p>
            <a:pPr algn="just">
              <a:buFontTx/>
              <a:buChar char="•"/>
            </a:pPr>
            <a:r>
              <a:rPr lang="ru-RU" altLang="ru-RU" sz="23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принятие самостоятельного решения. </a:t>
            </a:r>
          </a:p>
          <a:p>
            <a:pPr algn="ctr">
              <a:buFontTx/>
              <a:buNone/>
            </a:pPr>
            <a:r>
              <a:rPr lang="ru-RU" altLang="ru-RU" sz="2300" b="1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Стратегии поддержки:</a:t>
            </a:r>
            <a:r>
              <a:rPr lang="ru-RU" altLang="ru-RU" sz="23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2300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при работе с такими детьми на уроках, во внеурочное время, в процессе подготовки домашнего задания, необходимо воздерживаться от советов и рекомендаций. Лучше предложить выбрать ему самому и терпеливо дождаться, когда он примет решение. («Как ты думаешь, с чего лучше начинать: с простых или сложных заданий?») </a:t>
            </a:r>
          </a:p>
          <a:p>
            <a:endParaRPr lang="ru-RU" altLang="ru-RU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81158" y="214290"/>
            <a:ext cx="8477280" cy="5262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defTabSz="914363">
              <a:lnSpc>
                <a:spcPct val="90000"/>
              </a:lnSpc>
              <a:defRPr/>
            </a:pPr>
            <a:r>
              <a:rPr lang="ru-RU" sz="3800" spc="-150" dirty="0">
                <a:ln w="3175">
                  <a:noFill/>
                </a:ln>
                <a:latin typeface="Calibri" pitchFamily="34" charset="0"/>
              </a:rPr>
              <a:t>Неуверенные дети</a:t>
            </a:r>
            <a:endParaRPr lang="ru-RU" sz="3800" spc="-150" dirty="0">
              <a:ln w="3175"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0049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</TotalTime>
  <Words>2063</Words>
  <Application>Microsoft Office PowerPoint</Application>
  <PresentationFormat>Широкоэкранный</PresentationFormat>
  <Paragraphs>237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Calibri</vt:lpstr>
      <vt:lpstr>Liberation Serif</vt:lpstr>
      <vt:lpstr>Raleway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Презентация PowerPoint</vt:lpstr>
      <vt:lpstr>Основные составляющие психолого-педагогической подготовки субъектов образовательного процесса к сдаче ГИА</vt:lpstr>
      <vt:lpstr>Диагностическое направление Изучение уровня психологической готовности выпускников школы </vt:lpstr>
      <vt:lpstr>Дети группы «риска» и стратегии их психологической поддержки </vt:lpstr>
      <vt:lpstr>Правополушарные дети (левши)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Тревожные, мнительные и неуверенные дети !</vt:lpstr>
      <vt:lpstr>Подготовка к ГИА предполагает следующие формы работы психолога с выпускниками школы </vt:lpstr>
      <vt:lpstr>   Работа с классными руководителями выпускников</vt:lpstr>
      <vt:lpstr>Работа с учителями-предметниками</vt:lpstr>
      <vt:lpstr>Рекомендации педагогам: </vt:lpstr>
      <vt:lpstr>Формы работы  педагога-психолога с родителями </vt:lpstr>
      <vt:lpstr>Рекомендации родителям: </vt:lpstr>
      <vt:lpstr>Мероприятия по обеспечению психолого-педагогической поддержки участников образовательной деятельности в период подготовки к экзаменам</vt:lpstr>
      <vt:lpstr>Презентация PowerPoint</vt:lpstr>
      <vt:lpstr>Список литературы:</vt:lpstr>
      <vt:lpstr>Презентация PowerPoint</vt:lpstr>
      <vt:lpstr>Удачи Вам и вашим ученикам 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 POPKOVA</dc:creator>
  <cp:lastModifiedBy>ANNA POPKOVA</cp:lastModifiedBy>
  <cp:revision>30</cp:revision>
  <cp:lastPrinted>2022-11-22T08:18:35Z</cp:lastPrinted>
  <dcterms:created xsi:type="dcterms:W3CDTF">2022-11-18T05:26:31Z</dcterms:created>
  <dcterms:modified xsi:type="dcterms:W3CDTF">2022-11-23T08:01:31Z</dcterms:modified>
</cp:coreProperties>
</file>