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24" r:id="rId3"/>
    <p:sldId id="327" r:id="rId4"/>
    <p:sldId id="332" r:id="rId5"/>
    <p:sldId id="279" r:id="rId6"/>
    <p:sldId id="302" r:id="rId7"/>
    <p:sldId id="303" r:id="rId8"/>
    <p:sldId id="305" r:id="rId9"/>
    <p:sldId id="316" r:id="rId10"/>
    <p:sldId id="307" r:id="rId11"/>
    <p:sldId id="306" r:id="rId12"/>
    <p:sldId id="339" r:id="rId13"/>
    <p:sldId id="308" r:id="rId14"/>
    <p:sldId id="309" r:id="rId15"/>
    <p:sldId id="311" r:id="rId16"/>
    <p:sldId id="340" r:id="rId17"/>
    <p:sldId id="341" r:id="rId18"/>
    <p:sldId id="342" r:id="rId19"/>
    <p:sldId id="271" r:id="rId20"/>
    <p:sldId id="272" r:id="rId21"/>
    <p:sldId id="333" r:id="rId22"/>
    <p:sldId id="335" r:id="rId23"/>
    <p:sldId id="338" r:id="rId24"/>
    <p:sldId id="336" r:id="rId25"/>
    <p:sldId id="337" r:id="rId26"/>
    <p:sldId id="334" r:id="rId27"/>
    <p:sldId id="325" r:id="rId28"/>
    <p:sldId id="28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392"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25.11.2022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25.11.2022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52928" cy="1143000"/>
          </a:xfrm>
        </p:spPr>
        <p:txBody>
          <a:bodyPr>
            <a:normAutofit fontScale="90000"/>
          </a:bodyPr>
          <a:lstStyle/>
          <a:p>
            <a:pPr algn="ctr"/>
            <a:r>
              <a:rPr lang="ru-RU" dirty="0" smtClean="0">
                <a:solidFill>
                  <a:schemeClr val="accent2"/>
                </a:solidFill>
                <a:latin typeface="Arial Black" pitchFamily="34" charset="0"/>
              </a:rPr>
              <a:t>Психологическая подготовка к экзаменам</a:t>
            </a:r>
            <a:endParaRPr lang="ru-RU" dirty="0">
              <a:solidFill>
                <a:schemeClr val="accent2"/>
              </a:solidFill>
              <a:latin typeface="Arial Black" pitchFamily="34" charset="0"/>
            </a:endParaRPr>
          </a:p>
        </p:txBody>
      </p:sp>
      <p:pic>
        <p:nvPicPr>
          <p:cNvPr id="4" name="Содержимое 3" descr="Выпускники пожаловались на экзамены | Победа РФ"/>
          <p:cNvPicPr>
            <a:picLocks noGrp="1"/>
          </p:cNvPicPr>
          <p:nvPr>
            <p:ph sz="quarter" idx="1"/>
          </p:nvPr>
        </p:nvPicPr>
        <p:blipFill>
          <a:blip r:embed="rId2" cstate="print"/>
          <a:srcRect/>
          <a:stretch>
            <a:fillRect/>
          </a:stretch>
        </p:blipFill>
        <p:spPr bwMode="auto">
          <a:xfrm>
            <a:off x="755576" y="1268760"/>
            <a:ext cx="7848871"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2"/>
                </a:solidFill>
              </a:rPr>
              <a:t>Визуализация </a:t>
            </a:r>
            <a:br>
              <a:rPr lang="ru-RU" b="1" dirty="0" smtClean="0">
                <a:solidFill>
                  <a:schemeClr val="accent2"/>
                </a:solidFill>
              </a:rPr>
            </a:br>
            <a:r>
              <a:rPr lang="ru-RU" b="1" dirty="0" smtClean="0">
                <a:solidFill>
                  <a:schemeClr val="accent2"/>
                </a:solidFill>
              </a:rPr>
              <a:t>(использование позитивных образов)</a:t>
            </a:r>
            <a:endParaRPr lang="ru-RU" dirty="0"/>
          </a:p>
        </p:txBody>
      </p:sp>
      <p:pic>
        <p:nvPicPr>
          <p:cNvPr id="4" name="Содержимое 3" descr="https://img4.goodfon.ru/wallpaper/nbig/d/56/solntse-tropical-summer-pesok-sand-more-sea-beach-pliazh-pal.jpg"/>
          <p:cNvPicPr>
            <a:picLocks noGrp="1"/>
          </p:cNvPicPr>
          <p:nvPr>
            <p:ph sz="quarter" idx="1"/>
          </p:nvPr>
        </p:nvPicPr>
        <p:blipFill>
          <a:blip r:embed="rId2" cstate="print"/>
          <a:srcRect/>
          <a:stretch>
            <a:fillRect/>
          </a:stretch>
        </p:blipFill>
        <p:spPr bwMode="auto">
          <a:xfrm>
            <a:off x="395536" y="1340768"/>
            <a:ext cx="4172989" cy="2448098"/>
          </a:xfrm>
          <a:prstGeom prst="rect">
            <a:avLst/>
          </a:prstGeom>
          <a:noFill/>
          <a:ln w="9525">
            <a:noFill/>
            <a:miter lim="800000"/>
            <a:headEnd/>
            <a:tailEnd/>
          </a:ln>
        </p:spPr>
      </p:pic>
      <p:sp>
        <p:nvSpPr>
          <p:cNvPr id="6" name="Прямоугольник 5"/>
          <p:cNvSpPr/>
          <p:nvPr/>
        </p:nvSpPr>
        <p:spPr>
          <a:xfrm>
            <a:off x="323528" y="3789040"/>
            <a:ext cx="4464496" cy="1815882"/>
          </a:xfrm>
          <a:prstGeom prst="rect">
            <a:avLst/>
          </a:prstGeom>
        </p:spPr>
        <p:txBody>
          <a:bodyPr wrap="square">
            <a:spAutoFit/>
          </a:bodyPr>
          <a:lstStyle/>
          <a:p>
            <a:r>
              <a:rPr lang="ru-RU" sz="1600" dirty="0" smtClean="0"/>
              <a:t>Закройте глаза. Мысленно представьте себе тихое место, в котором вам было хорошо и комфортно. Это место, которое психологи называют как «Безопасное место, в котором восстанавливаются ресурсы». Побудьте в нем несколько минут.</a:t>
            </a:r>
          </a:p>
          <a:p>
            <a:endParaRPr lang="ru-RU" sz="1600" dirty="0"/>
          </a:p>
        </p:txBody>
      </p:sp>
      <p:sp>
        <p:nvSpPr>
          <p:cNvPr id="7" name="Прямоугольник 6"/>
          <p:cNvSpPr/>
          <p:nvPr/>
        </p:nvSpPr>
        <p:spPr>
          <a:xfrm>
            <a:off x="5364088" y="1412776"/>
            <a:ext cx="3384376" cy="369332"/>
          </a:xfrm>
          <a:prstGeom prst="rect">
            <a:avLst/>
          </a:prstGeom>
        </p:spPr>
        <p:txBody>
          <a:bodyPr wrap="square">
            <a:spAutoFit/>
          </a:bodyPr>
          <a:lstStyle/>
          <a:p>
            <a:pPr fontAlgn="base"/>
            <a:r>
              <a:rPr lang="ru-RU" b="1" dirty="0" smtClean="0"/>
              <a:t>Созидающая визуализация</a:t>
            </a:r>
            <a:endParaRPr lang="ru-RU" b="1" dirty="0"/>
          </a:p>
        </p:txBody>
      </p:sp>
      <p:sp>
        <p:nvSpPr>
          <p:cNvPr id="8" name="Прямоугольник 7"/>
          <p:cNvSpPr/>
          <p:nvPr/>
        </p:nvSpPr>
        <p:spPr>
          <a:xfrm>
            <a:off x="5292080" y="1916833"/>
            <a:ext cx="3384376" cy="2585323"/>
          </a:xfrm>
          <a:prstGeom prst="rect">
            <a:avLst/>
          </a:prstGeom>
        </p:spPr>
        <p:txBody>
          <a:bodyPr wrap="square">
            <a:spAutoFit/>
          </a:bodyPr>
          <a:lstStyle/>
          <a:p>
            <a:pPr fontAlgn="base"/>
            <a:r>
              <a:rPr lang="ru-RU" dirty="0" smtClean="0"/>
              <a:t>Четыре шага к эффективной созидающей визуализации:</a:t>
            </a:r>
          </a:p>
          <a:p>
            <a:pPr fontAlgn="base">
              <a:buFont typeface="Wingdings" pitchFamily="2" charset="2"/>
              <a:buChar char="Ø"/>
            </a:pPr>
            <a:r>
              <a:rPr lang="ru-RU" dirty="0" smtClean="0"/>
              <a:t> задача;</a:t>
            </a:r>
          </a:p>
          <a:p>
            <a:pPr fontAlgn="base">
              <a:buFont typeface="Wingdings" pitchFamily="2" charset="2"/>
              <a:buChar char="Ø"/>
            </a:pPr>
            <a:r>
              <a:rPr lang="ru-RU" dirty="0" smtClean="0"/>
              <a:t> четкая картина;</a:t>
            </a:r>
          </a:p>
          <a:p>
            <a:pPr fontAlgn="base">
              <a:buFont typeface="Wingdings" pitchFamily="2" charset="2"/>
              <a:buChar char="Ø"/>
            </a:pPr>
            <a:r>
              <a:rPr lang="ru-RU" dirty="0" smtClean="0"/>
              <a:t> частое повторение;</a:t>
            </a:r>
          </a:p>
          <a:p>
            <a:pPr fontAlgn="base">
              <a:buFont typeface="Wingdings" pitchFamily="2" charset="2"/>
              <a:buChar char="Ø"/>
            </a:pPr>
            <a:r>
              <a:rPr lang="ru-RU" dirty="0" smtClean="0"/>
              <a:t>положительная энергия.</a:t>
            </a:r>
          </a:p>
          <a:p>
            <a:pPr fontAlgn="base">
              <a:buFont typeface="Wingdings" pitchFamily="2" charset="2"/>
              <a:buChar char="Ø"/>
            </a:pPr>
            <a:endParaRPr lang="ru-RU" dirty="0" smtClean="0"/>
          </a:p>
          <a:p>
            <a:pPr fontAlgn="base">
              <a:buFont typeface="Wingdings" pitchFamily="2" charset="2"/>
              <a:buChar char="Ø"/>
            </a:pPr>
            <a:endParaRPr lang="ru-RU" dirty="0" smtClean="0"/>
          </a:p>
          <a:p>
            <a:pPr fontAlgn="base"/>
            <a:endParaRPr lang="ru-RU" dirty="0"/>
          </a:p>
        </p:txBody>
      </p:sp>
      <p:pic>
        <p:nvPicPr>
          <p:cNvPr id="10" name="Рисунок 9" descr="C:\Users\user\Downloads\oblozhka-attestata-o-srednem-obshchem-obrazovanii.jpg"/>
          <p:cNvPicPr/>
          <p:nvPr/>
        </p:nvPicPr>
        <p:blipFill>
          <a:blip r:embed="rId3" cstate="print"/>
          <a:srcRect/>
          <a:stretch>
            <a:fillRect/>
          </a:stretch>
        </p:blipFill>
        <p:spPr bwMode="auto">
          <a:xfrm>
            <a:off x="7680940" y="3645024"/>
            <a:ext cx="1463060" cy="2160240"/>
          </a:xfrm>
          <a:prstGeom prst="rect">
            <a:avLst/>
          </a:prstGeom>
          <a:noFill/>
          <a:ln w="9525">
            <a:noFill/>
            <a:miter lim="800000"/>
            <a:headEnd/>
            <a:tailEnd/>
          </a:ln>
        </p:spPr>
      </p:pic>
      <p:pic>
        <p:nvPicPr>
          <p:cNvPr id="11" name="Рисунок 10" descr="C:\Users\user\Downloads\oblozhka-attestata-o-srednem-obshchem-s-otlichiyem.jpg"/>
          <p:cNvPicPr/>
          <p:nvPr/>
        </p:nvPicPr>
        <p:blipFill>
          <a:blip r:embed="rId4" cstate="print"/>
          <a:srcRect/>
          <a:stretch>
            <a:fillRect/>
          </a:stretch>
        </p:blipFill>
        <p:spPr bwMode="auto">
          <a:xfrm>
            <a:off x="6156176" y="3645024"/>
            <a:ext cx="1504568" cy="2160240"/>
          </a:xfrm>
          <a:prstGeom prst="rect">
            <a:avLst/>
          </a:prstGeom>
          <a:noFill/>
          <a:ln w="9525">
            <a:noFill/>
            <a:miter lim="800000"/>
            <a:headEnd/>
            <a:tailEnd/>
          </a:ln>
        </p:spPr>
      </p:pic>
      <p:pic>
        <p:nvPicPr>
          <p:cNvPr id="12" name="Рисунок 11" descr="https://sm.news/wp-content/uploads/2021/10/19/img_0133-1200x675.jpg"/>
          <p:cNvPicPr/>
          <p:nvPr/>
        </p:nvPicPr>
        <p:blipFill>
          <a:blip r:embed="rId5" cstate="print"/>
          <a:srcRect/>
          <a:stretch>
            <a:fillRect/>
          </a:stretch>
        </p:blipFill>
        <p:spPr bwMode="auto">
          <a:xfrm>
            <a:off x="3563888" y="5373216"/>
            <a:ext cx="2592288" cy="1340768"/>
          </a:xfrm>
          <a:prstGeom prst="rect">
            <a:avLst/>
          </a:prstGeom>
          <a:noFill/>
          <a:ln w="9525">
            <a:noFill/>
            <a:miter lim="800000"/>
            <a:headEnd/>
            <a:tailEnd/>
          </a:ln>
        </p:spPr>
      </p:pic>
      <p:sp>
        <p:nvSpPr>
          <p:cNvPr id="13" name="Прямоугольник 12"/>
          <p:cNvSpPr/>
          <p:nvPr/>
        </p:nvSpPr>
        <p:spPr>
          <a:xfrm>
            <a:off x="107504" y="5229200"/>
            <a:ext cx="3312368" cy="1600438"/>
          </a:xfrm>
          <a:prstGeom prst="rect">
            <a:avLst/>
          </a:prstGeom>
        </p:spPr>
        <p:txBody>
          <a:bodyPr wrap="square">
            <a:spAutoFit/>
          </a:bodyPr>
          <a:lstStyle/>
          <a:p>
            <a:pPr algn="just"/>
            <a:r>
              <a:rPr lang="ru-RU" sz="1400" dirty="0" smtClean="0"/>
              <a:t>Сегодня доказано, что визуализация может вызывать изменение концентрации сахара в крови, влияет на процесс пищеварения и работу сердца, способна изменить мышечный тонус, она воздействует и на </a:t>
            </a:r>
            <a:r>
              <a:rPr lang="ru-RU" sz="1400" smtClean="0"/>
              <a:t>иммунную систему.</a:t>
            </a: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rPr>
              <a:t>Релаксация</a:t>
            </a:r>
            <a:endParaRPr lang="ru-RU" dirty="0"/>
          </a:p>
        </p:txBody>
      </p:sp>
      <p:sp>
        <p:nvSpPr>
          <p:cNvPr id="3" name="Содержимое 2"/>
          <p:cNvSpPr>
            <a:spLocks noGrp="1"/>
          </p:cNvSpPr>
          <p:nvPr>
            <p:ph sz="quarter" idx="1"/>
          </p:nvPr>
        </p:nvSpPr>
        <p:spPr>
          <a:xfrm>
            <a:off x="914400" y="1447800"/>
            <a:ext cx="4017640" cy="4572000"/>
          </a:xfrm>
        </p:spPr>
        <p:txBody>
          <a:bodyPr>
            <a:normAutofit fontScale="70000" lnSpcReduction="20000"/>
          </a:bodyPr>
          <a:lstStyle/>
          <a:p>
            <a:r>
              <a:rPr lang="ru-RU" b="1" dirty="0" smtClean="0"/>
              <a:t>Плечи</a:t>
            </a:r>
          </a:p>
          <a:p>
            <a:pPr algn="just"/>
            <a:r>
              <a:rPr lang="ru-RU" dirty="0" smtClean="0"/>
              <a:t> Мы несем на наших плечах большой груз напряжения и стресса. Данное упражнение состоит в пожимание плечами в вертикальной плоскости по направлению к ушам. </a:t>
            </a:r>
            <a:r>
              <a:rPr lang="ru-RU" dirty="0" err="1" smtClean="0"/>
              <a:t>Мыслен</a:t>
            </a:r>
            <a:r>
              <a:rPr lang="ru-RU" dirty="0" smtClean="0"/>
              <a:t>но стремитесь достать до мочек ушей вершинами плеч. Под</a:t>
            </a:r>
            <a:r>
              <a:rPr lang="ru-RU" dirty="0" err="1" smtClean="0"/>
              <a:t>нимите</a:t>
            </a:r>
            <a:r>
              <a:rPr lang="ru-RU" dirty="0" smtClean="0"/>
              <a:t> плечи. Расслабьтесь, повторите еще раз. Поднимайте плечи как можно выше! Максимально высоко! И держите. Сконцентрируйте внимание на ощущении тяжести и опустите плечи, полностью. Дайте им расслабиться. Пусть они </a:t>
            </a:r>
            <a:r>
              <a:rPr lang="ru-RU" dirty="0" err="1" smtClean="0"/>
              <a:t>становятся</a:t>
            </a:r>
            <a:r>
              <a:rPr lang="ru-RU" dirty="0" smtClean="0"/>
              <a:t> тяжелее и тяжелее. Пауза 20 сек.</a:t>
            </a:r>
            <a:endParaRPr lang="ru-RU" dirty="0"/>
          </a:p>
        </p:txBody>
      </p:sp>
      <p:pic>
        <p:nvPicPr>
          <p:cNvPr id="4" name="Рисунок 3" descr="https://4brain.ru/blog/wp-content/uploads/2021/08/%D0%A3%D0%BF%D1%80%D0%B0%D0%B6%D0%BD%D0%B5%D0%BD%D0%B8%D0%B5-%D0%9B%D0%B0%D0%B4%D0%BE%D1%88%D0%BA%D0%B8.jpg"/>
          <p:cNvPicPr/>
          <p:nvPr/>
        </p:nvPicPr>
        <p:blipFill>
          <a:blip r:embed="rId2" cstate="print"/>
          <a:srcRect/>
          <a:stretch>
            <a:fillRect/>
          </a:stretch>
        </p:blipFill>
        <p:spPr bwMode="auto">
          <a:xfrm>
            <a:off x="5148064" y="1412776"/>
            <a:ext cx="3672408" cy="4392488"/>
          </a:xfrm>
          <a:prstGeom prst="rect">
            <a:avLst/>
          </a:prstGeom>
          <a:noFill/>
          <a:ln w="9525">
            <a:noFill/>
            <a:miter lim="800000"/>
            <a:headEnd/>
            <a:tailEnd/>
          </a:ln>
        </p:spPr>
      </p:pic>
      <p:sp>
        <p:nvSpPr>
          <p:cNvPr id="5" name="Прямоугольник 4"/>
          <p:cNvSpPr/>
          <p:nvPr/>
        </p:nvSpPr>
        <p:spPr>
          <a:xfrm>
            <a:off x="5292080" y="5949280"/>
            <a:ext cx="3312368" cy="646331"/>
          </a:xfrm>
          <a:prstGeom prst="rect">
            <a:avLst/>
          </a:prstGeom>
        </p:spPr>
        <p:txBody>
          <a:bodyPr wrap="square">
            <a:spAutoFit/>
          </a:bodyPr>
          <a:lstStyle/>
          <a:p>
            <a:r>
              <a:rPr lang="ru-RU" dirty="0" smtClean="0"/>
              <a:t>Напрячь и расслабить мышцы тела</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u="sng" dirty="0" smtClean="0"/>
              <a:t/>
            </a:r>
            <a:br>
              <a:rPr lang="ru-RU" sz="3600" b="1" u="sng" dirty="0" smtClean="0"/>
            </a:br>
            <a:r>
              <a:rPr lang="ru-RU" sz="3600" b="1" u="sng" dirty="0" smtClean="0"/>
              <a:t/>
            </a:r>
            <a:br>
              <a:rPr lang="ru-RU" sz="3600" b="1" u="sng" dirty="0" smtClean="0"/>
            </a:br>
            <a:r>
              <a:rPr lang="ru-RU" dirty="0" smtClean="0"/>
              <a:t/>
            </a:r>
            <a:br>
              <a:rPr lang="ru-RU" dirty="0" smtClean="0"/>
            </a:br>
            <a:r>
              <a:rPr lang="ru-RU" b="1" dirty="0" smtClean="0">
                <a:solidFill>
                  <a:schemeClr val="accent1">
                    <a:lumMod val="75000"/>
                  </a:schemeClr>
                </a:solidFill>
              </a:rPr>
              <a:t>И</a:t>
            </a:r>
            <a:r>
              <a:rPr lang="ru-RU" b="1" dirty="0" smtClean="0">
                <a:solidFill>
                  <a:schemeClr val="accent1">
                    <a:lumMod val="75000"/>
                  </a:schemeClr>
                </a:solidFill>
              </a:rPr>
              <a:t>гра-разминка «Австралийский дождь» (5 мин)</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b="1" dirty="0" smtClean="0"/>
              <a:t>Цель</a:t>
            </a:r>
            <a:r>
              <a:rPr lang="ru-RU" dirty="0" smtClean="0"/>
              <a:t>: обеспечить психологическую разгрузку участников.</a:t>
            </a:r>
          </a:p>
          <a:p>
            <a:r>
              <a:rPr lang="ru-RU" b="1" dirty="0" smtClean="0"/>
              <a:t>Ход упражнения</a:t>
            </a:r>
            <a:endParaRPr lang="ru-RU" dirty="0" smtClean="0"/>
          </a:p>
          <a:p>
            <a:r>
              <a:rPr lang="ru-RU" dirty="0" smtClean="0"/>
              <a:t>Участники встают в круг. Инструкция: Знаете ли вы что такое австралийский дождь? Нет? Тогда давайте вместе послушаем, какой он. Сейчас по кругу цепочкой вы будете передавать мои движения. Как только они вернутся ко мне, я передам следующие. Следите внимательно!</a:t>
            </a:r>
          </a:p>
          <a:p>
            <a:pPr lvl="0"/>
            <a:r>
              <a:rPr lang="ru-RU" dirty="0" smtClean="0"/>
              <a:t>В Австралии поднялся ветер. (Ведущий трет ладони).</a:t>
            </a:r>
          </a:p>
          <a:p>
            <a:pPr lvl="0"/>
            <a:r>
              <a:rPr lang="ru-RU" dirty="0" smtClean="0"/>
              <a:t>Начинает капать дождь. (</a:t>
            </a:r>
            <a:r>
              <a:rPr lang="ru-RU" dirty="0" err="1" smtClean="0"/>
              <a:t>Клацание</a:t>
            </a:r>
            <a:r>
              <a:rPr lang="ru-RU" dirty="0" smtClean="0"/>
              <a:t> пальцами).</a:t>
            </a:r>
          </a:p>
          <a:p>
            <a:pPr lvl="0"/>
            <a:r>
              <a:rPr lang="ru-RU" dirty="0" smtClean="0"/>
              <a:t>Дождь усиливается. (Поочередные хлопки ладонями по груди).</a:t>
            </a:r>
          </a:p>
          <a:p>
            <a:pPr lvl="0"/>
            <a:r>
              <a:rPr lang="ru-RU" dirty="0" smtClean="0"/>
              <a:t>Начинается настоящий ливень. (Хлопки по бедрам).</a:t>
            </a:r>
          </a:p>
          <a:p>
            <a:pPr lvl="0"/>
            <a:r>
              <a:rPr lang="ru-RU" dirty="0" smtClean="0"/>
              <a:t>А вот и град – настоящая буря. (Топот ногами).</a:t>
            </a:r>
          </a:p>
          <a:p>
            <a:pPr lvl="0"/>
            <a:r>
              <a:rPr lang="ru-RU" dirty="0" smtClean="0"/>
              <a:t>Но что это? Буря стихает. (Хлопки по бедрам).</a:t>
            </a:r>
          </a:p>
          <a:p>
            <a:pPr lvl="0"/>
            <a:r>
              <a:rPr lang="ru-RU" dirty="0" smtClean="0"/>
              <a:t>Дождь утихает. (Хлопки ладонями по груди).</a:t>
            </a:r>
          </a:p>
          <a:p>
            <a:pPr lvl="0"/>
            <a:r>
              <a:rPr lang="ru-RU" dirty="0" smtClean="0"/>
              <a:t>Редкие капли падают на землю. (</a:t>
            </a:r>
            <a:r>
              <a:rPr lang="ru-RU" dirty="0" err="1" smtClean="0"/>
              <a:t>Клацание</a:t>
            </a:r>
            <a:r>
              <a:rPr lang="ru-RU" dirty="0" smtClean="0"/>
              <a:t> пальцами).</a:t>
            </a:r>
          </a:p>
          <a:p>
            <a:pPr lvl="0"/>
            <a:r>
              <a:rPr lang="ru-RU" dirty="0" smtClean="0"/>
              <a:t>Тихий шелест ветра. (</a:t>
            </a:r>
            <a:r>
              <a:rPr lang="ru-RU" dirty="0" err="1" smtClean="0"/>
              <a:t>Потирание</a:t>
            </a:r>
            <a:r>
              <a:rPr lang="ru-RU" dirty="0" smtClean="0"/>
              <a:t> ладоней).</a:t>
            </a:r>
          </a:p>
          <a:p>
            <a:pPr lvl="0"/>
            <a:r>
              <a:rPr lang="ru-RU" dirty="0" smtClean="0"/>
              <a:t>Солнце! (Руки вверх).</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rPr>
              <a:t>Дыхательные техники</a:t>
            </a:r>
            <a:endParaRPr lang="ru-RU" dirty="0"/>
          </a:p>
        </p:txBody>
      </p:sp>
      <p:sp>
        <p:nvSpPr>
          <p:cNvPr id="3" name="Содержимое 2"/>
          <p:cNvSpPr>
            <a:spLocks noGrp="1"/>
          </p:cNvSpPr>
          <p:nvPr>
            <p:ph sz="quarter" idx="1"/>
          </p:nvPr>
        </p:nvSpPr>
        <p:spPr>
          <a:xfrm>
            <a:off x="539552" y="1447800"/>
            <a:ext cx="8496944" cy="5410200"/>
          </a:xfrm>
        </p:spPr>
        <p:txBody>
          <a:bodyPr>
            <a:normAutofit/>
          </a:bodyPr>
          <a:lstStyle/>
          <a:p>
            <a:r>
              <a:rPr lang="ru-RU" sz="1800" dirty="0" smtClean="0">
                <a:solidFill>
                  <a:schemeClr val="accent1">
                    <a:lumMod val="75000"/>
                  </a:schemeClr>
                </a:solidFill>
              </a:rPr>
              <a:t>КИСЛОРОД</a:t>
            </a:r>
            <a:r>
              <a:rPr lang="ru-RU" sz="1800" dirty="0" smtClean="0"/>
              <a:t> </a:t>
            </a:r>
          </a:p>
          <a:p>
            <a:pPr marL="0" indent="0" algn="just">
              <a:buNone/>
            </a:pPr>
            <a:r>
              <a:rPr lang="ru-RU" sz="1800" dirty="0" smtClean="0"/>
              <a:t>В стрессовой ситуации нужно стараться глубоко и медленно дышать. В случае сильного нервного напряжения перед началом экзамена нужно сделать вдох, и затем глубокий выдох — вдвое длиннее вдоха. К парализованному стрессом мозгу вместе с кислородом поступит и сигнал: «Раз дыхание спокойное, значит опасность миновала. Можно вернуться к нормальной работе». Мозг начнет работать в обычном режиме, и ответ на вопрос быстро найдется.</a:t>
            </a:r>
            <a:endParaRPr lang="ru-RU" sz="1800" dirty="0" smtClean="0">
              <a:solidFill>
                <a:schemeClr val="accent1">
                  <a:lumMod val="75000"/>
                </a:schemeClr>
              </a:solidFill>
            </a:endParaRPr>
          </a:p>
          <a:p>
            <a:endParaRPr lang="ru-RU" dirty="0"/>
          </a:p>
        </p:txBody>
      </p:sp>
      <p:pic>
        <p:nvPicPr>
          <p:cNvPr id="4" name="Рисунок 3"/>
          <p:cNvPicPr>
            <a:picLocks noChangeAspect="1"/>
          </p:cNvPicPr>
          <p:nvPr/>
        </p:nvPicPr>
        <p:blipFill>
          <a:blip r:embed="rId2" cstate="print"/>
          <a:stretch>
            <a:fillRect/>
          </a:stretch>
        </p:blipFill>
        <p:spPr>
          <a:xfrm>
            <a:off x="2627784" y="3573016"/>
            <a:ext cx="4317107" cy="28828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err="1" smtClean="0">
                <a:solidFill>
                  <a:schemeClr val="accent1">
                    <a:lumMod val="75000"/>
                  </a:schemeClr>
                </a:solidFill>
              </a:rPr>
              <a:t>Саморегуляция</a:t>
            </a:r>
            <a:endParaRPr lang="ru-RU" dirty="0"/>
          </a:p>
        </p:txBody>
      </p:sp>
      <p:sp>
        <p:nvSpPr>
          <p:cNvPr id="3" name="Содержимое 2"/>
          <p:cNvSpPr>
            <a:spLocks noGrp="1"/>
          </p:cNvSpPr>
          <p:nvPr>
            <p:ph sz="quarter" idx="1"/>
          </p:nvPr>
        </p:nvSpPr>
        <p:spPr>
          <a:xfrm>
            <a:off x="914400" y="1447800"/>
            <a:ext cx="4809728" cy="4572000"/>
          </a:xfrm>
        </p:spPr>
        <p:txBody>
          <a:bodyPr>
            <a:normAutofit fontScale="92500" lnSpcReduction="20000"/>
          </a:bodyPr>
          <a:lstStyle/>
          <a:p>
            <a:r>
              <a:rPr lang="ru-RU" dirty="0" smtClean="0"/>
              <a:t>Способствует повышению общего тонуса организма. </a:t>
            </a:r>
          </a:p>
          <a:p>
            <a:r>
              <a:rPr lang="ru-RU" dirty="0" smtClean="0"/>
              <a:t>1. Потереть ладони друг о друга до ощущения тепла. Интенсивно растереть пальцы левой руки, поочередно </a:t>
            </a:r>
            <a:r>
              <a:rPr lang="ru-RU" dirty="0" err="1" smtClean="0"/>
              <a:t>зажи</a:t>
            </a:r>
            <a:r>
              <a:rPr lang="ru-RU" dirty="0" smtClean="0"/>
              <a:t>мая их между указательным и средним пальцами правой. Повторить для другой руки. </a:t>
            </a:r>
          </a:p>
          <a:p>
            <a:r>
              <a:rPr lang="ru-RU" dirty="0" smtClean="0"/>
              <a:t>2. Обхватив правой рукой запястье левой, энергично растереть его. Повторить для другой руки.</a:t>
            </a:r>
            <a:endParaRPr lang="ru-RU" dirty="0"/>
          </a:p>
        </p:txBody>
      </p:sp>
      <p:pic>
        <p:nvPicPr>
          <p:cNvPr id="4" name="Рисунок 3" descr="https://storage.yandexcloud.net/wr4img/441398_i_029.png"/>
          <p:cNvPicPr/>
          <p:nvPr/>
        </p:nvPicPr>
        <p:blipFill>
          <a:blip r:embed="rId2" cstate="print"/>
          <a:srcRect/>
          <a:stretch>
            <a:fillRect/>
          </a:stretch>
        </p:blipFill>
        <p:spPr bwMode="auto">
          <a:xfrm>
            <a:off x="5940152" y="1556792"/>
            <a:ext cx="2808312" cy="3937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600" b="1" i="1" dirty="0" smtClean="0">
                <a:solidFill>
                  <a:schemeClr val="accent1">
                    <a:lumMod val="75000"/>
                  </a:schemeClr>
                </a:solidFill>
              </a:rPr>
              <a:t>Измени отношение к вещам, кои тебя беспокоят,</a:t>
            </a:r>
            <a:br>
              <a:rPr lang="ru-RU" sz="1600" b="1" i="1" dirty="0" smtClean="0">
                <a:solidFill>
                  <a:schemeClr val="accent1">
                    <a:lumMod val="75000"/>
                  </a:schemeClr>
                </a:solidFill>
              </a:rPr>
            </a:br>
            <a:r>
              <a:rPr lang="ru-RU" sz="1600" b="1" i="1" dirty="0" smtClean="0">
                <a:solidFill>
                  <a:schemeClr val="accent1">
                    <a:lumMod val="75000"/>
                  </a:schemeClr>
                </a:solidFill>
              </a:rPr>
              <a:t>и ты будешь от них в безопасности.</a:t>
            </a:r>
            <a:r>
              <a:rPr lang="ru-RU" sz="1600" i="1" dirty="0" smtClean="0">
                <a:solidFill>
                  <a:schemeClr val="accent1">
                    <a:lumMod val="75000"/>
                  </a:schemeClr>
                </a:solidFill>
              </a:rPr>
              <a:t/>
            </a:r>
            <a:br>
              <a:rPr lang="ru-RU" sz="1600" i="1" dirty="0" smtClean="0">
                <a:solidFill>
                  <a:schemeClr val="accent1">
                    <a:lumMod val="75000"/>
                  </a:schemeClr>
                </a:solidFill>
              </a:rPr>
            </a:br>
            <a:r>
              <a:rPr lang="ru-RU" sz="1600" dirty="0" smtClean="0">
                <a:solidFill>
                  <a:schemeClr val="accent1">
                    <a:lumMod val="75000"/>
                  </a:schemeClr>
                </a:solidFill>
              </a:rPr>
              <a:t>Древнеримский философ Марк </a:t>
            </a:r>
            <a:r>
              <a:rPr lang="ru-RU" sz="1600" dirty="0" err="1" smtClean="0">
                <a:solidFill>
                  <a:schemeClr val="accent1">
                    <a:lumMod val="75000"/>
                  </a:schemeClr>
                </a:solidFill>
              </a:rPr>
              <a:t>Аврелий</a:t>
            </a:r>
            <a:r>
              <a:rPr lang="ru-RU" dirty="0" smtClean="0"/>
              <a:t/>
            </a:r>
            <a:br>
              <a:rPr lang="ru-RU" dirty="0" smtClean="0"/>
            </a:br>
            <a:r>
              <a:rPr lang="ru-RU" b="1" dirty="0" smtClean="0">
                <a:solidFill>
                  <a:schemeClr val="accent1">
                    <a:lumMod val="75000"/>
                  </a:schemeClr>
                </a:solidFill>
              </a:rPr>
              <a:t>Позитивное мышление</a:t>
            </a:r>
            <a:endParaRPr lang="ru-RU" dirty="0"/>
          </a:p>
        </p:txBody>
      </p:sp>
      <p:sp>
        <p:nvSpPr>
          <p:cNvPr id="3" name="Содержимое 2"/>
          <p:cNvSpPr>
            <a:spLocks noGrp="1"/>
          </p:cNvSpPr>
          <p:nvPr>
            <p:ph sz="quarter" idx="1"/>
          </p:nvPr>
        </p:nvSpPr>
        <p:spPr>
          <a:xfrm>
            <a:off x="179512" y="1447800"/>
            <a:ext cx="4032448" cy="5077544"/>
          </a:xfrm>
        </p:spPr>
        <p:txBody>
          <a:bodyPr>
            <a:normAutofit fontScale="92500" lnSpcReduction="20000"/>
          </a:bodyPr>
          <a:lstStyle/>
          <a:p>
            <a:r>
              <a:rPr lang="ru-RU" dirty="0" smtClean="0"/>
              <a:t>Коллаж</a:t>
            </a:r>
          </a:p>
          <a:p>
            <a:r>
              <a:rPr lang="ru-RU" dirty="0" smtClean="0"/>
              <a:t>Мотивирующие плакаты</a:t>
            </a:r>
          </a:p>
          <a:p>
            <a:r>
              <a:rPr lang="ru-RU" dirty="0" smtClean="0"/>
              <a:t> Найти «+» </a:t>
            </a:r>
          </a:p>
          <a:p>
            <a:pPr>
              <a:buNone/>
            </a:pPr>
            <a:r>
              <a:rPr lang="ru-RU" dirty="0" smtClean="0"/>
              <a:t>в «-»:</a:t>
            </a:r>
          </a:p>
          <a:p>
            <a:pPr>
              <a:buFont typeface="Wingdings" pitchFamily="2" charset="2"/>
              <a:buChar char="Ø"/>
            </a:pPr>
            <a:r>
              <a:rPr lang="ru-RU" dirty="0" smtClean="0"/>
              <a:t>Идёт дождь</a:t>
            </a:r>
          </a:p>
          <a:p>
            <a:pPr>
              <a:buFont typeface="Wingdings" pitchFamily="2" charset="2"/>
              <a:buChar char="Ø"/>
            </a:pPr>
            <a:r>
              <a:rPr lang="ru-RU" dirty="0" smtClean="0"/>
              <a:t>Вы попали в «пробку»</a:t>
            </a:r>
          </a:p>
          <a:p>
            <a:pPr>
              <a:buFont typeface="Wingdings" pitchFamily="2" charset="2"/>
              <a:buChar char="Ø"/>
            </a:pPr>
            <a:r>
              <a:rPr lang="ru-RU" dirty="0" smtClean="0"/>
              <a:t>Вам предстоят экзамены</a:t>
            </a:r>
          </a:p>
          <a:p>
            <a:r>
              <a:rPr lang="ru-RU" dirty="0" smtClean="0"/>
              <a:t>Держитесь подальше от</a:t>
            </a:r>
          </a:p>
          <a:p>
            <a:pPr>
              <a:buNone/>
            </a:pPr>
            <a:r>
              <a:rPr lang="ru-RU" dirty="0" smtClean="0"/>
              <a:t>«</a:t>
            </a:r>
            <a:r>
              <a:rPr lang="ru-RU" dirty="0" err="1" smtClean="0"/>
              <a:t>таксичных</a:t>
            </a:r>
            <a:r>
              <a:rPr lang="ru-RU" dirty="0" smtClean="0"/>
              <a:t> людей» (заряжают окружающих «токсином» в виде негативных эмоций – </a:t>
            </a:r>
            <a:r>
              <a:rPr lang="ru-RU" dirty="0" err="1" smtClean="0"/>
              <a:t>ушудшение</a:t>
            </a:r>
            <a:r>
              <a:rPr lang="ru-RU" dirty="0" smtClean="0"/>
              <a:t> самочувствия)</a:t>
            </a:r>
          </a:p>
          <a:p>
            <a:pPr>
              <a:buNone/>
            </a:pPr>
            <a:endParaRPr lang="ru-RU" dirty="0"/>
          </a:p>
        </p:txBody>
      </p:sp>
      <p:pic>
        <p:nvPicPr>
          <p:cNvPr id="1026" name="Picture 2" descr="https://i.pinimg.com/736x/58/38/85/58388561fc3e1408171626505aa2346e.jpg"/>
          <p:cNvPicPr>
            <a:picLocks noChangeAspect="1" noChangeArrowheads="1"/>
          </p:cNvPicPr>
          <p:nvPr/>
        </p:nvPicPr>
        <p:blipFill>
          <a:blip r:embed="rId2" cstate="print"/>
          <a:srcRect/>
          <a:stretch>
            <a:fillRect/>
          </a:stretch>
        </p:blipFill>
        <p:spPr bwMode="auto">
          <a:xfrm>
            <a:off x="4355976" y="2780928"/>
            <a:ext cx="3434047" cy="3358575"/>
          </a:xfrm>
          <a:prstGeom prst="rect">
            <a:avLst/>
          </a:prstGeom>
          <a:noFill/>
        </p:spPr>
      </p:pic>
      <p:pic>
        <p:nvPicPr>
          <p:cNvPr id="1028" name="Picture 4" descr="https://otvet.imgsmail.ru/download/32861479_c9f28f592740795e1bb6e61357b9ac3a.jpg"/>
          <p:cNvPicPr>
            <a:picLocks noChangeAspect="1" noChangeArrowheads="1"/>
          </p:cNvPicPr>
          <p:nvPr/>
        </p:nvPicPr>
        <p:blipFill>
          <a:blip r:embed="rId3" cstate="print"/>
          <a:srcRect/>
          <a:stretch>
            <a:fillRect/>
          </a:stretch>
        </p:blipFill>
        <p:spPr bwMode="auto">
          <a:xfrm>
            <a:off x="6012160" y="0"/>
            <a:ext cx="2860858" cy="3024336"/>
          </a:xfrm>
          <a:prstGeom prst="rect">
            <a:avLst/>
          </a:prstGeom>
          <a:noFill/>
        </p:spPr>
      </p:pic>
      <p:sp>
        <p:nvSpPr>
          <p:cNvPr id="7" name="Прямоугольник 6"/>
          <p:cNvSpPr/>
          <p:nvPr/>
        </p:nvSpPr>
        <p:spPr>
          <a:xfrm>
            <a:off x="4355976" y="5949280"/>
            <a:ext cx="4608512" cy="923330"/>
          </a:xfrm>
          <a:prstGeom prst="rect">
            <a:avLst/>
          </a:prstGeom>
        </p:spPr>
        <p:txBody>
          <a:bodyPr wrap="square">
            <a:spAutoFit/>
          </a:bodyPr>
          <a:lstStyle/>
          <a:p>
            <a:r>
              <a:rPr lang="ru-RU" dirty="0" smtClean="0">
                <a:latin typeface="Arial Black" pitchFamily="34" charset="0"/>
                <a:cs typeface="Aharoni" pitchFamily="2" charset="-79"/>
              </a:rPr>
              <a:t>Сила характера не в умении</a:t>
            </a:r>
          </a:p>
          <a:p>
            <a:r>
              <a:rPr lang="ru-RU" dirty="0" smtClean="0">
                <a:latin typeface="Arial Black" pitchFamily="34" charset="0"/>
                <a:cs typeface="Aharoni" pitchFamily="2" charset="-79"/>
              </a:rPr>
              <a:t>пробивать стены, а в умении</a:t>
            </a:r>
          </a:p>
          <a:p>
            <a:r>
              <a:rPr lang="ru-RU" dirty="0" smtClean="0">
                <a:latin typeface="Arial Black" pitchFamily="34" charset="0"/>
                <a:cs typeface="Aharoni" pitchFamily="2" charset="-79"/>
              </a:rPr>
              <a:t>находить двери</a:t>
            </a:r>
            <a:endParaRPr lang="ru-RU" dirty="0">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b="1" dirty="0" smtClean="0">
                <a:solidFill>
                  <a:schemeClr val="accent1">
                    <a:lumMod val="75000"/>
                  </a:schemeClr>
                </a:solidFill>
              </a:rPr>
              <a:t>У</a:t>
            </a:r>
            <a:r>
              <a:rPr lang="ru-RU" b="1" dirty="0" smtClean="0">
                <a:solidFill>
                  <a:schemeClr val="accent1">
                    <a:lumMod val="75000"/>
                  </a:schemeClr>
                </a:solidFill>
              </a:rPr>
              <a:t>пражнение «Калоши счастья» </a:t>
            </a:r>
            <a:br>
              <a:rPr lang="ru-RU" b="1" dirty="0" smtClean="0">
                <a:solidFill>
                  <a:schemeClr val="accent1">
                    <a:lumMod val="75000"/>
                  </a:schemeClr>
                </a:solidFill>
              </a:rPr>
            </a:br>
            <a:r>
              <a:rPr lang="ru-RU" b="1" dirty="0" smtClean="0">
                <a:solidFill>
                  <a:schemeClr val="accent1">
                    <a:lumMod val="75000"/>
                  </a:schemeClr>
                </a:solidFill>
              </a:rPr>
              <a:t>(10 мин)</a:t>
            </a:r>
            <a:endParaRPr lang="ru-RU" dirty="0"/>
          </a:p>
        </p:txBody>
      </p:sp>
      <p:sp>
        <p:nvSpPr>
          <p:cNvPr id="3" name="Содержимое 2"/>
          <p:cNvSpPr>
            <a:spLocks noGrp="1"/>
          </p:cNvSpPr>
          <p:nvPr>
            <p:ph sz="quarter" idx="1"/>
          </p:nvPr>
        </p:nvSpPr>
        <p:spPr/>
        <p:txBody>
          <a:bodyPr>
            <a:normAutofit fontScale="62500" lnSpcReduction="20000"/>
          </a:bodyPr>
          <a:lstStyle/>
          <a:p>
            <a:r>
              <a:rPr lang="ru-RU" b="1" dirty="0" smtClean="0"/>
              <a:t>Цель</a:t>
            </a:r>
            <a:r>
              <a:rPr lang="ru-RU" b="1" dirty="0" smtClean="0"/>
              <a:t>:</a:t>
            </a:r>
            <a:r>
              <a:rPr lang="ru-RU" dirty="0" smtClean="0"/>
              <a:t> развитие позитивного мышления педагогов. </a:t>
            </a:r>
          </a:p>
          <a:p>
            <a:r>
              <a:rPr lang="ru-RU" b="1" dirty="0" smtClean="0"/>
              <a:t>Задачи:</a:t>
            </a:r>
            <a:r>
              <a:rPr lang="ru-RU" dirty="0" smtClean="0"/>
              <a:t> развитие навыков самопознания, формирование навыков позитивного восприятия мира, развитие позитивной </a:t>
            </a:r>
            <a:r>
              <a:rPr lang="ru-RU" dirty="0" err="1" smtClean="0"/>
              <a:t>Я-концепции</a:t>
            </a:r>
            <a:r>
              <a:rPr lang="ru-RU" dirty="0" smtClean="0"/>
              <a:t>, развитие навыков эмоциональной </a:t>
            </a:r>
            <a:r>
              <a:rPr lang="ru-RU" dirty="0" err="1" smtClean="0"/>
              <a:t>саморегуляции</a:t>
            </a:r>
            <a:r>
              <a:rPr lang="ru-RU" dirty="0" smtClean="0"/>
              <a:t>.</a:t>
            </a:r>
          </a:p>
          <a:p>
            <a:r>
              <a:rPr lang="ru-RU" b="1" dirty="0" smtClean="0"/>
              <a:t>Материалы и оборудование:</a:t>
            </a:r>
            <a:r>
              <a:rPr lang="ru-RU" dirty="0" smtClean="0"/>
              <a:t> «калоши счастья» (игровой элемент, обычные резиновые калоши, желательно большого размера с веселым дизайном), карточки с ситуациями, рефлексивный кубик (приложение).</a:t>
            </a:r>
          </a:p>
          <a:p>
            <a:r>
              <a:rPr lang="ru-RU" b="1" dirty="0" smtClean="0"/>
              <a:t>Инструкция.</a:t>
            </a:r>
            <a:r>
              <a:rPr lang="ru-RU" dirty="0" smtClean="0"/>
              <a:t> Я хочу предложить вам поиграть в игру, которая называется «Калоши счастья». У Андерсена есть сказка с таким названием. В этой сказке фее подарили на день рождения калоши счастья, которые она решила отдать людям, чтобы те стали счастливее. Человек, который надевал эти калоши, становился самым счастливым человеком. Калоши исполняли все его желания, он мог перенестись в любое время или эпоху. Итак, я предлагаю вам обуть эти калоши и стать счастливым человеком. Я также буду зачитывать вам различные ситуации, а ваша задача — надев эти калоши, найти в ситуации, предложенной вам, позитивные стороны. Другими словами, посмотрите на ситуацию глазами счастливого человека-оптимиста.</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lumMod val="75000"/>
                  </a:schemeClr>
                </a:solidFill>
              </a:rPr>
              <a:t>Упражнение «Калоши счастья» </a:t>
            </a:r>
            <a:br>
              <a:rPr lang="ru-RU" b="1" dirty="0" smtClean="0">
                <a:solidFill>
                  <a:schemeClr val="accent1">
                    <a:lumMod val="75000"/>
                  </a:schemeClr>
                </a:solidFill>
              </a:rPr>
            </a:br>
            <a:r>
              <a:rPr lang="ru-RU" b="1" dirty="0" smtClean="0">
                <a:solidFill>
                  <a:schemeClr val="accent1">
                    <a:lumMod val="75000"/>
                  </a:schemeClr>
                </a:solidFill>
              </a:rPr>
              <a:t>(10 мин)</a:t>
            </a:r>
            <a:endParaRPr lang="ru-RU" dirty="0"/>
          </a:p>
        </p:txBody>
      </p:sp>
      <p:sp>
        <p:nvSpPr>
          <p:cNvPr id="3" name="Содержимое 2"/>
          <p:cNvSpPr>
            <a:spLocks noGrp="1"/>
          </p:cNvSpPr>
          <p:nvPr>
            <p:ph sz="quarter" idx="1"/>
          </p:nvPr>
        </p:nvSpPr>
        <p:spPr/>
        <p:txBody>
          <a:bodyPr>
            <a:normAutofit fontScale="40000" lnSpcReduction="20000"/>
          </a:bodyPr>
          <a:lstStyle/>
          <a:p>
            <a:r>
              <a:rPr lang="ru-RU" b="1" dirty="0" smtClean="0"/>
              <a:t>Директор отчитал вас за плохо выполненную работу.</a:t>
            </a:r>
            <a:endParaRPr lang="ru-RU" dirty="0" smtClean="0"/>
          </a:p>
          <a:p>
            <a:pPr lvl="0"/>
            <a:r>
              <a:rPr lang="ru-RU" dirty="0" smtClean="0"/>
              <a:t>Я сделаю соответствующие выводы и постараюсь не допускать ошибок.</a:t>
            </a:r>
          </a:p>
          <a:p>
            <a:pPr lvl="0"/>
            <a:r>
              <a:rPr lang="ru-RU" dirty="0" smtClean="0"/>
              <a:t>В следующий раз постараюсь выполнять свою работу лучше.</a:t>
            </a:r>
          </a:p>
          <a:p>
            <a:r>
              <a:rPr lang="ru-RU" b="1" dirty="0" smtClean="0"/>
              <a:t>Вам дали большое количество детей в группу, которые ходят всем составом.</a:t>
            </a:r>
            <a:endParaRPr lang="ru-RU" dirty="0" smtClean="0"/>
          </a:p>
          <a:p>
            <a:pPr lvl="0"/>
            <a:r>
              <a:rPr lang="ru-RU" dirty="0" smtClean="0"/>
              <a:t>Есть возможность попробовать свои силы в работе с большой группой.</a:t>
            </a:r>
          </a:p>
          <a:p>
            <a:pPr lvl="0"/>
            <a:r>
              <a:rPr lang="ru-RU" dirty="0" smtClean="0"/>
              <a:t>Это хорошая возможность освоить новые методы работы.</a:t>
            </a:r>
          </a:p>
          <a:p>
            <a:r>
              <a:rPr lang="ru-RU" b="1" dirty="0" smtClean="0"/>
              <a:t>На работе задержали зарплату.</a:t>
            </a:r>
            <a:endParaRPr lang="ru-RU" dirty="0" smtClean="0"/>
          </a:p>
          <a:p>
            <a:pPr lvl="0"/>
            <a:r>
              <a:rPr lang="ru-RU" dirty="0" smtClean="0"/>
              <a:t>Можно сэкономить на чем-то.</a:t>
            </a:r>
          </a:p>
          <a:p>
            <a:pPr lvl="0"/>
            <a:r>
              <a:rPr lang="ru-RU" dirty="0" smtClean="0"/>
              <a:t>Можно теперь сесть на диету.</a:t>
            </a:r>
          </a:p>
          <a:p>
            <a:r>
              <a:rPr lang="ru-RU" b="1" dirty="0" smtClean="0"/>
              <a:t>По дороге на работу вы сломали каблук.</a:t>
            </a:r>
            <a:endParaRPr lang="ru-RU" dirty="0" smtClean="0"/>
          </a:p>
          <a:p>
            <a:pPr lvl="0"/>
            <a:r>
              <a:rPr lang="ru-RU" dirty="0" smtClean="0"/>
              <a:t>Хороший повод купить новые сапоги.</a:t>
            </a:r>
          </a:p>
          <a:p>
            <a:r>
              <a:rPr lang="ru-RU" b="1" dirty="0" smtClean="0"/>
              <a:t>Большинство ваших учеников воспитанников показали слабые результаты мониторинга. </a:t>
            </a:r>
            <a:endParaRPr lang="ru-RU" dirty="0" smtClean="0"/>
          </a:p>
          <a:p>
            <a:pPr lvl="0"/>
            <a:r>
              <a:rPr lang="ru-RU" dirty="0" smtClean="0"/>
              <a:t>Хорошая возможность проанализировать, какой материал дети недостаточно хорошо усвоили.</a:t>
            </a:r>
          </a:p>
          <a:p>
            <a:r>
              <a:rPr lang="ru-RU" b="1" dirty="0" smtClean="0"/>
              <a:t>Вы внезапно заболели.</a:t>
            </a:r>
            <a:endParaRPr lang="ru-RU" dirty="0" smtClean="0"/>
          </a:p>
          <a:p>
            <a:pPr lvl="0"/>
            <a:r>
              <a:rPr lang="ru-RU" dirty="0" smtClean="0"/>
              <a:t>Хороший повод отдохнуть.</a:t>
            </a:r>
          </a:p>
          <a:p>
            <a:pPr lvl="0"/>
            <a:r>
              <a:rPr lang="ru-RU" dirty="0" smtClean="0"/>
              <a:t>Заняться наконец-то своим здоровьем.</a:t>
            </a:r>
          </a:p>
          <a:p>
            <a:r>
              <a:rPr lang="ru-RU" b="1" dirty="0" smtClean="0"/>
              <a:t>Вас бросил муж.</a:t>
            </a:r>
            <a:endParaRPr lang="ru-RU" dirty="0" smtClean="0"/>
          </a:p>
          <a:p>
            <a:pPr lvl="0"/>
            <a:r>
              <a:rPr lang="ru-RU" dirty="0" smtClean="0"/>
              <a:t>Теперь не нужно тратить время на стирку, глажку, готовку, можно тратить свое время на себя.</a:t>
            </a:r>
          </a:p>
          <a:p>
            <a:pPr lvl="0"/>
            <a:r>
              <a:rPr lang="ru-RU" dirty="0" smtClean="0"/>
              <a:t>Больше времени на хобби.</a:t>
            </a:r>
          </a:p>
          <a:p>
            <a:r>
              <a:rPr lang="ru-RU" b="1" dirty="0" smtClean="0"/>
              <a:t>Вы попали под сокращение.</a:t>
            </a:r>
            <a:endParaRPr lang="ru-RU" dirty="0" smtClean="0"/>
          </a:p>
          <a:p>
            <a:pPr lvl="0"/>
            <a:r>
              <a:rPr lang="ru-RU" dirty="0" smtClean="0"/>
              <a:t>Хорошая возможность заняться чем-то другим, сменить род профессиональной деятельности.</a:t>
            </a:r>
          </a:p>
          <a:p>
            <a:pPr lvl="0"/>
            <a:r>
              <a:rPr lang="ru-RU" dirty="0" smtClean="0"/>
              <a:t>Новый коллектив, новые перспективы.</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rPr>
              <a:t>Упражнение «Говорящие очки»</a:t>
            </a:r>
            <a:endParaRPr lang="ru-RU" dirty="0"/>
          </a:p>
        </p:txBody>
      </p:sp>
      <p:sp>
        <p:nvSpPr>
          <p:cNvPr id="3" name="Содержимое 2"/>
          <p:cNvSpPr>
            <a:spLocks noGrp="1"/>
          </p:cNvSpPr>
          <p:nvPr>
            <p:ph sz="quarter" idx="1"/>
          </p:nvPr>
        </p:nvSpPr>
        <p:spPr/>
        <p:txBody>
          <a:bodyPr>
            <a:normAutofit lnSpcReduction="10000"/>
          </a:bodyPr>
          <a:lstStyle/>
          <a:p>
            <a:r>
              <a:rPr lang="ru-RU" b="1" dirty="0" smtClean="0"/>
              <a:t>Цель</a:t>
            </a:r>
            <a:r>
              <a:rPr lang="ru-RU" b="1" dirty="0" smtClean="0"/>
              <a:t>:</a:t>
            </a:r>
            <a:r>
              <a:rPr lang="ru-RU" dirty="0" smtClean="0"/>
              <a:t> Способствовать позитивным отношениям между членами коллектива</a:t>
            </a:r>
          </a:p>
          <a:p>
            <a:r>
              <a:rPr lang="ru-RU" b="1" dirty="0" smtClean="0"/>
              <a:t>Материалы: </a:t>
            </a:r>
            <a:r>
              <a:rPr lang="ru-RU" dirty="0" smtClean="0"/>
              <a:t>солнцезащитные очки со сравнительно светлыми стеклами.</a:t>
            </a:r>
          </a:p>
          <a:p>
            <a:r>
              <a:rPr lang="ru-RU" dirty="0" smtClean="0"/>
              <a:t>Один из педагогов надевает очки и поворачивается к соседу справа.</a:t>
            </a:r>
          </a:p>
          <a:p>
            <a:r>
              <a:rPr lang="ru-RU" dirty="0" smtClean="0"/>
              <a:t>Тот в свою очередь произносит фразу: </a:t>
            </a:r>
            <a:r>
              <a:rPr lang="ru-RU" b="1" dirty="0" smtClean="0"/>
              <a:t>«Наяву, а не во сне, что прекрасного во мне?». </a:t>
            </a:r>
            <a:endParaRPr lang="ru-RU" dirty="0" smtClean="0"/>
          </a:p>
          <a:p>
            <a:r>
              <a:rPr lang="ru-RU" dirty="0" smtClean="0"/>
              <a:t>Педагог в очках должен от имени волшебных очков сказать приятные, теплые слова в адрес коллеги.</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568952" cy="1786210"/>
          </a:xfrm>
        </p:spPr>
        <p:txBody>
          <a:bodyPr>
            <a:normAutofit/>
          </a:bodyPr>
          <a:lstStyle/>
          <a:p>
            <a:r>
              <a:rPr lang="ru-RU" sz="2000" b="1" dirty="0" smtClean="0">
                <a:solidFill>
                  <a:schemeClr val="accent1">
                    <a:lumMod val="75000"/>
                  </a:schemeClr>
                </a:solidFill>
              </a:rPr>
              <a:t>Переключение режима работы мозга.</a:t>
            </a:r>
            <a:r>
              <a:rPr lang="ru-RU" sz="2000" b="1" dirty="0" smtClean="0"/>
              <a:t> </a:t>
            </a:r>
            <a:r>
              <a:rPr lang="ru-RU" sz="2000" dirty="0" smtClean="0"/>
              <a:t>Например, можно три минуты тщательно изучать какой-либо предмет в поле зрения (стол, камень, дерево и др.). Будто в скором времени придется сдавать экзамен, вспоминая все детали этого предмета.</a:t>
            </a:r>
            <a:r>
              <a:rPr lang="ru-RU" sz="1800" dirty="0" smtClean="0"/>
              <a:t/>
            </a:r>
            <a:br>
              <a:rPr lang="ru-RU" sz="1800" dirty="0" smtClean="0"/>
            </a:br>
            <a:endParaRPr lang="ru-RU" sz="1800" dirty="0"/>
          </a:p>
        </p:txBody>
      </p:sp>
      <p:pic>
        <p:nvPicPr>
          <p:cNvPr id="4" name="Содержимое 3" descr="https://psyinst.moscow/wp-content/uploads/2017/11/dpdg-600x400.jpg"/>
          <p:cNvPicPr>
            <a:picLocks noGrp="1"/>
          </p:cNvPicPr>
          <p:nvPr>
            <p:ph sz="quarter" idx="1"/>
          </p:nvPr>
        </p:nvPicPr>
        <p:blipFill>
          <a:blip r:embed="rId2" cstate="print"/>
          <a:srcRect/>
          <a:stretch>
            <a:fillRect/>
          </a:stretch>
        </p:blipFill>
        <p:spPr bwMode="auto">
          <a:xfrm>
            <a:off x="323528" y="1772816"/>
            <a:ext cx="2736304" cy="2088530"/>
          </a:xfrm>
          <a:prstGeom prst="rect">
            <a:avLst/>
          </a:prstGeom>
          <a:noFill/>
          <a:ln w="9525">
            <a:noFill/>
            <a:miter lim="800000"/>
            <a:headEnd/>
            <a:tailEnd/>
          </a:ln>
        </p:spPr>
      </p:pic>
      <p:pic>
        <p:nvPicPr>
          <p:cNvPr id="5" name="Рисунок 4" descr="https://vsesorta.ru/upload/resize_cache/iblock/d65/900_900_1/603538i-bereza-povislaya.jpg"/>
          <p:cNvPicPr/>
          <p:nvPr/>
        </p:nvPicPr>
        <p:blipFill>
          <a:blip r:embed="rId3" cstate="print"/>
          <a:srcRect/>
          <a:stretch>
            <a:fillRect/>
          </a:stretch>
        </p:blipFill>
        <p:spPr bwMode="auto">
          <a:xfrm>
            <a:off x="5364088" y="2204864"/>
            <a:ext cx="3167741" cy="4225636"/>
          </a:xfrm>
          <a:prstGeom prst="rect">
            <a:avLst/>
          </a:prstGeom>
          <a:noFill/>
          <a:ln w="9525">
            <a:noFill/>
            <a:miter lim="800000"/>
            <a:headEnd/>
            <a:tailEnd/>
          </a:ln>
        </p:spPr>
      </p:pic>
      <p:pic>
        <p:nvPicPr>
          <p:cNvPr id="6" name="Рисунок 5" descr="https://st21.stpulscen.ru/images/product/319/689/736_big.jpg"/>
          <p:cNvPicPr/>
          <p:nvPr/>
        </p:nvPicPr>
        <p:blipFill>
          <a:blip r:embed="rId4" cstate="print"/>
          <a:srcRect/>
          <a:stretch>
            <a:fillRect/>
          </a:stretch>
        </p:blipFill>
        <p:spPr bwMode="auto">
          <a:xfrm>
            <a:off x="1331640" y="3933056"/>
            <a:ext cx="3735962" cy="280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solidFill>
                  <a:srgbClr val="FF0000"/>
                </a:solidFill>
                <a:latin typeface="Arial Black" pitchFamily="34" charset="0"/>
              </a:rPr>
              <a:t/>
            </a:r>
            <a:br>
              <a:rPr lang="ru-RU" sz="2000" b="1" dirty="0" smtClean="0">
                <a:solidFill>
                  <a:srgbClr val="FF0000"/>
                </a:solidFill>
                <a:latin typeface="Arial Black" pitchFamily="34" charset="0"/>
              </a:rPr>
            </a:br>
            <a:r>
              <a:rPr lang="ru-RU" sz="2000" b="1" dirty="0" smtClean="0">
                <a:solidFill>
                  <a:srgbClr val="FF0000"/>
                </a:solidFill>
                <a:latin typeface="Arial Black" pitchFamily="34" charset="0"/>
              </a:rPr>
              <a:t> «Эмоции – это ветер, который надувает паруса. Он может привести корабль в движение, а может потопить его».                                                   </a:t>
            </a:r>
            <a:br>
              <a:rPr lang="ru-RU" sz="2000" b="1" dirty="0" smtClean="0">
                <a:solidFill>
                  <a:srgbClr val="FF0000"/>
                </a:solidFill>
                <a:latin typeface="Arial Black" pitchFamily="34" charset="0"/>
              </a:rPr>
            </a:br>
            <a:r>
              <a:rPr lang="ru-RU" sz="2000" b="1" dirty="0" smtClean="0">
                <a:solidFill>
                  <a:srgbClr val="FF0000"/>
                </a:solidFill>
                <a:latin typeface="Arial Black" pitchFamily="34" charset="0"/>
              </a:rPr>
              <a:t>                                                                                             Вольтер</a:t>
            </a:r>
            <a:r>
              <a:rPr lang="ru-RU" sz="2000" dirty="0" smtClean="0"/>
              <a:t> </a:t>
            </a:r>
            <a:endParaRPr lang="ru-RU" sz="2000" dirty="0"/>
          </a:p>
        </p:txBody>
      </p:sp>
      <p:pic>
        <p:nvPicPr>
          <p:cNvPr id="1026" name="Picture 2" descr="C:\Users\user\Downloads\764.jpg"/>
          <p:cNvPicPr>
            <a:picLocks noChangeAspect="1" noChangeArrowheads="1"/>
          </p:cNvPicPr>
          <p:nvPr/>
        </p:nvPicPr>
        <p:blipFill>
          <a:blip r:embed="rId2" cstate="print"/>
          <a:srcRect/>
          <a:stretch>
            <a:fillRect/>
          </a:stretch>
        </p:blipFill>
        <p:spPr bwMode="auto">
          <a:xfrm>
            <a:off x="1547664" y="2348880"/>
            <a:ext cx="6192688" cy="412344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 </a:t>
            </a:r>
            <a:r>
              <a:rPr lang="ru-RU" sz="2700" dirty="0" smtClean="0">
                <a:solidFill>
                  <a:schemeClr val="accent1">
                    <a:lumMod val="75000"/>
                  </a:schemeClr>
                </a:solidFill>
              </a:rPr>
              <a:t>Отстранение от ситуации: </a:t>
            </a:r>
            <a:r>
              <a:rPr lang="ru-RU" sz="2700" dirty="0" smtClean="0"/>
              <a:t>увидеть ситуацию сверху, снизу, сбоку, издалека, вблизи (но обязательно увидеть себя в этой ситуации).</a:t>
            </a:r>
            <a:endParaRPr lang="ru-RU" dirty="0"/>
          </a:p>
        </p:txBody>
      </p:sp>
      <p:pic>
        <p:nvPicPr>
          <p:cNvPr id="4" name="Содержимое 3" descr="https://cdnn1.img.sputnik.tj/img/101463/70/1014637050_76:0:1523:910_1920x0_80_0_0_e88b090ad5cffd97e58543aea827b3d5.jpg"/>
          <p:cNvPicPr>
            <a:picLocks noGrp="1"/>
          </p:cNvPicPr>
          <p:nvPr>
            <p:ph sz="quarter" idx="1"/>
          </p:nvPr>
        </p:nvPicPr>
        <p:blipFill>
          <a:blip r:embed="rId2" cstate="print"/>
          <a:srcRect/>
          <a:stretch>
            <a:fillRect/>
          </a:stretch>
        </p:blipFill>
        <p:spPr bwMode="auto">
          <a:xfrm>
            <a:off x="971600" y="1412776"/>
            <a:ext cx="2664295" cy="2086744"/>
          </a:xfrm>
          <a:prstGeom prst="rect">
            <a:avLst/>
          </a:prstGeom>
          <a:noFill/>
          <a:ln w="9525">
            <a:noFill/>
            <a:miter lim="800000"/>
            <a:headEnd/>
            <a:tailEnd/>
          </a:ln>
        </p:spPr>
      </p:pic>
      <p:pic>
        <p:nvPicPr>
          <p:cNvPr id="5" name="Рисунок 4" descr="https://www.cc-feet.com/assets/uploads/2020/07/3_x.jpg"/>
          <p:cNvPicPr/>
          <p:nvPr/>
        </p:nvPicPr>
        <p:blipFill>
          <a:blip r:embed="rId3" cstate="print"/>
          <a:srcRect/>
          <a:stretch>
            <a:fillRect/>
          </a:stretch>
        </p:blipFill>
        <p:spPr bwMode="auto">
          <a:xfrm>
            <a:off x="971600" y="3573016"/>
            <a:ext cx="3240519" cy="2160346"/>
          </a:xfrm>
          <a:prstGeom prst="rect">
            <a:avLst/>
          </a:prstGeom>
          <a:noFill/>
          <a:ln w="9525">
            <a:noFill/>
            <a:miter lim="800000"/>
            <a:headEnd/>
            <a:tailEnd/>
          </a:ln>
        </p:spPr>
      </p:pic>
      <p:pic>
        <p:nvPicPr>
          <p:cNvPr id="6" name="Рисунок 5" descr="https://40a.media/wp-content/uploads/daenzsouwaaqgfp.jpg"/>
          <p:cNvPicPr/>
          <p:nvPr/>
        </p:nvPicPr>
        <p:blipFill>
          <a:blip r:embed="rId4" cstate="print"/>
          <a:srcRect/>
          <a:stretch>
            <a:fillRect/>
          </a:stretch>
        </p:blipFill>
        <p:spPr bwMode="auto">
          <a:xfrm>
            <a:off x="4355976" y="908720"/>
            <a:ext cx="3096344" cy="1872208"/>
          </a:xfrm>
          <a:prstGeom prst="rect">
            <a:avLst/>
          </a:prstGeom>
          <a:noFill/>
          <a:ln w="9525">
            <a:noFill/>
            <a:miter lim="800000"/>
            <a:headEnd/>
            <a:tailEnd/>
          </a:ln>
        </p:spPr>
      </p:pic>
      <p:pic>
        <p:nvPicPr>
          <p:cNvPr id="7" name="Рисунок 6" descr="https://utv.ru/media/uploads/2020/07/16/image16_axrafjx.jpg"/>
          <p:cNvPicPr/>
          <p:nvPr/>
        </p:nvPicPr>
        <p:blipFill>
          <a:blip r:embed="rId5" cstate="print"/>
          <a:srcRect/>
          <a:stretch>
            <a:fillRect/>
          </a:stretch>
        </p:blipFill>
        <p:spPr bwMode="auto">
          <a:xfrm>
            <a:off x="5652120" y="2780928"/>
            <a:ext cx="3103419" cy="1745673"/>
          </a:xfrm>
          <a:prstGeom prst="rect">
            <a:avLst/>
          </a:prstGeom>
          <a:noFill/>
          <a:ln w="9525">
            <a:noFill/>
            <a:miter lim="800000"/>
            <a:headEnd/>
            <a:tailEnd/>
          </a:ln>
        </p:spPr>
      </p:pic>
      <p:pic>
        <p:nvPicPr>
          <p:cNvPr id="8" name="Рисунок 7" descr="https://arbat.mos.ru/upload/medialibrary/b9d/vypuskniki.jpg"/>
          <p:cNvPicPr/>
          <p:nvPr/>
        </p:nvPicPr>
        <p:blipFill>
          <a:blip r:embed="rId6" cstate="print"/>
          <a:srcRect/>
          <a:stretch>
            <a:fillRect/>
          </a:stretch>
        </p:blipFill>
        <p:spPr bwMode="auto">
          <a:xfrm>
            <a:off x="4355976" y="4653136"/>
            <a:ext cx="3096344"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7787208" cy="1143000"/>
          </a:xfrm>
        </p:spPr>
        <p:txBody>
          <a:bodyPr>
            <a:normAutofit/>
          </a:bodyPr>
          <a:lstStyle/>
          <a:p>
            <a:r>
              <a:rPr lang="ru-RU" sz="2800" b="1" dirty="0" smtClean="0">
                <a:solidFill>
                  <a:schemeClr val="accent1">
                    <a:lumMod val="75000"/>
                  </a:schemeClr>
                </a:solidFill>
              </a:rPr>
              <a:t>Несколько позже в зависимости от ситуации можно использовать следующее:</a:t>
            </a:r>
            <a:endParaRPr lang="ru-RU" sz="2800" dirty="0"/>
          </a:p>
        </p:txBody>
      </p:sp>
      <p:sp>
        <p:nvSpPr>
          <p:cNvPr id="3" name="Содержимое 2"/>
          <p:cNvSpPr>
            <a:spLocks noGrp="1"/>
          </p:cNvSpPr>
          <p:nvPr>
            <p:ph sz="quarter" idx="1"/>
          </p:nvPr>
        </p:nvSpPr>
        <p:spPr/>
        <p:txBody>
          <a:bodyPr/>
          <a:lstStyle/>
          <a:p>
            <a:r>
              <a:rPr lang="ru-RU" sz="2400" dirty="0" smtClean="0"/>
              <a:t>Предоставить самому себе возможность «выпустить пар»: громко покричать, потопать ногами.</a:t>
            </a:r>
            <a:endParaRPr lang="ru-RU" dirty="0"/>
          </a:p>
        </p:txBody>
      </p:sp>
      <p:pic>
        <p:nvPicPr>
          <p:cNvPr id="4" name="Рисунок 3" descr="https://region51.com/images/news/2f83df4d5f4df6e9aeccc1fd0e5d6e39.jpg"/>
          <p:cNvPicPr/>
          <p:nvPr/>
        </p:nvPicPr>
        <p:blipFill>
          <a:blip r:embed="rId2" cstate="print"/>
          <a:srcRect/>
          <a:stretch>
            <a:fillRect/>
          </a:stretch>
        </p:blipFill>
        <p:spPr bwMode="auto">
          <a:xfrm>
            <a:off x="5292080" y="2780928"/>
            <a:ext cx="3653484" cy="2437731"/>
          </a:xfrm>
          <a:prstGeom prst="rect">
            <a:avLst/>
          </a:prstGeom>
          <a:noFill/>
          <a:ln w="9525">
            <a:noFill/>
            <a:miter lim="800000"/>
            <a:headEnd/>
            <a:tailEnd/>
          </a:ln>
        </p:spPr>
      </p:pic>
      <p:pic>
        <p:nvPicPr>
          <p:cNvPr id="5" name="Рисунок 4" descr="https://www.cc-feet.com/assets/uploads/2020/07/3_x.jpg"/>
          <p:cNvPicPr/>
          <p:nvPr/>
        </p:nvPicPr>
        <p:blipFill>
          <a:blip r:embed="rId3" cstate="print"/>
          <a:srcRect/>
          <a:stretch>
            <a:fillRect/>
          </a:stretch>
        </p:blipFill>
        <p:spPr bwMode="auto">
          <a:xfrm>
            <a:off x="1835696" y="2276872"/>
            <a:ext cx="3240519" cy="2160346"/>
          </a:xfrm>
          <a:prstGeom prst="rect">
            <a:avLst/>
          </a:prstGeom>
          <a:noFill/>
          <a:ln w="9525">
            <a:noFill/>
            <a:miter lim="800000"/>
            <a:headEnd/>
            <a:tailEnd/>
          </a:ln>
        </p:spPr>
      </p:pic>
      <p:pic>
        <p:nvPicPr>
          <p:cNvPr id="6" name="Рисунок 5" descr="https://images.ua.prom.st/1239165151_w640_h640_sapogi-detskie-rezinovye.jpg"/>
          <p:cNvPicPr/>
          <p:nvPr/>
        </p:nvPicPr>
        <p:blipFill>
          <a:blip r:embed="rId4" cstate="print"/>
          <a:srcRect/>
          <a:stretch>
            <a:fillRect/>
          </a:stretch>
        </p:blipFill>
        <p:spPr bwMode="auto">
          <a:xfrm>
            <a:off x="827584" y="4509120"/>
            <a:ext cx="3120686" cy="207818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rPr>
              <a:t>Техника «Волшебная надпись»</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Напишите на бумаге фразу, обозначающую суть вашего страха. Посмотрите, как вы ее написали: большими или маленькими буквами, вверх или вниз уходит строка? Какие чувства вызывает у вас запись на бумаге: подавленность, растерянность, страх?</a:t>
            </a:r>
          </a:p>
          <a:p>
            <a:pPr>
              <a:buNone/>
            </a:pPr>
            <a:r>
              <a:rPr lang="ru-RU" dirty="0" smtClean="0"/>
              <a:t>Например, вы написали «Я боюсь экзамена» мелким нервозным почерком. А теперь перепишите эту фразу так: букву «Я»сделайте большой – на половину листа, а слова «боюсь экзамена» напишите маленькими буквами. Как изменились ваши чувства? Зачастую только изменение графического начертания слов меняет наше отношение к предмету страха.</a:t>
            </a:r>
          </a:p>
          <a:p>
            <a:pPr>
              <a:buNone/>
            </a:pPr>
            <a:r>
              <a:rPr lang="ru-RU" dirty="0" smtClean="0"/>
              <a:t>Ключевые слова проблемы нужно изобразить так, чтобы она перестала вызывать стрессовые эмоции. Измените смысл фразы.</a:t>
            </a:r>
          </a:p>
          <a:p>
            <a:pPr>
              <a:buNone/>
            </a:pPr>
            <a:r>
              <a:rPr lang="ru-RU" dirty="0" smtClean="0"/>
              <a:t>Например, если вы написали: «Я боюсь экзамена», то перепишите ее так: «Каждый экзамен для меня – праздник!» Напишите фразу крупным почерком, разрисуйте буквы так, как это бывает в школьном букваре: украсьте их флажками, звездочками, цветами. Фраза должна выглядеть на бумаге веселой картинкой. Используйте цветные фломастеры: любимые цвета усиливают позитивный эффект.</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75000"/>
                  </a:schemeClr>
                </a:solidFill>
              </a:rPr>
              <a:t>Упражнение «Огненное дыхание»</a:t>
            </a:r>
            <a:endParaRPr lang="ru-RU" dirty="0"/>
          </a:p>
        </p:txBody>
      </p:sp>
      <p:sp>
        <p:nvSpPr>
          <p:cNvPr id="3" name="Текст 2"/>
          <p:cNvSpPr>
            <a:spLocks noGrp="1"/>
          </p:cNvSpPr>
          <p:nvPr>
            <p:ph type="body" idx="1"/>
          </p:nvPr>
        </p:nvSpPr>
        <p:spPr>
          <a:xfrm>
            <a:off x="914400" y="1484784"/>
            <a:ext cx="3733800" cy="725016"/>
          </a:xfrm>
        </p:spPr>
        <p:txBody>
          <a:bodyPr/>
          <a:lstStyle/>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endParaRPr lang="ru-RU" sz="18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pPr algn="just"/>
            <a:endParaRPr lang="ru-RU" sz="1200" dirty="0" smtClean="0"/>
          </a:p>
          <a:p>
            <a:r>
              <a:rPr lang="ru-RU" sz="1600" dirty="0" smtClean="0"/>
              <a:t>Данная дыхательная техника отлично высвобождает кипящие эмоции, тревогу и агрессивные чувства</a:t>
            </a:r>
            <a:endParaRPr lang="ru-RU" sz="1600" dirty="0"/>
          </a:p>
        </p:txBody>
      </p:sp>
      <p:sp>
        <p:nvSpPr>
          <p:cNvPr id="5" name="Содержимое 4"/>
          <p:cNvSpPr>
            <a:spLocks noGrp="1"/>
          </p:cNvSpPr>
          <p:nvPr>
            <p:ph sz="half" idx="2"/>
          </p:nvPr>
        </p:nvSpPr>
        <p:spPr/>
        <p:txBody>
          <a:bodyPr>
            <a:normAutofit fontScale="70000" lnSpcReduction="20000"/>
          </a:bodyPr>
          <a:lstStyle/>
          <a:p>
            <a:r>
              <a:rPr lang="ru-RU" dirty="0" smtClean="0"/>
              <a:t>Представьте себя могучим огнедышащим драконом. Вы полны жара и энергии солнца. Удерживая в уме эти образы, сделайте несколько коротких и мощных выдохов, выталкивая воздух через ноздри и не открывая рта. Начните медленно, но постепенно наращивайте скорость. Выдохнуть таким образом можно до двадцати пяти раз. Во время этого дыхания можно спокойно вдыхать через нос, практически не обращая внимания на вдохи.</a:t>
            </a:r>
          </a:p>
          <a:p>
            <a:endParaRPr lang="ru-RU" dirty="0"/>
          </a:p>
        </p:txBody>
      </p:sp>
      <p:pic>
        <p:nvPicPr>
          <p:cNvPr id="7" name="Содержимое 6" descr="https://kartinkin.net/uploads/posts/2021-04/1618059294_55-p-ognedishashchii-drakon-fentezi-57.jpg"/>
          <p:cNvPicPr>
            <a:picLocks noGrp="1"/>
          </p:cNvPicPr>
          <p:nvPr>
            <p:ph sz="half" idx="4"/>
          </p:nvPr>
        </p:nvPicPr>
        <p:blipFill>
          <a:blip r:embed="rId2" cstate="print"/>
          <a:srcRect/>
          <a:stretch>
            <a:fillRect/>
          </a:stretch>
        </p:blipFill>
        <p:spPr bwMode="auto">
          <a:xfrm>
            <a:off x="5076056" y="1772816"/>
            <a:ext cx="3240360" cy="43204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smtClean="0">
                <a:solidFill>
                  <a:schemeClr val="accent1"/>
                </a:solidFill>
              </a:rPr>
              <a:t>Техника «Универсальный </a:t>
            </a:r>
            <a:r>
              <a:rPr lang="ru-RU" sz="1800" b="1" dirty="0" err="1" smtClean="0">
                <a:solidFill>
                  <a:schemeClr val="accent1"/>
                </a:solidFill>
              </a:rPr>
              <a:t>рефрейминг</a:t>
            </a:r>
            <a:r>
              <a:rPr lang="ru-RU" sz="1800" b="1" dirty="0" smtClean="0">
                <a:solidFill>
                  <a:schemeClr val="accent1"/>
                </a:solidFill>
              </a:rPr>
              <a:t>» </a:t>
            </a:r>
            <a:r>
              <a:rPr lang="ru-RU" sz="1800" b="1" dirty="0" smtClean="0">
                <a:solidFill>
                  <a:srgbClr val="FF0000"/>
                </a:solidFill>
              </a:rPr>
              <a:t/>
            </a:r>
            <a:br>
              <a:rPr lang="ru-RU" sz="1800" b="1" dirty="0" smtClean="0">
                <a:solidFill>
                  <a:srgbClr val="FF0000"/>
                </a:solidFill>
              </a:rPr>
            </a:br>
            <a:r>
              <a:rPr lang="ru-RU" sz="1800" dirty="0" smtClean="0"/>
              <a:t>Сформулируйте свою проблему. После этого последовательно вслух читайте приведенные ниже предложения, а после двоеточия произносите сформулированное вами описание проблемы. </a:t>
            </a:r>
            <a:endParaRPr lang="ru-RU" sz="1800" dirty="0"/>
          </a:p>
        </p:txBody>
      </p:sp>
      <p:sp>
        <p:nvSpPr>
          <p:cNvPr id="3" name="Содержимое 2"/>
          <p:cNvSpPr>
            <a:spLocks noGrp="1"/>
          </p:cNvSpPr>
          <p:nvPr>
            <p:ph sz="quarter" idx="1"/>
          </p:nvPr>
        </p:nvSpPr>
        <p:spPr/>
        <p:txBody>
          <a:bodyPr>
            <a:normAutofit fontScale="40000" lnSpcReduction="20000"/>
          </a:bodyPr>
          <a:lstStyle/>
          <a:p>
            <a:pPr marL="274320" lvl="1" indent="-274320">
              <a:spcBef>
                <a:spcPts val="580"/>
              </a:spcBef>
              <a:buClr>
                <a:schemeClr val="accent1"/>
              </a:buClr>
            </a:pPr>
            <a:r>
              <a:rPr lang="ru-RU" dirty="0" smtClean="0"/>
              <a:t> Встретились два лжеца. Один говорит другому:</a:t>
            </a:r>
          </a:p>
          <a:p>
            <a:pPr marL="274320" lvl="1" indent="-274320">
              <a:spcBef>
                <a:spcPts val="580"/>
              </a:spcBef>
              <a:buClr>
                <a:schemeClr val="accent1"/>
              </a:buClr>
            </a:pPr>
            <a:r>
              <a:rPr lang="ru-RU" dirty="0" smtClean="0"/>
              <a:t> Один компьютер посылает сообщение другому: </a:t>
            </a:r>
          </a:p>
          <a:p>
            <a:pPr marL="274320" lvl="1" indent="-274320">
              <a:spcBef>
                <a:spcPts val="580"/>
              </a:spcBef>
              <a:buClr>
                <a:schemeClr val="accent1"/>
              </a:buClr>
            </a:pPr>
            <a:r>
              <a:rPr lang="ru-RU" dirty="0" smtClean="0"/>
              <a:t> Заголовок в газете:</a:t>
            </a:r>
          </a:p>
          <a:p>
            <a:pPr marL="274320" lvl="1" indent="-274320">
              <a:spcBef>
                <a:spcPts val="580"/>
              </a:spcBef>
              <a:buClr>
                <a:schemeClr val="accent1"/>
              </a:buClr>
            </a:pPr>
            <a:r>
              <a:rPr lang="ru-RU" dirty="0" smtClean="0"/>
              <a:t> В море выловили бутылку с запиской:  Мозг решил пошутить и послал такую мысль:</a:t>
            </a:r>
          </a:p>
          <a:p>
            <a:pPr marL="274320" lvl="1" indent="-274320">
              <a:spcBef>
                <a:spcPts val="580"/>
              </a:spcBef>
              <a:buClr>
                <a:schemeClr val="accent1"/>
              </a:buClr>
            </a:pPr>
            <a:r>
              <a:rPr lang="ru-RU" dirty="0" smtClean="0"/>
              <a:t>Лучший способ испортить себе жизнь – думать, что:</a:t>
            </a:r>
          </a:p>
          <a:p>
            <a:pPr marL="274320" lvl="1" indent="-274320">
              <a:spcBef>
                <a:spcPts val="580"/>
              </a:spcBef>
              <a:buClr>
                <a:schemeClr val="accent1"/>
              </a:buClr>
            </a:pPr>
            <a:r>
              <a:rPr lang="ru-RU" dirty="0" smtClean="0"/>
              <a:t>Вот какая мысль пришла в голову слону:</a:t>
            </a:r>
          </a:p>
          <a:p>
            <a:pPr marL="274320" lvl="1" indent="-274320">
              <a:spcBef>
                <a:spcPts val="580"/>
              </a:spcBef>
              <a:buClr>
                <a:schemeClr val="accent1"/>
              </a:buClr>
            </a:pPr>
            <a:r>
              <a:rPr lang="ru-RU" dirty="0" smtClean="0"/>
              <a:t>.Заразный микроб делился с друзьями:  Петух взгромоздился на забор и крикнул:</a:t>
            </a:r>
          </a:p>
          <a:p>
            <a:pPr marL="274320" lvl="1" indent="-274320">
              <a:spcBef>
                <a:spcPts val="580"/>
              </a:spcBef>
              <a:buClr>
                <a:schemeClr val="accent1"/>
              </a:buClr>
            </a:pPr>
            <a:r>
              <a:rPr lang="ru-RU" dirty="0" smtClean="0"/>
              <a:t>Вдали раздался смех, а рядом вы услышали шепот:</a:t>
            </a:r>
          </a:p>
          <a:p>
            <a:pPr marL="274320" lvl="1" indent="-274320">
              <a:spcBef>
                <a:spcPts val="580"/>
              </a:spcBef>
              <a:buClr>
                <a:schemeClr val="accent1"/>
              </a:buClr>
            </a:pPr>
            <a:r>
              <a:rPr lang="ru-RU" dirty="0" smtClean="0"/>
              <a:t>Пароль для шпиона: </a:t>
            </a:r>
          </a:p>
          <a:p>
            <a:pPr marL="274320" lvl="1" indent="-274320">
              <a:spcBef>
                <a:spcPts val="580"/>
              </a:spcBef>
              <a:buClr>
                <a:schemeClr val="accent1"/>
              </a:buClr>
            </a:pPr>
            <a:r>
              <a:rPr lang="ru-RU" dirty="0" smtClean="0"/>
              <a:t>Чтобы не достичь желаемого, надо думать: </a:t>
            </a:r>
          </a:p>
          <a:p>
            <a:pPr marL="274320" lvl="1" indent="-274320">
              <a:spcBef>
                <a:spcPts val="580"/>
              </a:spcBef>
              <a:buClr>
                <a:schemeClr val="accent1"/>
              </a:buClr>
            </a:pPr>
            <a:r>
              <a:rPr lang="ru-RU" dirty="0" smtClean="0"/>
              <a:t> Через десять лет вы с улыбкой вспомните, что когда-то думали: </a:t>
            </a:r>
          </a:p>
          <a:p>
            <a:pPr marL="274320" lvl="1" indent="-274320">
              <a:spcBef>
                <a:spcPts val="580"/>
              </a:spcBef>
              <a:buClr>
                <a:schemeClr val="accent1"/>
              </a:buClr>
            </a:pPr>
            <a:r>
              <a:rPr lang="ru-RU" dirty="0" smtClean="0"/>
              <a:t>Выбирая профессию, надо учесть тот факт, что: </a:t>
            </a:r>
          </a:p>
          <a:p>
            <a:pPr marL="274320" lvl="1" indent="-274320">
              <a:spcBef>
                <a:spcPts val="580"/>
              </a:spcBef>
              <a:buClr>
                <a:schemeClr val="accent1"/>
              </a:buClr>
            </a:pPr>
            <a:r>
              <a:rPr lang="ru-RU" dirty="0" smtClean="0"/>
              <a:t>Сожгите записку со словами: </a:t>
            </a:r>
          </a:p>
          <a:p>
            <a:pPr marL="274320" lvl="1" indent="-274320">
              <a:spcBef>
                <a:spcPts val="580"/>
              </a:spcBef>
              <a:buClr>
                <a:schemeClr val="accent1"/>
              </a:buClr>
            </a:pPr>
            <a:r>
              <a:rPr lang="ru-RU" dirty="0" smtClean="0"/>
              <a:t> Хотите порадовать врача? Скажите ему</a:t>
            </a:r>
          </a:p>
          <a:p>
            <a:pPr marL="274320" lvl="1" indent="-274320">
              <a:spcBef>
                <a:spcPts val="580"/>
              </a:spcBef>
              <a:buClr>
                <a:schemeClr val="accent1"/>
              </a:buClr>
            </a:pPr>
            <a:r>
              <a:rPr lang="ru-RU" dirty="0" smtClean="0"/>
              <a:t>Папа Карло прорезал рот Буратино. Его первыми словами были:</a:t>
            </a:r>
          </a:p>
          <a:p>
            <a:pPr marL="274320" lvl="1" indent="-274320">
              <a:spcBef>
                <a:spcPts val="580"/>
              </a:spcBef>
              <a:buClr>
                <a:schemeClr val="accent1"/>
              </a:buClr>
            </a:pPr>
            <a:r>
              <a:rPr lang="ru-RU" dirty="0" smtClean="0"/>
              <a:t>Вор-карманник не выходил на работу, если вспоминал: </a:t>
            </a:r>
          </a:p>
          <a:p>
            <a:pPr marL="274320" lvl="1" indent="-274320">
              <a:spcBef>
                <a:spcPts val="580"/>
              </a:spcBef>
              <a:buClr>
                <a:schemeClr val="accent1"/>
              </a:buClr>
            </a:pPr>
            <a:r>
              <a:rPr lang="ru-RU" dirty="0" smtClean="0"/>
              <a:t>Вы едете в поезде, и в стуке колес вам слышится: У величайшего врача была проблема. Он говорил о ней так: </a:t>
            </a:r>
          </a:p>
          <a:p>
            <a:pPr marL="274320" lvl="1" indent="-274320">
              <a:spcBef>
                <a:spcPts val="580"/>
              </a:spcBef>
              <a:buClr>
                <a:schemeClr val="accent1"/>
              </a:buClr>
            </a:pPr>
            <a:r>
              <a:rPr lang="ru-RU" dirty="0" smtClean="0"/>
              <a:t>Возьми громкоговоритель, выйди на площадь и скажи: </a:t>
            </a:r>
          </a:p>
          <a:p>
            <a:pPr marL="274320" lvl="1" indent="-274320">
              <a:spcBef>
                <a:spcPts val="580"/>
              </a:spcBef>
              <a:buClr>
                <a:schemeClr val="accent1"/>
              </a:buClr>
            </a:pPr>
            <a:r>
              <a:rPr lang="ru-RU" dirty="0" smtClean="0"/>
              <a:t>На дверях банка было написано: </a:t>
            </a:r>
          </a:p>
          <a:p>
            <a:pPr marL="274320" lvl="1" indent="-274320">
              <a:spcBef>
                <a:spcPts val="580"/>
              </a:spcBef>
              <a:buClr>
                <a:schemeClr val="accent1"/>
              </a:buClr>
            </a:pPr>
            <a:r>
              <a:rPr lang="ru-RU" dirty="0" smtClean="0"/>
              <a:t>Красная Шапочка выпрыгнула у волка из брюха и сказала:</a:t>
            </a:r>
          </a:p>
          <a:p>
            <a:pPr marL="274320" lvl="1" indent="-274320">
              <a:spcBef>
                <a:spcPts val="580"/>
              </a:spcBef>
              <a:buClr>
                <a:schemeClr val="accent1"/>
              </a:buClr>
            </a:pPr>
            <a:r>
              <a:rPr lang="ru-RU" dirty="0" smtClean="0"/>
              <a:t>Когда в стиральную машину засыпают порошок, она думает: </a:t>
            </a:r>
          </a:p>
          <a:p>
            <a:pPr marL="274320" lvl="1" indent="-274320">
              <a:spcBef>
                <a:spcPts val="580"/>
              </a:spcBef>
              <a:buClr>
                <a:schemeClr val="accent1"/>
              </a:buClr>
            </a:pPr>
            <a:r>
              <a:rPr lang="ru-RU" dirty="0" smtClean="0"/>
              <a:t>Увернувшись от тапочка, таракан подумал:</a:t>
            </a:r>
          </a:p>
          <a:p>
            <a:endParaRPr lang="ru-R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2"/>
                </a:solidFill>
              </a:rPr>
              <a:t>Упражнение </a:t>
            </a:r>
            <a:br>
              <a:rPr lang="ru-RU" b="1" dirty="0" smtClean="0">
                <a:solidFill>
                  <a:schemeClr val="accent2"/>
                </a:solidFill>
              </a:rPr>
            </a:br>
            <a:r>
              <a:rPr lang="ru-RU" b="1" dirty="0" smtClean="0">
                <a:solidFill>
                  <a:schemeClr val="accent2"/>
                </a:solidFill>
              </a:rPr>
              <a:t> «Декларация </a:t>
            </a:r>
            <a:r>
              <a:rPr lang="ru-RU" b="1" dirty="0" err="1" smtClean="0">
                <a:solidFill>
                  <a:schemeClr val="accent2"/>
                </a:solidFill>
              </a:rPr>
              <a:t>самоценности</a:t>
            </a:r>
            <a:r>
              <a:rPr lang="ru-RU" b="1" dirty="0" smtClean="0">
                <a:solidFill>
                  <a:schemeClr val="accent2"/>
                </a:solidFill>
              </a:rPr>
              <a:t>»</a:t>
            </a:r>
            <a:endParaRPr lang="ru-RU" dirty="0"/>
          </a:p>
        </p:txBody>
      </p:sp>
      <p:sp>
        <p:nvSpPr>
          <p:cNvPr id="3" name="Содержимое 2"/>
          <p:cNvSpPr>
            <a:spLocks noGrp="1"/>
          </p:cNvSpPr>
          <p:nvPr>
            <p:ph sz="quarter" idx="1"/>
          </p:nvPr>
        </p:nvSpPr>
        <p:spPr/>
        <p:txBody>
          <a:bodyPr>
            <a:normAutofit fontScale="55000" lnSpcReduction="20000"/>
          </a:bodyPr>
          <a:lstStyle/>
          <a:p>
            <a:pPr algn="just">
              <a:buNone/>
            </a:pPr>
            <a:r>
              <a:rPr lang="ru-RU" dirty="0" smtClean="0"/>
              <a:t>«Я - это Я. Во всем мире нет никого в точности такого же, как Я. Есть люди, чем-то похожие на меня, но нет никого в точности такого же, как Я. </a:t>
            </a:r>
          </a:p>
          <a:p>
            <a:pPr algn="just">
              <a:buNone/>
            </a:pPr>
            <a:r>
              <a:rPr lang="ru-RU" dirty="0" smtClean="0"/>
              <a:t>Мне принадлежит все, что есть во мне: мое тело, включая все, что оно делает; мое сознание, включая все мои мысли и планы; мои глаза, включая всё образы, которые они могут увидеть; мои чувства, какими бы они ни были, - тревога, удовольствие, напряжение, любовь, раздражение, радость; мне принадлежат мой рот и все слова, которые он может произнести - вежливые, ласковые или грубые, правильные или неправильные; мой голос, громкий или тихий; все мои действия, обращенные к другим людям или ко мне самому.</a:t>
            </a:r>
          </a:p>
          <a:p>
            <a:pPr algn="just">
              <a:buNone/>
            </a:pPr>
            <a:r>
              <a:rPr lang="ru-RU" dirty="0" smtClean="0"/>
              <a:t> Мне принадлежат все мои фантазии, мои мечты, все мои надежды и мои страхи. Мне принадлежат все мои победы и успехи. Все мои поражения и ошибки. Все это принадлежит мне, потому что Я выбрал это. Это достаточное основание для того, чтобы полюбить себя и заинтересоваться собой. </a:t>
            </a:r>
          </a:p>
          <a:p>
            <a:pPr algn="just">
              <a:buNone/>
            </a:pPr>
            <a:r>
              <a:rPr lang="ru-RU" dirty="0" smtClean="0"/>
              <a:t>Конечно, во мне есть нечто, что вызывает мое недоумение. Но теперь, когда я не боюсь посмотреть в себя, я смогу сделать так, чтобы все во мне способствовало достижению моих целей, чтобы полезного во мне становилось все больше и больше. Я могу отказаться от того, что кажется неподходящем, «сохранить те, что кажется очень нужным, и открыть что-то новое в себе самом. </a:t>
            </a:r>
          </a:p>
          <a:p>
            <a:pPr algn="just">
              <a:buNone/>
            </a:pPr>
            <a:r>
              <a:rPr lang="ru-RU" dirty="0" smtClean="0"/>
              <a:t>Я могу видеть, слышать, думать, чувствовать, говорить и действовать. Значит, во мне есть все, чтобы жить. Я имею все, чтобы быть близким с другими людьми, чтобы вносить смысл и порядок в мир вещей и людей вокруг меня. </a:t>
            </a:r>
          </a:p>
          <a:p>
            <a:pPr algn="just">
              <a:buNone/>
            </a:pPr>
            <a:r>
              <a:rPr lang="ru-RU" dirty="0" smtClean="0"/>
              <a:t>Я принадлежу себе и поэтому Я могу строить себя. Я - это Я, и Я - это замечательно»!</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75000"/>
                  </a:schemeClr>
                </a:solidFill>
              </a:rPr>
              <a:t>Хорошо выспитесь</a:t>
            </a:r>
            <a:endParaRPr lang="ru-RU" dirty="0"/>
          </a:p>
        </p:txBody>
      </p:sp>
      <p:pic>
        <p:nvPicPr>
          <p:cNvPr id="4" name="Содержимое 3"/>
          <p:cNvPicPr>
            <a:picLocks noGrp="1" noChangeAspect="1"/>
          </p:cNvPicPr>
          <p:nvPr>
            <p:ph sz="quarter" idx="1"/>
          </p:nvPr>
        </p:nvPicPr>
        <p:blipFill>
          <a:blip r:embed="rId2" cstate="print"/>
          <a:stretch>
            <a:fillRect/>
          </a:stretch>
        </p:blipFill>
        <p:spPr>
          <a:xfrm>
            <a:off x="2627784" y="3356992"/>
            <a:ext cx="4560203" cy="3042168"/>
          </a:xfrm>
          <a:prstGeom prst="rect">
            <a:avLst/>
          </a:prstGeom>
        </p:spPr>
      </p:pic>
      <p:sp>
        <p:nvSpPr>
          <p:cNvPr id="5" name="Прямоугольник 4"/>
          <p:cNvSpPr/>
          <p:nvPr/>
        </p:nvSpPr>
        <p:spPr>
          <a:xfrm>
            <a:off x="1259632" y="1700808"/>
            <a:ext cx="7272808" cy="1569660"/>
          </a:xfrm>
          <a:prstGeom prst="rect">
            <a:avLst/>
          </a:prstGeom>
        </p:spPr>
        <p:txBody>
          <a:bodyPr wrap="square">
            <a:spAutoFit/>
          </a:bodyPr>
          <a:lstStyle/>
          <a:p>
            <a:pPr algn="just"/>
            <a:r>
              <a:rPr lang="ru-RU" sz="2400" dirty="0" smtClean="0"/>
              <a:t>Накануне экзамена лучше прекратить занятия в середине дня. Своевременно лечь спать и хорошо выспаться, чтобы прийти на экзамен с ясной головой и хорошей памятью.</a:t>
            </a:r>
            <a:endParaRPr 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2"/>
                </a:solidFill>
              </a:rPr>
              <a:t/>
            </a:r>
            <a:br>
              <a:rPr lang="ru-RU" b="1" dirty="0" smtClean="0">
                <a:solidFill>
                  <a:schemeClr val="accent2"/>
                </a:solidFill>
              </a:rPr>
            </a:br>
            <a:r>
              <a:rPr lang="ru-RU" b="1" dirty="0">
                <a:solidFill>
                  <a:schemeClr val="accent2"/>
                </a:solidFill>
              </a:rPr>
              <a:t/>
            </a:r>
            <a:br>
              <a:rPr lang="ru-RU" b="1" dirty="0">
                <a:solidFill>
                  <a:schemeClr val="accent2"/>
                </a:solidFill>
              </a:rPr>
            </a:br>
            <a:r>
              <a:rPr lang="ru-RU" b="1" dirty="0" smtClean="0">
                <a:solidFill>
                  <a:schemeClr val="accent2"/>
                </a:solidFill>
              </a:rPr>
              <a:t/>
            </a:r>
            <a:br>
              <a:rPr lang="ru-RU" b="1" dirty="0" smtClean="0">
                <a:solidFill>
                  <a:schemeClr val="accent2"/>
                </a:solidFill>
              </a:rPr>
            </a:br>
            <a:r>
              <a:rPr lang="ru-RU" b="1" dirty="0" smtClean="0">
                <a:solidFill>
                  <a:schemeClr val="accent2"/>
                </a:solidFill>
              </a:rPr>
              <a:t/>
            </a:r>
            <a:br>
              <a:rPr lang="ru-RU" b="1" dirty="0" smtClean="0">
                <a:solidFill>
                  <a:schemeClr val="accent2"/>
                </a:solidFill>
              </a:rPr>
            </a:br>
            <a:r>
              <a:rPr lang="ru-RU" b="1" dirty="0" smtClean="0">
                <a:solidFill>
                  <a:schemeClr val="accent2"/>
                </a:solidFill>
              </a:rPr>
              <a:t>Оптическая иллюзия </a:t>
            </a:r>
            <a:r>
              <a:rPr lang="ru-RU" b="1" dirty="0" err="1" smtClean="0">
                <a:solidFill>
                  <a:schemeClr val="accent2"/>
                </a:solidFill>
              </a:rPr>
              <a:t>Акиоши</a:t>
            </a:r>
            <a:r>
              <a:rPr lang="ru-RU" b="1" dirty="0" smtClean="0">
                <a:solidFill>
                  <a:schemeClr val="accent2"/>
                </a:solidFill>
              </a:rPr>
              <a:t> </a:t>
            </a:r>
            <a:r>
              <a:rPr lang="ru-RU" b="1" dirty="0" err="1" smtClean="0">
                <a:solidFill>
                  <a:schemeClr val="accent2"/>
                </a:solidFill>
              </a:rPr>
              <a:t>Китаока</a:t>
            </a:r>
            <a:r>
              <a:rPr lang="ru-RU" b="1" dirty="0" smtClean="0">
                <a:solidFill>
                  <a:schemeClr val="accent2"/>
                </a:solidFill>
              </a:rPr>
              <a:t/>
            </a:r>
            <a:br>
              <a:rPr lang="ru-RU" b="1" dirty="0" smtClean="0">
                <a:solidFill>
                  <a:schemeClr val="accent2"/>
                </a:solidFill>
              </a:rPr>
            </a:br>
            <a:endParaRPr lang="ru-RU" dirty="0"/>
          </a:p>
        </p:txBody>
      </p:sp>
      <p:pic>
        <p:nvPicPr>
          <p:cNvPr id="4" name="Объект 3"/>
          <p:cNvPicPr>
            <a:picLocks noGrp="1" noChangeAspect="1"/>
          </p:cNvPicPr>
          <p:nvPr>
            <p:ph sz="quarter" idx="1"/>
          </p:nvPr>
        </p:nvPicPr>
        <p:blipFill>
          <a:blip r:embed="rId2" cstate="print"/>
          <a:stretch>
            <a:fillRect/>
          </a:stretch>
        </p:blipFill>
        <p:spPr>
          <a:xfrm>
            <a:off x="876806" y="1447800"/>
            <a:ext cx="7311781" cy="4933528"/>
          </a:xfrm>
          <a:prstGeom prst="rect">
            <a:avLst/>
          </a:prstGeom>
        </p:spPr>
      </p:pic>
    </p:spTree>
    <p:extLst>
      <p:ext uri="{BB962C8B-B14F-4D97-AF65-F5344CB8AC3E}">
        <p14:creationId xmlns:p14="http://schemas.microsoft.com/office/powerpoint/2010/main" xmlns="" val="31811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normAutofit/>
          </a:bodyPr>
          <a:lstStyle/>
          <a:p>
            <a:endParaRPr lang="ru-RU" sz="4800" dirty="0"/>
          </a:p>
        </p:txBody>
      </p:sp>
      <p:sp>
        <p:nvSpPr>
          <p:cNvPr id="3" name="Заголовок 2"/>
          <p:cNvSpPr>
            <a:spLocks noGrp="1"/>
          </p:cNvSpPr>
          <p:nvPr>
            <p:ph type="ctrTitle"/>
          </p:nvPr>
        </p:nvSpPr>
        <p:spPr>
          <a:xfrm>
            <a:off x="457200" y="1412776"/>
            <a:ext cx="8229600" cy="1563179"/>
          </a:xfrm>
        </p:spPr>
        <p:txBody>
          <a:bodyPr>
            <a:normAutofit fontScale="90000"/>
          </a:bodyPr>
          <a:lstStyle/>
          <a:p>
            <a:r>
              <a:rPr lang="ru-RU" dirty="0" smtClean="0"/>
              <a:t>Удачи на экзаменах</a:t>
            </a:r>
            <a:br>
              <a:rPr lang="ru-RU" dirty="0" smtClean="0"/>
            </a:br>
            <a:r>
              <a:rPr lang="ru-RU" dirty="0" smtClean="0"/>
              <a:t>НИ ПУХА, НИ ПЕРА!</a:t>
            </a:r>
            <a:br>
              <a:rPr lang="ru-RU" dirty="0" smtClean="0"/>
            </a:br>
            <a:endParaRPr lang="ru-RU" dirty="0"/>
          </a:p>
        </p:txBody>
      </p:sp>
      <p:pic>
        <p:nvPicPr>
          <p:cNvPr id="4" name="Рисунок 3" descr="https://severdv.ru/wp-content/uploads/2020/03/podkova-na-udachu.jpg"/>
          <p:cNvPicPr/>
          <p:nvPr/>
        </p:nvPicPr>
        <p:blipFill>
          <a:blip r:embed="rId2" cstate="print"/>
          <a:srcRect/>
          <a:stretch>
            <a:fillRect/>
          </a:stretch>
        </p:blipFill>
        <p:spPr bwMode="auto">
          <a:xfrm>
            <a:off x="1331640" y="2780928"/>
            <a:ext cx="6210935" cy="3882836"/>
          </a:xfrm>
          <a:prstGeom prst="rect">
            <a:avLst/>
          </a:prstGeom>
          <a:noFill/>
          <a:ln w="9525">
            <a:noFill/>
            <a:miter lim="800000"/>
            <a:headEnd/>
            <a:tailEnd/>
          </a:ln>
        </p:spPr>
      </p:pic>
    </p:spTree>
    <p:extLst>
      <p:ext uri="{BB962C8B-B14F-4D97-AF65-F5344CB8AC3E}">
        <p14:creationId xmlns:p14="http://schemas.microsoft.com/office/powerpoint/2010/main" xmlns="" val="390858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27584" y="260648"/>
            <a:ext cx="3733800" cy="1296144"/>
          </a:xfrm>
        </p:spPr>
        <p:txBody>
          <a:bodyPr/>
          <a:lstStyle/>
          <a:p>
            <a:pPr algn="ctr"/>
            <a:r>
              <a:rPr lang="ru-RU" sz="4000" dirty="0" smtClean="0">
                <a:solidFill>
                  <a:schemeClr val="accent1">
                    <a:lumMod val="75000"/>
                  </a:schemeClr>
                </a:solidFill>
              </a:rPr>
              <a:t>«Стресс </a:t>
            </a:r>
          </a:p>
          <a:p>
            <a:pPr algn="ctr"/>
            <a:r>
              <a:rPr lang="ru-RU" sz="4000" dirty="0" smtClean="0">
                <a:solidFill>
                  <a:schemeClr val="accent1">
                    <a:lumMod val="75000"/>
                  </a:schemeClr>
                </a:solidFill>
              </a:rPr>
              <a:t>льва»</a:t>
            </a:r>
            <a:endParaRPr lang="ru-RU" sz="4000" dirty="0"/>
          </a:p>
        </p:txBody>
      </p:sp>
      <p:sp>
        <p:nvSpPr>
          <p:cNvPr id="4" name="Текст 3"/>
          <p:cNvSpPr>
            <a:spLocks noGrp="1"/>
          </p:cNvSpPr>
          <p:nvPr>
            <p:ph type="body" sz="half" idx="3"/>
          </p:nvPr>
        </p:nvSpPr>
        <p:spPr>
          <a:xfrm>
            <a:off x="4980214" y="290938"/>
            <a:ext cx="3733800" cy="1265854"/>
          </a:xfrm>
        </p:spPr>
        <p:txBody>
          <a:bodyPr/>
          <a:lstStyle/>
          <a:p>
            <a:r>
              <a:rPr lang="ru-RU" sz="4000" dirty="0" smtClean="0">
                <a:solidFill>
                  <a:schemeClr val="accent1">
                    <a:lumMod val="75000"/>
                  </a:schemeClr>
                </a:solidFill>
              </a:rPr>
              <a:t> </a:t>
            </a:r>
          </a:p>
          <a:p>
            <a:pPr algn="ctr"/>
            <a:r>
              <a:rPr lang="ru-RU" sz="4000" dirty="0" smtClean="0">
                <a:solidFill>
                  <a:schemeClr val="accent1">
                    <a:lumMod val="75000"/>
                  </a:schemeClr>
                </a:solidFill>
              </a:rPr>
              <a:t>«Стресс кролика»</a:t>
            </a:r>
            <a:endParaRPr lang="ru-RU" sz="4000" dirty="0"/>
          </a:p>
        </p:txBody>
      </p:sp>
      <p:sp>
        <p:nvSpPr>
          <p:cNvPr id="5" name="Объект 4"/>
          <p:cNvSpPr>
            <a:spLocks noGrp="1"/>
          </p:cNvSpPr>
          <p:nvPr>
            <p:ph sz="half" idx="2"/>
          </p:nvPr>
        </p:nvSpPr>
        <p:spPr>
          <a:xfrm>
            <a:off x="914400" y="1556792"/>
            <a:ext cx="3733800" cy="4577308"/>
          </a:xfrm>
        </p:spPr>
        <p:txBody>
          <a:bodyPr/>
          <a:lstStyle/>
          <a:p>
            <a:r>
              <a:rPr lang="ru-RU" sz="2000" dirty="0"/>
              <a:t>Повышенная активность</a:t>
            </a:r>
          </a:p>
          <a:p>
            <a:r>
              <a:rPr lang="ru-RU" sz="2000" dirty="0"/>
              <a:t>Мобилизация сил</a:t>
            </a:r>
          </a:p>
          <a:p>
            <a:r>
              <a:rPr lang="ru-RU" sz="2000" dirty="0"/>
              <a:t>Смелость и решительность</a:t>
            </a:r>
          </a:p>
          <a:p>
            <a:r>
              <a:rPr lang="ru-RU" sz="2000" dirty="0"/>
              <a:t>Преодоление трудностей</a:t>
            </a:r>
          </a:p>
          <a:p>
            <a:r>
              <a:rPr lang="ru-RU" sz="2000" dirty="0"/>
              <a:t>Повышение эффективности деятельности</a:t>
            </a:r>
          </a:p>
        </p:txBody>
      </p:sp>
      <p:sp>
        <p:nvSpPr>
          <p:cNvPr id="6" name="Объект 5"/>
          <p:cNvSpPr>
            <a:spLocks noGrp="1"/>
          </p:cNvSpPr>
          <p:nvPr>
            <p:ph sz="half" idx="4"/>
          </p:nvPr>
        </p:nvSpPr>
        <p:spPr>
          <a:xfrm>
            <a:off x="4953000" y="1556792"/>
            <a:ext cx="3733800" cy="4577308"/>
          </a:xfrm>
        </p:spPr>
        <p:txBody>
          <a:bodyPr>
            <a:normAutofit/>
          </a:bodyPr>
          <a:lstStyle/>
          <a:p>
            <a:r>
              <a:rPr lang="ru-RU" sz="2000" dirty="0" smtClean="0"/>
              <a:t>Оцепенение</a:t>
            </a:r>
          </a:p>
          <a:p>
            <a:r>
              <a:rPr lang="ru-RU" sz="2000" dirty="0" smtClean="0"/>
              <a:t>Общее </a:t>
            </a:r>
            <a:r>
              <a:rPr lang="ru-RU" sz="2000" dirty="0"/>
              <a:t>торможение</a:t>
            </a:r>
            <a:endParaRPr lang="ru-RU" sz="2000" dirty="0" smtClean="0"/>
          </a:p>
          <a:p>
            <a:r>
              <a:rPr lang="ru-RU" sz="2000" dirty="0" smtClean="0"/>
              <a:t>Пассивность</a:t>
            </a:r>
          </a:p>
          <a:p>
            <a:r>
              <a:rPr lang="ru-RU" sz="2000" dirty="0" smtClean="0"/>
              <a:t>Испуг, паника</a:t>
            </a:r>
          </a:p>
          <a:p>
            <a:r>
              <a:rPr lang="ru-RU" sz="2000" dirty="0" smtClean="0"/>
              <a:t>Резкое </a:t>
            </a:r>
            <a:r>
              <a:rPr lang="ru-RU" sz="2000" dirty="0"/>
              <a:t>падение ее эффективности</a:t>
            </a:r>
            <a:endParaRPr lang="ru-RU" sz="2000" dirty="0" smtClean="0"/>
          </a:p>
          <a:p>
            <a:endParaRPr lang="ru-RU" sz="2000" dirty="0"/>
          </a:p>
        </p:txBody>
      </p:sp>
      <p:pic>
        <p:nvPicPr>
          <p:cNvPr id="7" name="Рисунок 6"/>
          <p:cNvPicPr>
            <a:picLocks noChangeAspect="1"/>
          </p:cNvPicPr>
          <p:nvPr/>
        </p:nvPicPr>
        <p:blipFill>
          <a:blip r:embed="rId2" cstate="print"/>
          <a:stretch>
            <a:fillRect/>
          </a:stretch>
        </p:blipFill>
        <p:spPr>
          <a:xfrm>
            <a:off x="652220" y="4005064"/>
            <a:ext cx="3731075" cy="2603218"/>
          </a:xfrm>
          <a:prstGeom prst="rect">
            <a:avLst/>
          </a:prstGeom>
        </p:spPr>
      </p:pic>
      <p:pic>
        <p:nvPicPr>
          <p:cNvPr id="8" name="Рисунок 7"/>
          <p:cNvPicPr>
            <a:picLocks noChangeAspect="1"/>
          </p:cNvPicPr>
          <p:nvPr/>
        </p:nvPicPr>
        <p:blipFill>
          <a:blip r:embed="rId3" cstate="print"/>
          <a:stretch>
            <a:fillRect/>
          </a:stretch>
        </p:blipFill>
        <p:spPr>
          <a:xfrm>
            <a:off x="4982939" y="4059933"/>
            <a:ext cx="3731075" cy="2493480"/>
          </a:xfrm>
          <a:prstGeom prst="rect">
            <a:avLst/>
          </a:prstGeom>
        </p:spPr>
      </p:pic>
    </p:spTree>
    <p:extLst>
      <p:ext uri="{BB962C8B-B14F-4D97-AF65-F5344CB8AC3E}">
        <p14:creationId xmlns:p14="http://schemas.microsoft.com/office/powerpoint/2010/main" xmlns="" val="2191559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accent1">
                    <a:lumMod val="75000"/>
                  </a:schemeClr>
                </a:solidFill>
              </a:rPr>
              <a:t>Методы снятия</a:t>
            </a:r>
            <a:br>
              <a:rPr lang="ru-RU" b="1" dirty="0" smtClean="0">
                <a:solidFill>
                  <a:schemeClr val="accent1">
                    <a:lumMod val="75000"/>
                  </a:schemeClr>
                </a:solidFill>
              </a:rPr>
            </a:br>
            <a:r>
              <a:rPr lang="ru-RU" b="1" dirty="0" smtClean="0">
                <a:solidFill>
                  <a:schemeClr val="accent1">
                    <a:lumMod val="75000"/>
                  </a:schemeClr>
                </a:solidFill>
              </a:rPr>
              <a:t> эмоционального напряжения</a:t>
            </a:r>
            <a:endParaRPr lang="ru-RU" b="1" dirty="0"/>
          </a:p>
        </p:txBody>
      </p:sp>
      <p:sp>
        <p:nvSpPr>
          <p:cNvPr id="3" name="Содержимое 2"/>
          <p:cNvSpPr>
            <a:spLocks noGrp="1"/>
          </p:cNvSpPr>
          <p:nvPr>
            <p:ph sz="quarter" idx="1"/>
          </p:nvPr>
        </p:nvSpPr>
        <p:spPr/>
        <p:txBody>
          <a:bodyPr>
            <a:normAutofit fontScale="85000" lnSpcReduction="20000"/>
          </a:bodyPr>
          <a:lstStyle/>
          <a:p>
            <a:r>
              <a:rPr lang="ru-RU" dirty="0" err="1" smtClean="0"/>
              <a:t>Цветотерапия</a:t>
            </a:r>
            <a:endParaRPr lang="ru-RU" dirty="0" smtClean="0"/>
          </a:p>
          <a:p>
            <a:r>
              <a:rPr lang="ru-RU" dirty="0" err="1" smtClean="0"/>
              <a:t>Ароматерапия</a:t>
            </a:r>
            <a:endParaRPr lang="ru-RU" dirty="0" smtClean="0"/>
          </a:p>
          <a:p>
            <a:r>
              <a:rPr lang="ru-RU" dirty="0" smtClean="0"/>
              <a:t>Фототерапия</a:t>
            </a:r>
          </a:p>
          <a:p>
            <a:r>
              <a:rPr lang="ru-RU" dirty="0" smtClean="0"/>
              <a:t>Аутотренинг (самовнушение)</a:t>
            </a:r>
          </a:p>
          <a:p>
            <a:r>
              <a:rPr lang="ru-RU" dirty="0" err="1" smtClean="0"/>
              <a:t>Психодрама</a:t>
            </a:r>
            <a:r>
              <a:rPr lang="ru-RU" dirty="0" smtClean="0"/>
              <a:t> (репетиция уверенного поведения)</a:t>
            </a:r>
          </a:p>
          <a:p>
            <a:r>
              <a:rPr lang="ru-RU" dirty="0" smtClean="0"/>
              <a:t>Визуализация (использование позитивных образов)</a:t>
            </a:r>
          </a:p>
          <a:p>
            <a:r>
              <a:rPr lang="ru-RU" dirty="0" smtClean="0"/>
              <a:t> Релаксация</a:t>
            </a:r>
          </a:p>
          <a:p>
            <a:r>
              <a:rPr lang="ru-RU" dirty="0" smtClean="0"/>
              <a:t>Дыхательные техники</a:t>
            </a:r>
          </a:p>
          <a:p>
            <a:r>
              <a:rPr lang="ru-RU" dirty="0" err="1" smtClean="0"/>
              <a:t>Саморегуляция</a:t>
            </a:r>
            <a:endParaRPr lang="ru-RU" dirty="0" smtClean="0"/>
          </a:p>
          <a:p>
            <a:r>
              <a:rPr lang="ru-RU" dirty="0" smtClean="0"/>
              <a:t>Позитивное мышление(Найти «+» в «-»: </a:t>
            </a:r>
            <a:r>
              <a:rPr lang="ru-RU" i="1" dirty="0" smtClean="0"/>
              <a:t>идёт дождь, вы попали в «пробку», вам предстоят экзамены</a:t>
            </a:r>
          </a:p>
          <a:p>
            <a:r>
              <a:rPr lang="ru-RU" dirty="0" err="1" smtClean="0"/>
              <a:t>Арттерапия</a:t>
            </a:r>
            <a:r>
              <a:rPr lang="ru-RU" dirty="0" smtClean="0"/>
              <a:t> (создание коллажей, рисунков, мотивирующих плакатов)</a:t>
            </a:r>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chemeClr val="accent1">
                    <a:lumMod val="75000"/>
                  </a:schemeClr>
                </a:solidFill>
              </a:rPr>
              <a:t>Цветотерапия</a:t>
            </a:r>
            <a:endParaRPr lang="ru-RU" b="1" dirty="0">
              <a:solidFill>
                <a:schemeClr val="accent1">
                  <a:lumMod val="75000"/>
                </a:schemeClr>
              </a:solidFill>
            </a:endParaRPr>
          </a:p>
        </p:txBody>
      </p:sp>
      <p:sp>
        <p:nvSpPr>
          <p:cNvPr id="3" name="Содержимое 2"/>
          <p:cNvSpPr>
            <a:spLocks noGrp="1"/>
          </p:cNvSpPr>
          <p:nvPr>
            <p:ph sz="quarter" idx="1"/>
          </p:nvPr>
        </p:nvSpPr>
        <p:spPr/>
        <p:txBody>
          <a:bodyPr>
            <a:normAutofit/>
          </a:bodyPr>
          <a:lstStyle/>
          <a:p>
            <a:r>
              <a:rPr lang="ru-RU" sz="1800" dirty="0" smtClean="0"/>
              <a:t>Обеспечь дома удобное место для занятий: хорошо бы ввести в интерьер для занятий желтые и фиолетовые цвета, поскольку они повышают интеллектуальную активность.</a:t>
            </a:r>
            <a:endParaRPr lang="ru-RU" sz="1800" dirty="0"/>
          </a:p>
        </p:txBody>
      </p:sp>
      <p:pic>
        <p:nvPicPr>
          <p:cNvPr id="4" name="Рисунок 3" descr="https://shtory-deco.ru/wp-content/uploads/1/7/0/170f053461c6e2b967011bf5ca9efec3.jpeg"/>
          <p:cNvPicPr/>
          <p:nvPr/>
        </p:nvPicPr>
        <p:blipFill>
          <a:blip r:embed="rId2" cstate="print"/>
          <a:srcRect/>
          <a:stretch>
            <a:fillRect/>
          </a:stretch>
        </p:blipFill>
        <p:spPr bwMode="auto">
          <a:xfrm>
            <a:off x="323528" y="2636912"/>
            <a:ext cx="4680520" cy="3194547"/>
          </a:xfrm>
          <a:prstGeom prst="rect">
            <a:avLst/>
          </a:prstGeom>
          <a:noFill/>
          <a:ln w="9525">
            <a:noFill/>
            <a:miter lim="800000"/>
            <a:headEnd/>
            <a:tailEnd/>
          </a:ln>
        </p:spPr>
      </p:pic>
      <p:pic>
        <p:nvPicPr>
          <p:cNvPr id="5" name="Рисунок 4" descr="http://pm1.narvii.com/7630/852b04660a991e7ede2bf494e181134931f84066r1-1280-1218v2_uhq.jpg"/>
          <p:cNvPicPr/>
          <p:nvPr/>
        </p:nvPicPr>
        <p:blipFill>
          <a:blip r:embed="rId3" cstate="print"/>
          <a:srcRect/>
          <a:stretch>
            <a:fillRect/>
          </a:stretch>
        </p:blipFill>
        <p:spPr bwMode="auto">
          <a:xfrm>
            <a:off x="5148064" y="2636912"/>
            <a:ext cx="3529250" cy="3639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solidFill>
                  <a:schemeClr val="accent2"/>
                </a:solidFill>
              </a:rPr>
              <a:t>Аромотерапия</a:t>
            </a:r>
            <a:endParaRPr lang="ru-RU" b="1" dirty="0">
              <a:solidFill>
                <a:schemeClr val="accent2"/>
              </a:solidFill>
            </a:endParaRPr>
          </a:p>
        </p:txBody>
      </p:sp>
      <p:sp>
        <p:nvSpPr>
          <p:cNvPr id="3" name="Содержимое 2"/>
          <p:cNvSpPr>
            <a:spLocks noGrp="1"/>
          </p:cNvSpPr>
          <p:nvPr>
            <p:ph sz="quarter" idx="1"/>
          </p:nvPr>
        </p:nvSpPr>
        <p:spPr/>
        <p:txBody>
          <a:bodyPr>
            <a:normAutofit fontScale="92500" lnSpcReduction="10000"/>
          </a:bodyPr>
          <a:lstStyle/>
          <a:p>
            <a:r>
              <a:rPr lang="ru-RU" dirty="0" smtClean="0"/>
              <a:t>С утра поможет повысить работоспособность аромат цитрусовых</a:t>
            </a:r>
          </a:p>
          <a:p>
            <a:r>
              <a:rPr lang="ru-RU" dirty="0" smtClean="0"/>
              <a:t>Снижают уровень стресса - жасмин, эвкалипт, лимон</a:t>
            </a:r>
          </a:p>
          <a:p>
            <a:r>
              <a:rPr lang="ru-RU" dirty="0" smtClean="0"/>
              <a:t>Запах листьев березы успокаивает, улучшает дыхательную функцию</a:t>
            </a:r>
          </a:p>
          <a:p>
            <a:r>
              <a:rPr lang="ru-RU" dirty="0" smtClean="0"/>
              <a:t>Снимают головную боль, улучшают деятельность головного мозга – запахи пижмы, рябины, ромашки, мяты, мелисы. </a:t>
            </a:r>
          </a:p>
          <a:p>
            <a:r>
              <a:rPr lang="ru-RU" dirty="0" smtClean="0"/>
              <a:t>Расслабляют мышцы – пижма, полынь.</a:t>
            </a:r>
          </a:p>
          <a:p>
            <a:r>
              <a:rPr lang="ru-RU" dirty="0" smtClean="0"/>
              <a:t>Запах листа черной смородины предупреждает утомление, создает положительные эмоции, снимает чувство тревоги.</a:t>
            </a:r>
            <a:endParaRPr lang="ru-RU" dirty="0"/>
          </a:p>
        </p:txBody>
      </p:sp>
      <p:pic>
        <p:nvPicPr>
          <p:cNvPr id="4" name="Рисунок 3" descr="https://d2j6dbq0eux0bg.cloudfront.net/images/38011115/1744717441.jpg"/>
          <p:cNvPicPr/>
          <p:nvPr/>
        </p:nvPicPr>
        <p:blipFill>
          <a:blip r:embed="rId2" cstate="print"/>
          <a:srcRect/>
          <a:stretch>
            <a:fillRect/>
          </a:stretch>
        </p:blipFill>
        <p:spPr bwMode="auto">
          <a:xfrm>
            <a:off x="6948264" y="116632"/>
            <a:ext cx="1665802" cy="1281688"/>
          </a:xfrm>
          <a:prstGeom prst="rect">
            <a:avLst/>
          </a:prstGeom>
          <a:noFill/>
          <a:ln w="9525">
            <a:noFill/>
            <a:miter lim="800000"/>
            <a:headEnd/>
            <a:tailEnd/>
          </a:ln>
        </p:spPr>
      </p:pic>
      <p:pic>
        <p:nvPicPr>
          <p:cNvPr id="5" name="Рисунок 4" descr="https://avatars.mds.yandex.net/i?id=6cd9a47f07002b3dbfcb1f30164dadee_l-5233757-images-thumbs&amp;n=13"/>
          <p:cNvPicPr/>
          <p:nvPr/>
        </p:nvPicPr>
        <p:blipFill>
          <a:blip r:embed="rId3" cstate="print"/>
          <a:srcRect/>
          <a:stretch>
            <a:fillRect/>
          </a:stretch>
        </p:blipFill>
        <p:spPr bwMode="auto">
          <a:xfrm>
            <a:off x="971600" y="260648"/>
            <a:ext cx="1741518" cy="1134708"/>
          </a:xfrm>
          <a:prstGeom prst="rect">
            <a:avLst/>
          </a:prstGeom>
          <a:noFill/>
          <a:ln w="9525">
            <a:noFill/>
            <a:miter lim="800000"/>
            <a:headEnd/>
            <a:tailEnd/>
          </a:ln>
        </p:spPr>
      </p:pic>
      <p:pic>
        <p:nvPicPr>
          <p:cNvPr id="6" name="Рисунок 5" descr="https://pro-dachnikov.com/uploads/posts/2021-11/1638007146_1-pro-dachnikov-com-p-pizhma-obiknovennaya-foto-1.jpg"/>
          <p:cNvPicPr/>
          <p:nvPr/>
        </p:nvPicPr>
        <p:blipFill>
          <a:blip r:embed="rId4" cstate="print"/>
          <a:srcRect/>
          <a:stretch>
            <a:fillRect/>
          </a:stretch>
        </p:blipFill>
        <p:spPr bwMode="auto">
          <a:xfrm>
            <a:off x="107504" y="5229200"/>
            <a:ext cx="1096980" cy="1473116"/>
          </a:xfrm>
          <a:prstGeom prst="rect">
            <a:avLst/>
          </a:prstGeom>
          <a:noFill/>
          <a:ln w="9525">
            <a:noFill/>
            <a:miter lim="800000"/>
            <a:headEnd/>
            <a:tailEnd/>
          </a:ln>
        </p:spPr>
      </p:pic>
      <p:pic>
        <p:nvPicPr>
          <p:cNvPr id="7" name="Рисунок 6" descr="https://aura-sad.ru/wp-content/uploads/2020/08/chernaya-smorodina-zagadka.jpg"/>
          <p:cNvPicPr/>
          <p:nvPr/>
        </p:nvPicPr>
        <p:blipFill>
          <a:blip r:embed="rId5" cstate="print"/>
          <a:srcRect/>
          <a:stretch>
            <a:fillRect/>
          </a:stretch>
        </p:blipFill>
        <p:spPr bwMode="auto">
          <a:xfrm>
            <a:off x="7092280" y="5581026"/>
            <a:ext cx="1872208" cy="1276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solidFill>
              </a:rPr>
              <a:t>Фототерапия</a:t>
            </a:r>
            <a:endParaRPr lang="ru-RU" b="1" dirty="0">
              <a:solidFill>
                <a:schemeClr val="accent2"/>
              </a:solidFill>
            </a:endParaRPr>
          </a:p>
        </p:txBody>
      </p:sp>
      <p:sp>
        <p:nvSpPr>
          <p:cNvPr id="3" name="Содержимое 2"/>
          <p:cNvSpPr>
            <a:spLocks noGrp="1"/>
          </p:cNvSpPr>
          <p:nvPr>
            <p:ph sz="quarter" idx="1"/>
          </p:nvPr>
        </p:nvSpPr>
        <p:spPr/>
        <p:txBody>
          <a:bodyPr/>
          <a:lstStyle/>
          <a:p>
            <a:pPr algn="just"/>
            <a:r>
              <a:rPr lang="ru-RU" dirty="0" smtClean="0"/>
              <a:t> Создание </a:t>
            </a:r>
            <a:r>
              <a:rPr lang="ru-RU" dirty="0" err="1" smtClean="0"/>
              <a:t>фотоавтопортретов</a:t>
            </a:r>
            <a:r>
              <a:rPr lang="ru-RU" dirty="0" smtClean="0"/>
              <a:t>; работа с фотопортретами, созданными с помощью близких тебе людей</a:t>
            </a:r>
          </a:p>
          <a:p>
            <a:pPr algn="just"/>
            <a:r>
              <a:rPr lang="ru-RU" dirty="0" smtClean="0"/>
              <a:t>Сам процесс создания фотографий — процесс творческого самовыражения — рассматривается как основной фактор психологической гармонизации и развития.</a:t>
            </a:r>
            <a:endParaRPr lang="ru-RU" dirty="0"/>
          </a:p>
        </p:txBody>
      </p:sp>
      <p:pic>
        <p:nvPicPr>
          <p:cNvPr id="4" name="Рисунок 3" descr="https://psy.1sept.ru/2009/05/10-1.jpg"/>
          <p:cNvPicPr/>
          <p:nvPr/>
        </p:nvPicPr>
        <p:blipFill>
          <a:blip r:embed="rId2" cstate="print"/>
          <a:srcRect/>
          <a:stretch>
            <a:fillRect/>
          </a:stretch>
        </p:blipFill>
        <p:spPr bwMode="auto">
          <a:xfrm>
            <a:off x="3059832" y="4365104"/>
            <a:ext cx="3384376"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solidFill>
              </a:rPr>
              <a:t>Аутотренинг (Самовнушение)</a:t>
            </a:r>
            <a:endParaRPr lang="ru-RU" dirty="0">
              <a:solidFill>
                <a:schemeClr val="accent2"/>
              </a:solidFill>
            </a:endParaRPr>
          </a:p>
        </p:txBody>
      </p:sp>
      <p:pic>
        <p:nvPicPr>
          <p:cNvPr id="4" name="Содержимое 3" descr="https://www.thevoicemag.ru/upload/img_cache/e85/e8530b8f50b4a273811a4e0f21164647_ce_1349x898x114x35_cropped_1332x888.jpg"/>
          <p:cNvPicPr>
            <a:picLocks noGrp="1"/>
          </p:cNvPicPr>
          <p:nvPr>
            <p:ph sz="quarter" idx="1"/>
          </p:nvPr>
        </p:nvPicPr>
        <p:blipFill>
          <a:blip r:embed="rId2" cstate="print"/>
          <a:srcRect/>
          <a:stretch>
            <a:fillRect/>
          </a:stretch>
        </p:blipFill>
        <p:spPr bwMode="auto">
          <a:xfrm>
            <a:off x="395536" y="1700808"/>
            <a:ext cx="5760640" cy="4320480"/>
          </a:xfrm>
          <a:prstGeom prst="rect">
            <a:avLst/>
          </a:prstGeom>
          <a:noFill/>
          <a:ln w="9525">
            <a:noFill/>
            <a:miter lim="800000"/>
            <a:headEnd/>
            <a:tailEnd/>
          </a:ln>
        </p:spPr>
      </p:pic>
      <p:sp>
        <p:nvSpPr>
          <p:cNvPr id="5" name="Прямоугольник 4"/>
          <p:cNvSpPr/>
          <p:nvPr/>
        </p:nvSpPr>
        <p:spPr>
          <a:xfrm>
            <a:off x="6588224" y="2132856"/>
            <a:ext cx="2376264" cy="2585323"/>
          </a:xfrm>
          <a:prstGeom prst="rect">
            <a:avLst/>
          </a:prstGeom>
        </p:spPr>
        <p:txBody>
          <a:bodyPr wrap="square">
            <a:spAutoFit/>
          </a:bodyPr>
          <a:lstStyle/>
          <a:p>
            <a:r>
              <a:rPr lang="ru-RU" b="1" dirty="0" smtClean="0"/>
              <a:t>«Хорошо! Всё будет хорошо! Всё будет хорошо, я это знаю, знаю!»</a:t>
            </a:r>
          </a:p>
          <a:p>
            <a:endParaRPr lang="ru-RU" b="1" dirty="0" smtClean="0"/>
          </a:p>
          <a:p>
            <a:r>
              <a:rPr lang="ru-RU" b="1" dirty="0" smtClean="0"/>
              <a:t>«Неприятность эту мы переживём!»</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err="1" smtClean="0">
                <a:solidFill>
                  <a:schemeClr val="accent2"/>
                </a:solidFill>
              </a:rPr>
              <a:t>Психодрама</a:t>
            </a:r>
            <a:r>
              <a:rPr lang="ru-RU" b="1" dirty="0" smtClean="0">
                <a:solidFill>
                  <a:schemeClr val="accent2"/>
                </a:solidFill>
              </a:rPr>
              <a:t> </a:t>
            </a:r>
            <a:br>
              <a:rPr lang="ru-RU" b="1" dirty="0" smtClean="0">
                <a:solidFill>
                  <a:schemeClr val="accent2"/>
                </a:solidFill>
              </a:rPr>
            </a:br>
            <a:r>
              <a:rPr lang="ru-RU" b="1" dirty="0" smtClean="0">
                <a:solidFill>
                  <a:schemeClr val="accent2"/>
                </a:solidFill>
              </a:rPr>
              <a:t>(репетиция уверенного поведения)</a:t>
            </a:r>
            <a:endParaRPr lang="ru-RU" b="1" dirty="0"/>
          </a:p>
        </p:txBody>
      </p:sp>
      <p:pic>
        <p:nvPicPr>
          <p:cNvPr id="4" name="Содержимое 3" descr="https://i.pinimg.com/originals/11/8f/16/118f16534f4a47f7f05ef94d0c82e5fb.jpg"/>
          <p:cNvPicPr>
            <a:picLocks noGrp="1"/>
          </p:cNvPicPr>
          <p:nvPr>
            <p:ph sz="quarter" idx="1"/>
          </p:nvPr>
        </p:nvPicPr>
        <p:blipFill>
          <a:blip r:embed="rId2" cstate="print"/>
          <a:srcRect/>
          <a:stretch>
            <a:fillRect/>
          </a:stretch>
        </p:blipFill>
        <p:spPr bwMode="auto">
          <a:xfrm>
            <a:off x="1475656" y="1447800"/>
            <a:ext cx="6372944" cy="486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2205</TotalTime>
  <Words>2054</Words>
  <Application>Microsoft Office PowerPoint</Application>
  <PresentationFormat>Экран (4:3)</PresentationFormat>
  <Paragraphs>204</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Справедливость</vt:lpstr>
      <vt:lpstr>Психологическая подготовка к экзаменам</vt:lpstr>
      <vt:lpstr>  «Эмоции – это ветер, который надувает паруса. Он может привести корабль в движение, а может потопить его».                                                                                                                                                 Вольтер </vt:lpstr>
      <vt:lpstr>Слайд 3</vt:lpstr>
      <vt:lpstr>Методы снятия  эмоционального напряжения</vt:lpstr>
      <vt:lpstr>Цветотерапия</vt:lpstr>
      <vt:lpstr>Аромотерапия</vt:lpstr>
      <vt:lpstr>Фототерапия</vt:lpstr>
      <vt:lpstr>Аутотренинг (Самовнушение)</vt:lpstr>
      <vt:lpstr>Психодрама  (репетиция уверенного поведения)</vt:lpstr>
      <vt:lpstr>Визуализация  (использование позитивных образов)</vt:lpstr>
      <vt:lpstr>Релаксация</vt:lpstr>
      <vt:lpstr>   Игра-разминка «Австралийский дождь» (5 мин)</vt:lpstr>
      <vt:lpstr>Дыхательные техники</vt:lpstr>
      <vt:lpstr>Саморегуляция</vt:lpstr>
      <vt:lpstr>Измени отношение к вещам, кои тебя беспокоят, и ты будешь от них в безопасности. Древнеримский философ Марк Аврелий Позитивное мышление</vt:lpstr>
      <vt:lpstr> Упражнение «Калоши счастья»  (10 мин)</vt:lpstr>
      <vt:lpstr>Упражнение «Калоши счастья»  (10 мин)</vt:lpstr>
      <vt:lpstr>Упражнение «Говорящие очки»</vt:lpstr>
      <vt:lpstr>Переключение режима работы мозга. Например, можно три минуты тщательно изучать какой-либо предмет в поле зрения (стол, камень, дерево и др.). Будто в скором времени придется сдавать экзамен, вспоминая все детали этого предмета. </vt:lpstr>
      <vt:lpstr> Отстранение от ситуации: увидеть ситуацию сверху, снизу, сбоку, издалека, вблизи (но обязательно увидеть себя в этой ситуации).</vt:lpstr>
      <vt:lpstr>Несколько позже в зависимости от ситуации можно использовать следующее:</vt:lpstr>
      <vt:lpstr>Техника «Волшебная надпись»</vt:lpstr>
      <vt:lpstr>Упражнение «Огненное дыхание»</vt:lpstr>
      <vt:lpstr>Техника «Универсальный рефрейминг»  Сформулируйте свою проблему. После этого последовательно вслух читайте приведенные ниже предложения, а после двоеточия произносите сформулированное вами описание проблемы. </vt:lpstr>
      <vt:lpstr>Упражнение   «Декларация самоценности»</vt:lpstr>
      <vt:lpstr>Хорошо выспитесь</vt:lpstr>
      <vt:lpstr>    Оптическая иллюзия Акиоши Китаока </vt:lpstr>
      <vt:lpstr>Удачи на экзаменах НИ ПУХА, НИ ПЕРА!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Стресс во время экзаменов</dc:title>
  <dc:creator>user</dc:creator>
  <cp:lastModifiedBy>user</cp:lastModifiedBy>
  <cp:revision>225</cp:revision>
  <dcterms:created xsi:type="dcterms:W3CDTF">2022-03-31T04:44:44Z</dcterms:created>
  <dcterms:modified xsi:type="dcterms:W3CDTF">2022-11-25T08:19:21Z</dcterms:modified>
</cp:coreProperties>
</file>