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5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431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570715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7750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39565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540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0185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5850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803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5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7327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7684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3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9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9686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450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3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E7615E-5806-9539-B265-0602A163C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576776"/>
            <a:ext cx="8791575" cy="75965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«Клуба знатоков»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7F05835-42EB-AABE-2DA5-03D257909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447779"/>
            <a:ext cx="8791575" cy="3492833"/>
          </a:xfrm>
        </p:spPr>
        <p:txBody>
          <a:bodyPr>
            <a:normAutofit lnSpcReduction="10000"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ЕГЭ по литературе</a:t>
            </a:r>
          </a:p>
          <a:p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1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EBA5155B-1688-39E2-F867-AD0037614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81" y="2222696"/>
            <a:ext cx="4487594" cy="510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21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D2A27D-D0AD-BA26-03F2-F7425F36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5.1/5.2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B3E3C24-E5C4-63B2-ABB0-AA031739DC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02323"/>
              </p:ext>
            </p:extLst>
          </p:nvPr>
        </p:nvGraphicFramePr>
        <p:xfrm>
          <a:off x="1631852" y="1603717"/>
          <a:ext cx="8707902" cy="4781841"/>
        </p:xfrm>
        <a:graphic>
          <a:graphicData uri="http://schemas.openxmlformats.org/drawingml/2006/table">
            <a:tbl>
              <a:tblPr/>
              <a:tblGrid>
                <a:gridCol w="8707902">
                  <a:extLst>
                    <a:ext uri="{9D8B030D-6E8A-4147-A177-3AD203B41FA5}">
                      <a16:colId xmlns:a16="http://schemas.microsoft.com/office/drawing/2014/main" xmlns="" val="3635618658"/>
                    </a:ext>
                  </a:extLst>
                </a:gridCol>
              </a:tblGrid>
              <a:tr h="4781841"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Выберите ОДНО из заданий (5.1 или 5.2) и укажите его номер в БЛАНКЕ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ОТВЕТОВ № 2.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Сформулируйте прямой связный ответ на вопрос в объёме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5–10 предложений.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Аргументируйте свои суждения, опираясь на анализ текста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произведения, не искажайте авторской позиции, не допускайте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фактических и логических ошибок.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Соблюдайте нормы литературной письменной речи, записывайте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ответы аккуратно и разборчиво</a:t>
                      </a:r>
                      <a:endParaRPr lang="ru-RU" sz="2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458628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A4AEC79D-9D3C-49F5-0990-5EF41C84E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562339" y="-323165"/>
            <a:ext cx="202656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6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C1A58E-7A3E-5E2E-BCDB-9C33B9F3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113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 современной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52204AB-6499-9FE0-C0E2-AB475A8C2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85071"/>
            <a:ext cx="8915400" cy="4026151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военная» проза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«экологическая» тема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«деревенская»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антигулаговская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тема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постмодернизма»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«историческая» тема </a:t>
            </a:r>
          </a:p>
          <a:p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ТЕМЫ в аспекте современности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-детства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-судьба поколения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-нравственного выбора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-роли искусства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-любви </a:t>
            </a:r>
          </a:p>
        </p:txBody>
      </p:sp>
    </p:spTree>
    <p:extLst>
      <p:ext uri="{BB962C8B-B14F-4D97-AF65-F5344CB8AC3E}">
        <p14:creationId xmlns:p14="http://schemas.microsoft.com/office/powerpoint/2010/main" val="141846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C9157A-F3EF-A83E-3F70-A41F06504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045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проверки заданий 5.1/5.2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B46EAAF4-C07F-531D-6E77-792EFD744B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7816"/>
              </p:ext>
            </p:extLst>
          </p:nvPr>
        </p:nvGraphicFramePr>
        <p:xfrm>
          <a:off x="1841326" y="1617785"/>
          <a:ext cx="8475091" cy="4358640"/>
        </p:xfrm>
        <a:graphic>
          <a:graphicData uri="http://schemas.openxmlformats.org/drawingml/2006/table">
            <a:tbl>
              <a:tblPr/>
              <a:tblGrid>
                <a:gridCol w="8475091">
                  <a:extLst>
                    <a:ext uri="{9D8B030D-6E8A-4147-A177-3AD203B41FA5}">
                      <a16:colId xmlns:a16="http://schemas.microsoft.com/office/drawing/2014/main" xmlns="" val="6655244"/>
                    </a:ext>
                  </a:extLst>
                </a:gridCol>
              </a:tblGrid>
              <a:tr h="3133285">
                <a:tc>
                  <a:txBody>
                    <a:bodyPr/>
                    <a:lstStyle/>
                    <a:p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Указание на объём условно, оценка ответа зависит от его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содержательности (при наличии глубоких знаний экзаменуемый может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ответить в большем объёме, при умении точно формулировать свои мысли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экзаменуемый может достаточно полно ответить в меньшем объёме).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Если по критерию 1 «Соответствие ответа заданию» ставится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0 баллов, то задание считается </a:t>
                      </a: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невыполненным </a:t>
                      </a: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и ответ дальше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не проверяется (по другим критериям оценивания данного задания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выставляется 0 баллов).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Если по критерию 1 ставится 1 балл, то по критерию 2 «Привлечение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текста произведения для аргументации» за ответ не может быть поставлено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более 1 балла.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Если по критерию 2 за ответ ставится 0 баллов, то по критерию 1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не может быть поставлено более 1 балла, а по критерию 3 «Логичность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и соблюдение речевых норм» ответ оценивается 0 баллов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281259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77CEA9DC-1F4A-80A1-7697-D53E06BD0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21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18676A-B093-D189-1E83-F3D79FAF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заданий 5.1/5.2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C4759E-9DFE-CE34-1D93-9A014A48C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0493"/>
            <a:ext cx="8915400" cy="447072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эпизодов (фрагментов эпизодов) в раскрытии темы проблемы, конфликта,  образа героя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героя , его эмоционального состояния, его мировоззрения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конфликта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героя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эпизода (смена состояния, образа мыслей)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черт определённого художественного метода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цитатами критиков: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-особенности поэтики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отношение автора к герою, оценка автора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32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0230A4-3370-AB0C-8895-A3BAE889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героев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6271B9-C379-4040-C6C9-9E06CBEF7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5233"/>
            <a:ext cx="8915400" cy="459598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Литературные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«лишний человек»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«новый человек»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«маленький человек»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«романтический герой»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«правдоискатель»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Социальный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обыватель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купец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помещик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крестьянин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Чиновник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имущий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36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81050B-FE4E-C8C4-9D46-4EF62EEFC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8805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романтизма, которые можно увидеть во фрагментах произведений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9CD032-F5B3-50F8-80F8-7DB7DE0D4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66586"/>
            <a:ext cx="8915400" cy="394463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 свободы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Исключительный герой в исключительных обстоятельствах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роль пейзажа (передача субъективного отношения автора или героя)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Размытие границ жанров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Романтическое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двоемирие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мотивы (двойничества ,столкновения мечты и реальности и др.)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Герой –бунтарь-одиночка, убегающий от общества в экзотические места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Излюбленный образ романтиков –образ моря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04389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Прошу ответить на следующие вопросы:</a:t>
            </a:r>
            <a:endParaRPr lang="ru-RU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Что стало понятнее?</a:t>
            </a:r>
          </a:p>
          <a:p>
            <a:r>
              <a:rPr lang="ru-RU" sz="4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Над чем Вам лично предстоит работать?</a:t>
            </a:r>
          </a:p>
          <a:p>
            <a:r>
              <a:rPr lang="ru-RU" sz="4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Что бы вы хотели услышать на следующем заседании Клуба</a:t>
            </a:r>
            <a:endParaRPr lang="ru-RU" sz="40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10773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275</Words>
  <Application>Microsoft Office PowerPoint</Application>
  <PresentationFormat>Широкоэкранный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Century Gothic</vt:lpstr>
      <vt:lpstr>Liberation Serif</vt:lpstr>
      <vt:lpstr>Times New Roman</vt:lpstr>
      <vt:lpstr>TimesNewRoman</vt:lpstr>
      <vt:lpstr>Wingdings</vt:lpstr>
      <vt:lpstr>Wingdings 3</vt:lpstr>
      <vt:lpstr>Легкий дым</vt:lpstr>
      <vt:lpstr>Заседание «Клуба знатоков»</vt:lpstr>
      <vt:lpstr>Задания 5.1/5.2</vt:lpstr>
      <vt:lpstr>Тематические направления  современной литературы</vt:lpstr>
      <vt:lpstr>Критерии проверки заданий 5.1/5.2</vt:lpstr>
      <vt:lpstr>Типы заданий 5.1/5.2</vt:lpstr>
      <vt:lpstr>Типы героев</vt:lpstr>
      <vt:lpstr>Черты романтизма, которые можно увидеть во фрагментах произведений </vt:lpstr>
      <vt:lpstr>Прошу ответить на следующие вопросы: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«Клуба знатоков»</dc:title>
  <dc:creator>Денис Шадрин</dc:creator>
  <cp:lastModifiedBy>LAPTOP UO-NGO</cp:lastModifiedBy>
  <cp:revision>4</cp:revision>
  <dcterms:created xsi:type="dcterms:W3CDTF">2022-11-06T03:18:26Z</dcterms:created>
  <dcterms:modified xsi:type="dcterms:W3CDTF">2022-11-09T09:39:32Z</dcterms:modified>
</cp:coreProperties>
</file>