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5" r:id="rId3"/>
    <p:sldId id="276" r:id="rId4"/>
    <p:sldId id="277" r:id="rId5"/>
    <p:sldId id="278" r:id="rId6"/>
    <p:sldId id="283" r:id="rId7"/>
    <p:sldId id="279" r:id="rId8"/>
    <p:sldId id="280" r:id="rId9"/>
    <p:sldId id="281" r:id="rId10"/>
    <p:sldId id="271" r:id="rId11"/>
    <p:sldId id="267" r:id="rId12"/>
    <p:sldId id="266" r:id="rId13"/>
    <p:sldId id="270" r:id="rId14"/>
    <p:sldId id="261" r:id="rId15"/>
    <p:sldId id="260" r:id="rId16"/>
    <p:sldId id="263" r:id="rId17"/>
    <p:sldId id="262" r:id="rId18"/>
    <p:sldId id="273" r:id="rId19"/>
    <p:sldId id="264" r:id="rId20"/>
    <p:sldId id="284" r:id="rId21"/>
    <p:sldId id="285" r:id="rId22"/>
    <p:sldId id="287" r:id="rId23"/>
    <p:sldId id="288" r:id="rId24"/>
    <p:sldId id="289" r:id="rId25"/>
    <p:sldId id="290" r:id="rId26"/>
    <p:sldId id="295" r:id="rId27"/>
    <p:sldId id="297" r:id="rId28"/>
    <p:sldId id="296" r:id="rId29"/>
    <p:sldId id="291" r:id="rId30"/>
    <p:sldId id="298" r:id="rId31"/>
    <p:sldId id="299" r:id="rId32"/>
    <p:sldId id="272" r:id="rId33"/>
    <p:sldId id="265" r:id="rId34"/>
    <p:sldId id="292" r:id="rId35"/>
    <p:sldId id="293" r:id="rId36"/>
    <p:sldId id="294" r:id="rId37"/>
    <p:sldId id="300" r:id="rId38"/>
    <p:sldId id="301" r:id="rId39"/>
    <p:sldId id="302" r:id="rId40"/>
    <p:sldId id="303" r:id="rId41"/>
    <p:sldId id="304" r:id="rId42"/>
    <p:sldId id="282"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98" autoAdjust="0"/>
  </p:normalViewPr>
  <p:slideViewPr>
    <p:cSldViewPr snapToGrid="0">
      <p:cViewPr varScale="1">
        <p:scale>
          <a:sx n="66" d="100"/>
          <a:sy n="66" d="100"/>
        </p:scale>
        <p:origin x="-87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2580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57541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33074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59104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11366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49737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97164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7291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63560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303222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3900C51-FAEB-49F4-97D1-2892E7F0DC2E}" type="datetimeFigureOut">
              <a:rPr lang="ru-RU" smtClean="0"/>
              <a:pPr/>
              <a:t>23.10.2022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80920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00C51-FAEB-49F4-97D1-2892E7F0DC2E}" type="datetimeFigureOut">
              <a:rPr lang="ru-RU" smtClean="0"/>
              <a:pPr/>
              <a:t>23.10.2022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89171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Задание 2 ОГЭ-2023 Русский язык</a:t>
            </a:r>
            <a:endParaRPr lang="ru-RU" dirty="0"/>
          </a:p>
        </p:txBody>
      </p:sp>
      <p:sp>
        <p:nvSpPr>
          <p:cNvPr id="3" name="Объект 2"/>
          <p:cNvSpPr>
            <a:spLocks noGrp="1"/>
          </p:cNvSpPr>
          <p:nvPr>
            <p:ph idx="1"/>
          </p:nvPr>
        </p:nvSpPr>
        <p:spPr/>
        <p:txBody>
          <a:bodyPr>
            <a:normAutofit/>
          </a:bodyPr>
          <a:lstStyle/>
          <a:p>
            <a:pPr marL="0" indent="0" algn="ctr">
              <a:buNone/>
            </a:pPr>
            <a:r>
              <a:rPr lang="ru-RU" sz="9600" dirty="0" smtClean="0"/>
              <a:t>Синтаксический анализ</a:t>
            </a:r>
            <a:endParaRPr lang="ru-RU" sz="9600" dirty="0"/>
          </a:p>
        </p:txBody>
      </p:sp>
    </p:spTree>
    <p:extLst>
      <p:ext uri="{BB962C8B-B14F-4D97-AF65-F5344CB8AC3E}">
        <p14:creationId xmlns:p14="http://schemas.microsoft.com/office/powerpoint/2010/main" xmlns="" val="1518008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https://sun1.userapi.com/sun1-56/s/v1/ig2/ZxVIA3LPdpok6T5lqTn8X5BoLheUb1OLe_2eb5BjefB8SgKZ3RIN40t543P86AYywrtiH7ROnahFwri_vheXf317.jpg?size=1120x792&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783771"/>
            <a:ext cx="10515600" cy="53931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1132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https://sun9-west.userapi.com/sun9-67/s/v1/ig2/F7TrWGJX8Hz0vbOjl7yZvzvZ4s6JtwcZTHqrU7O06O9ayjXYE-ElI7WaskbsI7BVdZ59TF6fEN-Exk9Qjhq05You.jpg?size=960x720&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74" y="0"/>
            <a:ext cx="11669486" cy="66272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5964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https://sun9-west.userapi.com/sun9-11/s/v1/ig2/yRNtcEuyW_Ff22ImVlgotsRtSXu9mjJomQJUnjjliqYSjNmgxNku_ActyTeo5we4DsE-rJ33gnqdS15UJtRsdGco.jpg?size=1122x779&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74" y="226423"/>
            <a:ext cx="11512732" cy="63050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8170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https://sun9-west.userapi.com/sun9-45/s/v1/ig2/3GOt-rhl_mjKjwFJ_3Log_OGC2VNp0gXMBIt5itcg6w4Hs87iL63IjGihJqEutWhQ8XVSYwFWZghOK6KjSeQJj97.jpg?size=1121x75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8656" y="200296"/>
            <a:ext cx="11555630" cy="6479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3308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https://sun1.userapi.com/sun1-98/s/v1/ig2/8NoLWXaz1Wt3MoIQtVVN3Es4pSTiVhd4wEREpd0W38pIcbuTm0vBjEbVweGanYL6dWG9eRcQdt1k7NcegHYMtI6L.jpg?size=1223x697&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554" y="0"/>
            <a:ext cx="11321143" cy="6176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156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sun1.userapi.com/sun1-84/s/v1/ig2/FNFUNf8bMbJO88C1SXGnWAgQMPbFvIrtMQqabJQ3enh-6dW0ee0gS66iasM6vttpsbVDDMbts87vIn0pdp7nW5iq.jpg?size=1119x787&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045" y="0"/>
            <a:ext cx="11826240" cy="6176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7300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https://sun9-north.userapi.com/sun9-83/s/v1/ig2/gv3JAWdemHtGMCRpHi0xbZzZylmizAI2YDAndak3rCoUtxv3NCrZVUIe4rZuyXQF9hXq3iQYt2hK-M4kDCU8lNWV.jpg?size=1165x816&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3177" y="121920"/>
            <a:ext cx="11416937" cy="6055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516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s://sun9-east.userapi.com/sun9-28/s/v1/ig2/PvY8rD1n2J5blgZhhSGpG7wWo23PIOys8JTmQDrU48WTpHkcHp0LG7DRtwaalec1w-4F3KkWpFl4yiieJO10m7uF.jpg?size=1174x830&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423" y="0"/>
            <a:ext cx="11826239" cy="670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3333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160" y="0"/>
            <a:ext cx="10515600" cy="1325563"/>
          </a:xfrm>
        </p:spPr>
        <p:txBody>
          <a:bodyPr/>
          <a:lstStyle/>
          <a:p>
            <a:endParaRPr lang="ru-RU"/>
          </a:p>
        </p:txBody>
      </p:sp>
      <p:pic>
        <p:nvPicPr>
          <p:cNvPr id="15362" name="Picture 2" descr="https://sun9-east.userapi.com/sun9-21/s/v1/ig2/XmLspw49mmGeOde9UJ-r3ccgxye30Q2PlbGs4FPPawU7F6_VC0KG-OKOgCzrwffaSut3XrTcnAQi2qAOg5l5JZk4.jpg?size=1121x79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966" y="78377"/>
            <a:ext cx="11425645" cy="65488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9555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https://sun1.userapi.com/sun1-97/s/v1/ig2/Gkk1xN8j5jx856IvQ6lC_4l7yvD4Mb5kUjdx50jWUD2lnKuv9tF-fveRrTIRRexy___Bl5rhBX4r3nVk4UxfuoXe.jpg?size=1115x778&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211" y="60960"/>
            <a:ext cx="12078789" cy="6731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2194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531223" y="0"/>
            <a:ext cx="10972800" cy="6176963"/>
          </a:xfrm>
          <a:prstGeom prst="rect">
            <a:avLst/>
          </a:prstGeom>
        </p:spPr>
      </p:pic>
    </p:spTree>
    <p:extLst>
      <p:ext uri="{BB962C8B-B14F-4D97-AF65-F5344CB8AC3E}">
        <p14:creationId xmlns:p14="http://schemas.microsoft.com/office/powerpoint/2010/main" xmlns="" val="754705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smtClean="0"/>
              <a:t>Синтаксическая роль инфинитива</a:t>
            </a:r>
            <a:endParaRPr lang="ru-RU" sz="3600" dirty="0"/>
          </a:p>
        </p:txBody>
      </p:sp>
      <p:sp>
        <p:nvSpPr>
          <p:cNvPr id="3" name="Объект 2"/>
          <p:cNvSpPr>
            <a:spLocks noGrp="1"/>
          </p:cNvSpPr>
          <p:nvPr>
            <p:ph idx="1"/>
          </p:nvPr>
        </p:nvSpPr>
        <p:spPr/>
        <p:txBody>
          <a:bodyPr>
            <a:normAutofit fontScale="92500" lnSpcReduction="10000"/>
          </a:bodyPr>
          <a:lstStyle/>
          <a:p>
            <a:pPr lvl="0"/>
            <a:r>
              <a:rPr lang="ru-RU" dirty="0"/>
              <a:t>Инфинитив входит в составное глагольное сказуемое, если относится к вспомогательному глаголу: </a:t>
            </a:r>
          </a:p>
          <a:p>
            <a:pPr marL="0" indent="0" algn="just">
              <a:buNone/>
            </a:pPr>
            <a:r>
              <a:rPr lang="ru-RU" i="1" dirty="0" smtClean="0"/>
              <a:t>                                   Нам </a:t>
            </a:r>
            <a:r>
              <a:rPr lang="ru-RU" i="1" u="dbl" dirty="0"/>
              <a:t>хотелось танцевать</a:t>
            </a:r>
            <a:r>
              <a:rPr lang="ru-RU" i="1" dirty="0"/>
              <a:t>. </a:t>
            </a:r>
            <a:endParaRPr lang="ru-RU" dirty="0"/>
          </a:p>
          <a:p>
            <a:pPr lvl="0"/>
            <a:r>
              <a:rPr lang="ru-RU" dirty="0"/>
              <a:t>Инфинитив является подлежащим, если обозначает предмет речи: </a:t>
            </a:r>
          </a:p>
          <a:p>
            <a:pPr marL="0" indent="0">
              <a:buNone/>
            </a:pPr>
            <a:r>
              <a:rPr lang="ru-RU" i="1" u="sng" dirty="0" smtClean="0"/>
              <a:t> </a:t>
            </a:r>
            <a:r>
              <a:rPr lang="ru-RU" i="1" dirty="0" smtClean="0"/>
              <a:t>                                   </a:t>
            </a:r>
            <a:r>
              <a:rPr lang="ru-RU" i="1" u="sng" dirty="0" smtClean="0"/>
              <a:t>Жить</a:t>
            </a:r>
            <a:r>
              <a:rPr lang="ru-RU" i="1" dirty="0" smtClean="0"/>
              <a:t> </a:t>
            </a:r>
            <a:r>
              <a:rPr lang="ru-RU" i="1" dirty="0"/>
              <a:t>- родине служить. </a:t>
            </a:r>
            <a:endParaRPr lang="ru-RU" dirty="0"/>
          </a:p>
          <a:p>
            <a:pPr lvl="0"/>
            <a:r>
              <a:rPr lang="ru-RU" dirty="0"/>
              <a:t>Инфинитив входит в форму сложного будущего времени: </a:t>
            </a:r>
          </a:p>
          <a:p>
            <a:pPr marL="0" indent="0">
              <a:buNone/>
            </a:pPr>
            <a:r>
              <a:rPr lang="ru-RU" i="1" dirty="0" smtClean="0"/>
              <a:t>                  Я </a:t>
            </a:r>
            <a:r>
              <a:rPr lang="ru-RU" i="1" u="dbl" dirty="0" smtClean="0"/>
              <a:t>буду </a:t>
            </a:r>
            <a:r>
              <a:rPr lang="ru-RU" i="1" u="dbl" dirty="0"/>
              <a:t>работать</a:t>
            </a:r>
            <a:r>
              <a:rPr lang="ru-RU" i="1" dirty="0"/>
              <a:t>. Мы </a:t>
            </a:r>
            <a:r>
              <a:rPr lang="ru-RU" i="1" u="dbl" dirty="0"/>
              <a:t>будем строить. </a:t>
            </a:r>
            <a:r>
              <a:rPr lang="ru-RU" i="1" dirty="0"/>
              <a:t>Ты </a:t>
            </a:r>
            <a:r>
              <a:rPr lang="ru-RU" i="1" u="dbl" dirty="0"/>
              <a:t>будешь </a:t>
            </a:r>
            <a:r>
              <a:rPr lang="ru-RU" i="1" u="dbl" dirty="0" smtClean="0"/>
              <a:t>отвечать.</a:t>
            </a:r>
            <a:r>
              <a:rPr lang="ru-RU" dirty="0" smtClean="0"/>
              <a:t> </a:t>
            </a:r>
            <a:endParaRPr lang="ru-RU" dirty="0"/>
          </a:p>
          <a:p>
            <a:pPr lvl="0"/>
            <a:r>
              <a:rPr lang="ru-RU" dirty="0"/>
              <a:t>Инфинитив является дополнением, если глагол и инфинитив относятся к разным субъектам действия: </a:t>
            </a:r>
          </a:p>
          <a:p>
            <a:pPr marL="0" indent="0">
              <a:buNone/>
            </a:pPr>
            <a:r>
              <a:rPr lang="ru-RU" i="1" dirty="0" smtClean="0"/>
              <a:t>                               Все </a:t>
            </a:r>
            <a:r>
              <a:rPr lang="ru-RU" i="1" u="dbl" dirty="0"/>
              <a:t>просили</a:t>
            </a:r>
            <a:r>
              <a:rPr lang="ru-RU" i="1" dirty="0"/>
              <a:t> её (о чём?) </a:t>
            </a:r>
            <a:r>
              <a:rPr lang="ru-RU" i="1" u="dash" dirty="0"/>
              <a:t>спеть</a:t>
            </a:r>
            <a:r>
              <a:rPr lang="ru-RU" i="1" dirty="0"/>
              <a:t>. </a:t>
            </a:r>
            <a:endParaRPr lang="ru-RU" dirty="0"/>
          </a:p>
        </p:txBody>
      </p:sp>
    </p:spTree>
    <p:extLst>
      <p:ext uri="{BB962C8B-B14F-4D97-AF65-F5344CB8AC3E}">
        <p14:creationId xmlns:p14="http://schemas.microsoft.com/office/powerpoint/2010/main" xmlns="" val="599211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smtClean="0"/>
              <a:t>Синтаксическая роль инфинитива</a:t>
            </a:r>
            <a:endParaRPr lang="ru-RU" sz="4000" dirty="0"/>
          </a:p>
        </p:txBody>
      </p:sp>
      <p:sp>
        <p:nvSpPr>
          <p:cNvPr id="3" name="Объект 2"/>
          <p:cNvSpPr>
            <a:spLocks noGrp="1"/>
          </p:cNvSpPr>
          <p:nvPr>
            <p:ph idx="1"/>
          </p:nvPr>
        </p:nvSpPr>
        <p:spPr/>
        <p:txBody>
          <a:bodyPr>
            <a:normAutofit fontScale="92500" lnSpcReduction="20000"/>
          </a:bodyPr>
          <a:lstStyle/>
          <a:p>
            <a:pPr lvl="0"/>
            <a:r>
              <a:rPr lang="ru-RU" dirty="0"/>
              <a:t>Инфинитив является обстоятельством цели при глаголе движения: </a:t>
            </a:r>
          </a:p>
          <a:p>
            <a:pPr marL="0" indent="0">
              <a:buNone/>
            </a:pPr>
            <a:r>
              <a:rPr lang="ru-RU" i="1" dirty="0" smtClean="0"/>
              <a:t>                          Я </a:t>
            </a:r>
            <a:r>
              <a:rPr lang="ru-RU" i="1" u="dbl" dirty="0"/>
              <a:t>вышел</a:t>
            </a:r>
            <a:r>
              <a:rPr lang="ru-RU" i="1" dirty="0"/>
              <a:t> на улицу (зачем?) </a:t>
            </a:r>
            <a:r>
              <a:rPr lang="ru-RU" i="1" u="dotDash" dirty="0"/>
              <a:t>погулять</a:t>
            </a:r>
            <a:r>
              <a:rPr lang="ru-RU" i="1" dirty="0"/>
              <a:t>. </a:t>
            </a:r>
            <a:endParaRPr lang="ru-RU" dirty="0"/>
          </a:p>
          <a:p>
            <a:pPr lvl="0"/>
            <a:r>
              <a:rPr lang="ru-RU" dirty="0"/>
              <a:t>Инфинитив является определением, если относится к существительному: </a:t>
            </a:r>
          </a:p>
          <a:p>
            <a:pPr marL="0" indent="0">
              <a:buNone/>
            </a:pPr>
            <a:r>
              <a:rPr lang="ru-RU" i="1" dirty="0" smtClean="0"/>
              <a:t>                        У </a:t>
            </a:r>
            <a:r>
              <a:rPr lang="ru-RU" i="1" dirty="0"/>
              <a:t>меня есть желание (какое?) </a:t>
            </a:r>
            <a:r>
              <a:rPr lang="ru-RU" i="1" u="wavyHeavy" dirty="0"/>
              <a:t>искупаться</a:t>
            </a:r>
            <a:r>
              <a:rPr lang="ru-RU" i="1" dirty="0"/>
              <a:t> в речке.</a:t>
            </a:r>
            <a:endParaRPr lang="ru-RU" dirty="0"/>
          </a:p>
          <a:p>
            <a:pPr lvl="0"/>
            <a:r>
              <a:rPr lang="ru-RU" dirty="0"/>
              <a:t>Инфинитив может входить в состав распространённых обстоятельств и определений (деепричастных и причастных оборотов); в этих случаях инфинитивы являются зависимыми словами и относятся к деепричастиям или причастиям. </a:t>
            </a:r>
          </a:p>
          <a:p>
            <a:pPr marL="0" indent="0">
              <a:buNone/>
            </a:pPr>
            <a:r>
              <a:rPr lang="ru-RU" i="1" dirty="0" smtClean="0"/>
              <a:t>                       Отец</a:t>
            </a:r>
            <a:r>
              <a:rPr lang="ru-RU" i="1" dirty="0"/>
              <a:t>, </a:t>
            </a:r>
            <a:r>
              <a:rPr lang="ru-RU" i="1" u="dotDash" dirty="0"/>
              <a:t>желая </a:t>
            </a:r>
            <a:r>
              <a:rPr lang="ru-RU" b="1" i="1" u="dotDash" dirty="0"/>
              <a:t>отдохнуть</a:t>
            </a:r>
            <a:r>
              <a:rPr lang="ru-RU" i="1" u="dotDash" dirty="0"/>
              <a:t> от работы</a:t>
            </a:r>
            <a:r>
              <a:rPr lang="ru-RU" i="1" dirty="0"/>
              <a:t>, ушёл в беседку. </a:t>
            </a:r>
            <a:endParaRPr lang="ru-RU" dirty="0"/>
          </a:p>
          <a:p>
            <a:pPr marL="0" indent="0">
              <a:buNone/>
            </a:pPr>
            <a:r>
              <a:rPr lang="ru-RU" i="1" dirty="0" smtClean="0"/>
              <a:t>                        Отец</a:t>
            </a:r>
            <a:r>
              <a:rPr lang="ru-RU" i="1" dirty="0"/>
              <a:t>, </a:t>
            </a:r>
            <a:r>
              <a:rPr lang="ru-RU" i="1" u="wavyHeavy" dirty="0"/>
              <a:t>желавший </a:t>
            </a:r>
            <a:r>
              <a:rPr lang="ru-RU" b="1" i="1" u="wavyHeavy" dirty="0"/>
              <a:t>отдохнуть</a:t>
            </a:r>
            <a:r>
              <a:rPr lang="ru-RU" i="1" u="wavyHeavy" dirty="0"/>
              <a:t> от работы</a:t>
            </a:r>
            <a:r>
              <a:rPr lang="ru-RU" i="1" dirty="0"/>
              <a:t>, ушёл в сад. </a:t>
            </a:r>
            <a:endParaRPr lang="ru-RU" dirty="0"/>
          </a:p>
          <a:p>
            <a:pPr marL="0" indent="0">
              <a:buNone/>
            </a:pPr>
            <a:r>
              <a:rPr lang="ru-RU" i="1" dirty="0"/>
              <a:t> </a:t>
            </a:r>
            <a:endParaRPr lang="ru-RU" dirty="0"/>
          </a:p>
        </p:txBody>
      </p:sp>
    </p:spTree>
    <p:extLst>
      <p:ext uri="{BB962C8B-B14F-4D97-AF65-F5344CB8AC3E}">
        <p14:creationId xmlns:p14="http://schemas.microsoft.com/office/powerpoint/2010/main" xmlns="" val="2873065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srcRect/>
          <a:stretch>
            <a:fillRect/>
          </a:stretch>
        </p:blipFill>
        <p:spPr bwMode="auto">
          <a:xfrm>
            <a:off x="450165" y="182880"/>
            <a:ext cx="11479237" cy="6358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38200" y="319406"/>
            <a:ext cx="10515600" cy="45719"/>
          </a:xfrm>
        </p:spPr>
        <p:txBody>
          <a:bodyPr>
            <a:normAutofit fontScale="90000"/>
          </a:bodyPr>
          <a:lstStyle/>
          <a:p>
            <a:endParaRPr lang="ru-RU"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90843" y="211015"/>
            <a:ext cx="11310425" cy="633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cstate="print"/>
          <a:srcRect/>
          <a:stretch>
            <a:fillRect/>
          </a:stretch>
        </p:blipFill>
        <p:spPr bwMode="auto">
          <a:xfrm>
            <a:off x="365761" y="168812"/>
            <a:ext cx="11549574" cy="6344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cstate="print"/>
          <a:srcRect/>
          <a:stretch>
            <a:fillRect/>
          </a:stretch>
        </p:blipFill>
        <p:spPr bwMode="auto">
          <a:xfrm>
            <a:off x="436099" y="0"/>
            <a:ext cx="11296356" cy="6443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cstate="print"/>
          <a:srcRect/>
          <a:stretch>
            <a:fillRect/>
          </a:stretch>
        </p:blipFill>
        <p:spPr bwMode="auto">
          <a:xfrm>
            <a:off x="548639" y="46560"/>
            <a:ext cx="11422967" cy="6811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cstate="print"/>
          <a:srcRect/>
          <a:stretch>
            <a:fillRect/>
          </a:stretch>
        </p:blipFill>
        <p:spPr bwMode="auto">
          <a:xfrm>
            <a:off x="337626" y="0"/>
            <a:ext cx="1131042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cstate="print"/>
          <a:srcRect/>
          <a:stretch>
            <a:fillRect/>
          </a:stretch>
        </p:blipFill>
        <p:spPr bwMode="auto">
          <a:xfrm>
            <a:off x="225083" y="0"/>
            <a:ext cx="11563643" cy="66821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cstate="print"/>
          <a:srcRect/>
          <a:stretch>
            <a:fillRect/>
          </a:stretch>
        </p:blipFill>
        <p:spPr bwMode="auto">
          <a:xfrm>
            <a:off x="422031" y="0"/>
            <a:ext cx="11437033"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435429" y="121920"/>
            <a:ext cx="11373393" cy="6055043"/>
          </a:xfrm>
          <a:prstGeom prst="rect">
            <a:avLst/>
          </a:prstGeom>
        </p:spPr>
      </p:pic>
    </p:spTree>
    <p:extLst>
      <p:ext uri="{BB962C8B-B14F-4D97-AF65-F5344CB8AC3E}">
        <p14:creationId xmlns:p14="http://schemas.microsoft.com/office/powerpoint/2010/main" xmlns="" val="1918082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cstate="print"/>
          <a:srcRect/>
          <a:stretch>
            <a:fillRect/>
          </a:stretch>
        </p:blipFill>
        <p:spPr bwMode="auto">
          <a:xfrm>
            <a:off x="168812" y="0"/>
            <a:ext cx="11648050" cy="6654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cstate="print"/>
          <a:srcRect/>
          <a:stretch>
            <a:fillRect/>
          </a:stretch>
        </p:blipFill>
        <p:spPr bwMode="auto">
          <a:xfrm>
            <a:off x="267286" y="0"/>
            <a:ext cx="11633982" cy="6668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https://sun9-north.userapi.com/sun9-79/s/v1/ig2/vpGNYkfdmu6vsBX93XHHlMu7sQbvm3jmgeWNpK0d482YQu9dkmw3RCkpZ-OKpwjFhRSRaZJvhBoQQjdiKS2AO7uW.jpg?size=1113x78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4857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https://sun9-west.userapi.com/sun9-68/s/v1/ig2/wN1VzgeRbDyvZnv-wXkRGQNXkA1iwHg9czLdr5z_7BVq8rzMSEHVhPJTCMVmLiROmGh1Maqbw4VLlH5468Q5w5OD.jpg?size=1122x79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0926" y="130629"/>
            <a:ext cx="11547565" cy="6470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33623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cstate="print"/>
          <a:srcRect/>
          <a:stretch>
            <a:fillRect/>
          </a:stretch>
        </p:blipFill>
        <p:spPr bwMode="auto">
          <a:xfrm>
            <a:off x="225083" y="182880"/>
            <a:ext cx="11591779" cy="6457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cstate="print"/>
          <a:srcRect/>
          <a:stretch>
            <a:fillRect/>
          </a:stretch>
        </p:blipFill>
        <p:spPr bwMode="auto">
          <a:xfrm>
            <a:off x="295422" y="168813"/>
            <a:ext cx="11690251" cy="6499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cstate="print"/>
          <a:srcRect/>
          <a:stretch>
            <a:fillRect/>
          </a:stretch>
        </p:blipFill>
        <p:spPr bwMode="auto">
          <a:xfrm>
            <a:off x="407963" y="182880"/>
            <a:ext cx="11507371" cy="6443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478302"/>
            <a:ext cx="12192000" cy="751214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25083" y="196948"/>
            <a:ext cx="11690251" cy="6921304"/>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(1)Перед человечеством стоят глобальные про­блемы: рост населения мира, ликвидация социального неравенства, проблемы использования Мирового океана и космичес­кого пространства, природных ресурсов и за­щиты окружающей среды. (2)В связи с этим сотрудничество учёных различных стран призва­но сыграть свою роль в решении этих про­блем. (3)Говоря о значении научных открытий и изобретений, следует по­мнить о возросшей ответственности учё­ных за будущее человечества. (4)К сожалению, в мире существует непонимание места и роли науки, а мистические представления вытесняют це­лостное научное мировоззрение. (5)Поэтому вопрос о роли науки в формировании, в выработке новых ценностей современного мира становится основным вопросом научного сообщества, системы образования, а также средств массовой информации.</a:t>
            </a:r>
          </a:p>
          <a:p>
            <a:r>
              <a:rPr lang="ru-RU" dirty="0" smtClean="0"/>
              <a:t>Укажите варианты ответов, в которых дано верное утверждение. Запишите номера ответов.</a:t>
            </a:r>
          </a:p>
          <a:p>
            <a:r>
              <a:rPr lang="ru-RU" dirty="0" smtClean="0"/>
              <a:t>   </a:t>
            </a:r>
            <a:r>
              <a:rPr lang="ru-RU" b="1" dirty="0" smtClean="0"/>
              <a:t>1)</a:t>
            </a:r>
            <a:r>
              <a:rPr lang="ru-RU" dirty="0" smtClean="0"/>
              <a:t> Предложение 1 осложнено однородными членами предложения с обобщающим словом.</a:t>
            </a:r>
          </a:p>
          <a:p>
            <a:r>
              <a:rPr lang="ru-RU" dirty="0" smtClean="0"/>
              <a:t>   </a:t>
            </a:r>
            <a:r>
              <a:rPr lang="ru-RU" b="1" dirty="0" smtClean="0"/>
              <a:t>2)</a:t>
            </a:r>
            <a:r>
              <a:rPr lang="ru-RU" dirty="0" smtClean="0"/>
              <a:t> Предложение 2 односоставное безличное.</a:t>
            </a:r>
          </a:p>
          <a:p>
            <a:r>
              <a:rPr lang="ru-RU" dirty="0" smtClean="0"/>
              <a:t>   </a:t>
            </a:r>
            <a:r>
              <a:rPr lang="ru-RU" b="1" dirty="0" smtClean="0"/>
              <a:t>3)</a:t>
            </a:r>
            <a:r>
              <a:rPr lang="ru-RU" dirty="0" smtClean="0"/>
              <a:t> Предложение 3 содержит 2 (две) грамматические основы.</a:t>
            </a:r>
          </a:p>
          <a:p>
            <a:r>
              <a:rPr lang="ru-RU" dirty="0" smtClean="0"/>
              <a:t>   </a:t>
            </a:r>
            <a:r>
              <a:rPr lang="ru-RU" b="1" dirty="0" smtClean="0"/>
              <a:t>4)</a:t>
            </a:r>
            <a:r>
              <a:rPr lang="ru-RU" dirty="0" smtClean="0"/>
              <a:t> Предложение 4 осложнено вводной конструкцией.</a:t>
            </a:r>
          </a:p>
          <a:p>
            <a:r>
              <a:rPr lang="ru-RU" dirty="0" smtClean="0"/>
              <a:t>   </a:t>
            </a:r>
            <a:r>
              <a:rPr lang="ru-RU" b="1" dirty="0" smtClean="0"/>
              <a:t>5)</a:t>
            </a:r>
            <a:r>
              <a:rPr lang="ru-RU" dirty="0" smtClean="0"/>
              <a:t> Предложение 5 сложносочинённое.</a:t>
            </a:r>
          </a:p>
          <a:p>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96948" y="-1"/>
            <a:ext cx="11774658" cy="7199087"/>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(1)Хотя идея построить судно, которое будет погружаться под воду и всплывать по желанию экипажа, достаточно стара, первые действующие подводные лодки появились только в XIX веке. (2)Тогда же, во время гражданской войны в США, состоялась и первая удачная атака подводной лодкой надводного корабля. (3)А в начале XX века появились технологии, позволившие таким лодкам выходить в открытое море, погружаться на несколько часов под воду и из глубины наносить торпедные удары по кораблям, находящимся на поверхности. (4)Уже в начале Первой мировой войны новый вид морского вооружения заставил весь мир обратить на себя внимание: немецкая подлодка в течение получаса пустила ко дну сразу три английских крейсера. (5)Это казалось невероятным: маленький кораблик с немногочисленным экипажем потопил три огромных военных судна, которые обслуживали сотни людей!</a:t>
            </a:r>
          </a:p>
          <a:p>
            <a:r>
              <a:rPr lang="ru-RU" dirty="0" smtClean="0"/>
              <a:t>Укажите варианты ответов, в которых дано верное утверждение. Запишите номера ответов.</a:t>
            </a:r>
          </a:p>
          <a:p>
            <a:r>
              <a:rPr lang="ru-RU" dirty="0" smtClean="0"/>
              <a:t>   </a:t>
            </a:r>
            <a:r>
              <a:rPr lang="ru-RU" b="1" dirty="0" smtClean="0"/>
              <a:t>1)</a:t>
            </a:r>
            <a:r>
              <a:rPr lang="ru-RU" dirty="0" smtClean="0"/>
              <a:t> Предложение 1 сложноподчинённое с параллельным (неоднородным) подчинением придаточных.</a:t>
            </a:r>
          </a:p>
          <a:p>
            <a:r>
              <a:rPr lang="ru-RU" dirty="0" smtClean="0"/>
              <a:t>   </a:t>
            </a:r>
            <a:r>
              <a:rPr lang="ru-RU" b="1" dirty="0" smtClean="0"/>
              <a:t>2)</a:t>
            </a:r>
            <a:r>
              <a:rPr lang="ru-RU" dirty="0" smtClean="0"/>
              <a:t> Предложение 2 осложнено обособленным уточняющим обстоятельством.</a:t>
            </a:r>
          </a:p>
          <a:p>
            <a:r>
              <a:rPr lang="ru-RU" dirty="0" smtClean="0"/>
              <a:t>   </a:t>
            </a:r>
            <a:r>
              <a:rPr lang="ru-RU" b="1" dirty="0" smtClean="0"/>
              <a:t>3)</a:t>
            </a:r>
            <a:r>
              <a:rPr lang="ru-RU" dirty="0" smtClean="0"/>
              <a:t> Предложение 3 осложнено обособленными определениями, выраженными причастными оборотами.</a:t>
            </a:r>
          </a:p>
          <a:p>
            <a:r>
              <a:rPr lang="ru-RU" dirty="0" smtClean="0"/>
              <a:t>   </a:t>
            </a:r>
            <a:r>
              <a:rPr lang="ru-RU" b="1" dirty="0" smtClean="0"/>
              <a:t>4)</a:t>
            </a:r>
            <a:r>
              <a:rPr lang="ru-RU" dirty="0" smtClean="0"/>
              <a:t> Предложение 4 сложносочинённое.</a:t>
            </a:r>
          </a:p>
          <a:p>
            <a:r>
              <a:rPr lang="ru-RU" dirty="0" smtClean="0"/>
              <a:t>   </a:t>
            </a:r>
            <a:r>
              <a:rPr lang="ru-RU" b="1" dirty="0" smtClean="0"/>
              <a:t>5)</a:t>
            </a:r>
            <a:r>
              <a:rPr lang="ru-RU" dirty="0" smtClean="0"/>
              <a:t> Одна из грамматических основ предложения 5</a:t>
            </a:r>
            <a:r>
              <a:rPr lang="ru-RU" i="1" dirty="0" smtClean="0"/>
              <a:t> </a:t>
            </a:r>
            <a:r>
              <a:rPr lang="ru-RU" dirty="0" smtClean="0"/>
              <a:t>–</a:t>
            </a:r>
            <a:r>
              <a:rPr lang="ru-RU" i="1" dirty="0" smtClean="0"/>
              <a:t> кораблик потопил</a:t>
            </a:r>
            <a:r>
              <a:rPr lang="ru-RU" dirty="0" smtClean="0"/>
              <a:t>.</a:t>
            </a:r>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539931" y="165463"/>
            <a:ext cx="11268891" cy="6348548"/>
          </a:xfrm>
          <a:prstGeom prst="rect">
            <a:avLst/>
          </a:prstGeom>
        </p:spPr>
      </p:pic>
    </p:spTree>
    <p:extLst>
      <p:ext uri="{BB962C8B-B14F-4D97-AF65-F5344CB8AC3E}">
        <p14:creationId xmlns:p14="http://schemas.microsoft.com/office/powerpoint/2010/main" xmlns="" val="2438295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 y="0"/>
            <a:ext cx="12017828" cy="7112000"/>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(1)Земля – третья планета Солнечной системы, это единственная пока известная нам планета, на которой есть жизнь. (2)Она совершает полный оборот вокруг Солнца, как известно, за 365 дней; два раза в году, 21 марта и 23 сентября, Солнце восходит точно на востоке и заходит точно на западе, а день равен ночи. (3)21 марта называют днём весеннего равноденствия: это начало астрономической весны, а 23 сентября – день осеннего равноденствия: это начало астрономической осени. (4)А когда же начинаются астрономические зима и лето? (5)Астрономическая зима начинается 22 декабря – самый короткий день зимнего солнцестояния, а астрономическое лето начинается 22 июня – самый длинный день летнего солнцестояния: в эти дни Солнце появляется летом на северо-востоке, а зимой – на юго-востоке, заходит летом на северо-западе, а зимой – на юго-западе.</a:t>
            </a:r>
          </a:p>
          <a:p>
            <a:r>
              <a:rPr lang="ru-RU" dirty="0" smtClean="0"/>
              <a:t>Какие из перечисленных утверждений являются верными? Укажите номера ответов.</a:t>
            </a:r>
          </a:p>
          <a:p>
            <a:r>
              <a:rPr lang="ru-RU" dirty="0" smtClean="0"/>
              <a:t>   </a:t>
            </a:r>
            <a:r>
              <a:rPr lang="ru-RU" b="1" dirty="0" smtClean="0"/>
              <a:t>1)</a:t>
            </a:r>
            <a:r>
              <a:rPr lang="ru-RU" dirty="0" smtClean="0"/>
              <a:t> Предложение 1 сложное с придаточным определительным.</a:t>
            </a:r>
          </a:p>
          <a:p>
            <a:r>
              <a:rPr lang="ru-RU" dirty="0" smtClean="0"/>
              <a:t>   </a:t>
            </a:r>
            <a:r>
              <a:rPr lang="ru-RU" b="1" dirty="0" smtClean="0"/>
              <a:t>2)</a:t>
            </a:r>
            <a:r>
              <a:rPr lang="ru-RU" dirty="0" smtClean="0"/>
              <a:t> Предложение 2 сложное с бессоюзной и союзной сочинительной и подчинительной связью.</a:t>
            </a:r>
          </a:p>
          <a:p>
            <a:r>
              <a:rPr lang="ru-RU" dirty="0" smtClean="0"/>
              <a:t>   </a:t>
            </a:r>
            <a:r>
              <a:rPr lang="ru-RU" b="1" dirty="0" smtClean="0"/>
              <a:t>3)</a:t>
            </a:r>
            <a:r>
              <a:rPr lang="ru-RU" dirty="0" smtClean="0"/>
              <a:t> Первая часть предложения 3 – односоставное неопределённо-личное предложение.</a:t>
            </a:r>
          </a:p>
          <a:p>
            <a:r>
              <a:rPr lang="ru-RU" dirty="0" smtClean="0"/>
              <a:t>   </a:t>
            </a:r>
            <a:r>
              <a:rPr lang="ru-RU" b="1" dirty="0" smtClean="0"/>
              <a:t>4)</a:t>
            </a:r>
            <a:r>
              <a:rPr lang="ru-RU" dirty="0" smtClean="0"/>
              <a:t> Предложение 4 вопросительное.</a:t>
            </a:r>
          </a:p>
          <a:p>
            <a:r>
              <a:rPr lang="ru-RU" dirty="0" smtClean="0"/>
              <a:t>   </a:t>
            </a:r>
            <a:r>
              <a:rPr lang="ru-RU" b="1" dirty="0" smtClean="0"/>
              <a:t>5)</a:t>
            </a:r>
            <a:r>
              <a:rPr lang="ru-RU" dirty="0" smtClean="0"/>
              <a:t> Предложение 5 простое, осложнённое однородными членами с обобщающим словом</a:t>
            </a:r>
            <a:r>
              <a:rPr lang="ru-RU" i="1" dirty="0" smtClean="0"/>
              <a:t>.</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188687" y="0"/>
            <a:ext cx="11771084" cy="6676571"/>
          </a:xfrm>
        </p:spPr>
        <p:txBody>
          <a:bodyPr>
            <a:normAutofit fontScale="925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 (1)Натуралистов всегда поражала особенность охоты сов: птицы охотятся в темноте на мелких грызунов и вылавливают их немало – десятки за ночь. (2)Может быть, совы разыскивают добычу с помощью какого-нибудь необычного чувства? (3)Некоторые учёные считают, что совы видят инфракрасные лучи, которые излучает тело жертвы. (4)Возможно, что глаза совы улавливают невидимые для нашего зрения инфракрасные, то есть тепловые, лучи. (5)Установлено, что инфракрасные лучи представляют собой тепловое излучение всякого нагретого предмета.</a:t>
            </a:r>
          </a:p>
          <a:p>
            <a:r>
              <a:rPr lang="ru-RU" dirty="0" smtClean="0"/>
              <a:t>Укажите варианты ответов, в которых верно определена </a:t>
            </a:r>
            <a:r>
              <a:rPr lang="ru-RU" b="1" dirty="0" smtClean="0"/>
              <a:t>грамматическая основа</a:t>
            </a:r>
            <a:r>
              <a:rPr lang="ru-RU" dirty="0" smtClean="0"/>
              <a:t> в одном из предложений или в одной из частей сложного предложения текста. Запишите номера ответов.</a:t>
            </a:r>
          </a:p>
          <a:p>
            <a:r>
              <a:rPr lang="ru-RU" dirty="0" smtClean="0"/>
              <a:t> </a:t>
            </a:r>
          </a:p>
          <a:p>
            <a:r>
              <a:rPr lang="ru-RU" dirty="0" smtClean="0"/>
              <a:t>   </a:t>
            </a:r>
            <a:r>
              <a:rPr lang="ru-RU" b="1" dirty="0" smtClean="0"/>
              <a:t>1)</a:t>
            </a:r>
            <a:r>
              <a:rPr lang="ru-RU" dirty="0" smtClean="0"/>
              <a:t> </a:t>
            </a:r>
            <a:r>
              <a:rPr lang="ru-RU" i="1" dirty="0" smtClean="0"/>
              <a:t>натуралистов поражала</a:t>
            </a:r>
            <a:r>
              <a:rPr lang="ru-RU" dirty="0" smtClean="0"/>
              <a:t> (предложение 1)</a:t>
            </a:r>
          </a:p>
          <a:p>
            <a:r>
              <a:rPr lang="ru-RU" dirty="0" smtClean="0"/>
              <a:t>   </a:t>
            </a:r>
            <a:r>
              <a:rPr lang="ru-RU" b="1" dirty="0" smtClean="0"/>
              <a:t>2)</a:t>
            </a:r>
            <a:r>
              <a:rPr lang="ru-RU" dirty="0" smtClean="0"/>
              <a:t> </a:t>
            </a:r>
            <a:r>
              <a:rPr lang="ru-RU" i="1" dirty="0" smtClean="0"/>
              <a:t>может быть</a:t>
            </a:r>
            <a:r>
              <a:rPr lang="ru-RU" dirty="0" smtClean="0"/>
              <a:t> (предложение 2)</a:t>
            </a:r>
          </a:p>
          <a:p>
            <a:r>
              <a:rPr lang="ru-RU" dirty="0" smtClean="0"/>
              <a:t>   </a:t>
            </a:r>
            <a:r>
              <a:rPr lang="ru-RU" b="1" dirty="0" smtClean="0"/>
              <a:t>3)</a:t>
            </a:r>
            <a:r>
              <a:rPr lang="ru-RU" dirty="0" smtClean="0"/>
              <a:t> </a:t>
            </a:r>
            <a:r>
              <a:rPr lang="ru-RU" i="1" dirty="0" smtClean="0"/>
              <a:t>считают</a:t>
            </a:r>
            <a:r>
              <a:rPr lang="ru-RU" dirty="0" smtClean="0"/>
              <a:t> (предложение 3)</a:t>
            </a:r>
          </a:p>
          <a:p>
            <a:r>
              <a:rPr lang="ru-RU" dirty="0" smtClean="0"/>
              <a:t>   </a:t>
            </a:r>
            <a:r>
              <a:rPr lang="ru-RU" b="1" dirty="0" smtClean="0"/>
              <a:t>4)</a:t>
            </a:r>
            <a:r>
              <a:rPr lang="ru-RU" dirty="0" smtClean="0"/>
              <a:t> </a:t>
            </a:r>
            <a:r>
              <a:rPr lang="ru-RU" i="1" dirty="0" smtClean="0"/>
              <a:t>возможно</a:t>
            </a:r>
            <a:r>
              <a:rPr lang="ru-RU" dirty="0" smtClean="0"/>
              <a:t> (предложение 4)</a:t>
            </a:r>
          </a:p>
          <a:p>
            <a:r>
              <a:rPr lang="ru-RU" dirty="0" smtClean="0"/>
              <a:t>   </a:t>
            </a:r>
            <a:r>
              <a:rPr lang="ru-RU" b="1" dirty="0" smtClean="0"/>
              <a:t>5)</a:t>
            </a:r>
            <a:r>
              <a:rPr lang="ru-RU" dirty="0" smtClean="0"/>
              <a:t> </a:t>
            </a:r>
            <a:r>
              <a:rPr lang="ru-RU" i="1" dirty="0" smtClean="0"/>
              <a:t>установлено </a:t>
            </a:r>
            <a:r>
              <a:rPr lang="ru-RU" dirty="0" smtClean="0"/>
              <a:t>(предложение 5)</a:t>
            </a: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https://sun1.userapi.com/sun1-92/s/v1/ig2/-MrSqv40UqZ_-TDtepO27uztI5ctRDDw3URneY-xias-g4bnDyiHOZ0kSPWMT7Rt8BK5nlCLz7lkB0V5Y0A0jCEn.jpg?size=623x802&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531" y="434794"/>
            <a:ext cx="10779034" cy="76293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1049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156755" y="113210"/>
            <a:ext cx="11782696" cy="6531429"/>
          </a:xfrm>
          <a:prstGeom prst="rect">
            <a:avLst/>
          </a:prstGeom>
        </p:spPr>
      </p:pic>
    </p:spTree>
    <p:extLst>
      <p:ext uri="{BB962C8B-B14F-4D97-AF65-F5344CB8AC3E}">
        <p14:creationId xmlns:p14="http://schemas.microsoft.com/office/powerpoint/2010/main" xmlns="" val="1730651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576776"/>
            <a:ext cx="10515600" cy="5600188"/>
          </a:xfrm>
        </p:spPr>
        <p:txBody>
          <a:bodyPr>
            <a:noAutofit/>
          </a:bodyPr>
          <a:lstStyle/>
          <a:p>
            <a:r>
              <a:rPr lang="ru-RU" sz="3200" dirty="0"/>
              <a:t>Задание 2 – </a:t>
            </a:r>
            <a:r>
              <a:rPr lang="ru-RU" sz="3200" b="1" dirty="0"/>
              <a:t>синтаксический анализ текста</a:t>
            </a:r>
            <a:r>
              <a:rPr lang="ru-RU" sz="3200" dirty="0"/>
              <a:t> – одно из самых объёмных и сложных заданий</a:t>
            </a:r>
            <a:r>
              <a:rPr lang="ru-RU" sz="3200" b="1" dirty="0"/>
              <a:t> ОГЭ по русскому языку</a:t>
            </a:r>
            <a:r>
              <a:rPr lang="ru-RU" sz="3200" dirty="0"/>
              <a:t>. Чтобы </a:t>
            </a:r>
            <a:r>
              <a:rPr lang="ru-RU" sz="3200" dirty="0" smtClean="0"/>
              <a:t>подготовиться к нему, </a:t>
            </a:r>
            <a:r>
              <a:rPr lang="ru-RU" sz="3200" dirty="0"/>
              <a:t>необходимо повторить и отработать большое количество тем, связанных с синтаксисом. Поэтому </a:t>
            </a:r>
            <a:r>
              <a:rPr lang="ru-RU" sz="3200" dirty="0" smtClean="0"/>
              <a:t>готовиться </a:t>
            </a:r>
            <a:r>
              <a:rPr lang="ru-RU" sz="3200" dirty="0"/>
              <a:t>к этому заданию лучше всего по методу «Съесть слона по частям».</a:t>
            </a:r>
          </a:p>
          <a:p>
            <a:r>
              <a:rPr lang="ru-RU" sz="3200" dirty="0"/>
              <a:t>Съесть слона по частям —значит </a:t>
            </a:r>
            <a:r>
              <a:rPr lang="ru-RU" sz="3200" dirty="0" smtClean="0"/>
              <a:t>разделить задачи на части, </a:t>
            </a:r>
            <a:r>
              <a:rPr lang="ru-RU" sz="3200" dirty="0"/>
              <a:t>осилить что-то большое и сложное постепенно. Поэтому делим подготовку на части и прорабатываем каждую в отдельности.</a:t>
            </a:r>
          </a:p>
          <a:p>
            <a:endParaRPr lang="ru-RU" sz="3200" dirty="0"/>
          </a:p>
        </p:txBody>
      </p:sp>
    </p:spTree>
    <p:extLst>
      <p:ext uri="{BB962C8B-B14F-4D97-AF65-F5344CB8AC3E}">
        <p14:creationId xmlns:p14="http://schemas.microsoft.com/office/powerpoint/2010/main" xmlns="" val="792961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u="sng" dirty="0" smtClean="0"/>
              <a:t>Чтобы выполнить правильно задание 2 ОГЭ по русскому языку, необходимо знать следующую теорию и уметь её применять:</a:t>
            </a:r>
            <a:endParaRPr lang="ru-RU" sz="2800" b="1" u="sng" dirty="0"/>
          </a:p>
        </p:txBody>
      </p:sp>
      <p:sp>
        <p:nvSpPr>
          <p:cNvPr id="3" name="Объект 2"/>
          <p:cNvSpPr>
            <a:spLocks noGrp="1"/>
          </p:cNvSpPr>
          <p:nvPr>
            <p:ph idx="1"/>
          </p:nvPr>
        </p:nvSpPr>
        <p:spPr/>
        <p:txBody>
          <a:bodyPr/>
          <a:lstStyle/>
          <a:p>
            <a:r>
              <a:rPr lang="ru-RU" dirty="0" smtClean="0"/>
              <a:t>Грамматическая основа предложения</a:t>
            </a:r>
          </a:p>
          <a:p>
            <a:r>
              <a:rPr lang="ru-RU" dirty="0" smtClean="0"/>
              <a:t>Способы выражения подлежащего</a:t>
            </a:r>
          </a:p>
          <a:p>
            <a:r>
              <a:rPr lang="ru-RU" dirty="0" smtClean="0"/>
              <a:t>Виды сказуемого: простое глагольное, составное глагольное, составное именное</a:t>
            </a:r>
          </a:p>
          <a:p>
            <a:r>
              <a:rPr lang="ru-RU" dirty="0" smtClean="0"/>
              <a:t>Структура предложения (виды предложений)</a:t>
            </a:r>
          </a:p>
          <a:p>
            <a:r>
              <a:rPr lang="ru-RU" dirty="0" smtClean="0"/>
              <a:t>Двусоставные и односоставные предложения. Виды односоставных предложений</a:t>
            </a:r>
          </a:p>
          <a:p>
            <a:r>
              <a:rPr lang="ru-RU" dirty="0" smtClean="0"/>
              <a:t>Полные и неполные предложения</a:t>
            </a:r>
            <a:endParaRPr lang="ru-RU" dirty="0"/>
          </a:p>
        </p:txBody>
      </p:sp>
    </p:spTree>
    <p:extLst>
      <p:ext uri="{BB962C8B-B14F-4D97-AF65-F5344CB8AC3E}">
        <p14:creationId xmlns:p14="http://schemas.microsoft.com/office/powerpoint/2010/main" xmlns="" val="2236825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Однородные члены предложения</a:t>
            </a:r>
          </a:p>
          <a:p>
            <a:r>
              <a:rPr lang="ru-RU" dirty="0" smtClean="0"/>
              <a:t>Однородные члены предложения с обобщающим словом</a:t>
            </a:r>
          </a:p>
          <a:p>
            <a:pPr algn="just"/>
            <a:r>
              <a:rPr lang="ru-RU" dirty="0" smtClean="0"/>
              <a:t>Предложения с обособленными определениями и обстоятельствами</a:t>
            </a:r>
          </a:p>
          <a:p>
            <a:pPr algn="just"/>
            <a:r>
              <a:rPr lang="ru-RU" dirty="0" smtClean="0"/>
              <a:t>Предложения с уточняющими членами предложения</a:t>
            </a:r>
          </a:p>
          <a:p>
            <a:pPr algn="just"/>
            <a:r>
              <a:rPr lang="ru-RU" dirty="0" smtClean="0"/>
              <a:t>Предложения с вводными словами и вставными конструкциями</a:t>
            </a:r>
          </a:p>
          <a:p>
            <a:pPr algn="just"/>
            <a:r>
              <a:rPr lang="ru-RU" dirty="0" smtClean="0"/>
              <a:t>Простые и сложные предложения</a:t>
            </a:r>
          </a:p>
          <a:p>
            <a:pPr algn="just"/>
            <a:r>
              <a:rPr lang="ru-RU" dirty="0" smtClean="0"/>
              <a:t>Союзы сочинительные и подчинительные</a:t>
            </a:r>
            <a:endParaRPr lang="ru-RU" dirty="0"/>
          </a:p>
        </p:txBody>
      </p:sp>
    </p:spTree>
    <p:extLst>
      <p:ext uri="{BB962C8B-B14F-4D97-AF65-F5344CB8AC3E}">
        <p14:creationId xmlns:p14="http://schemas.microsoft.com/office/powerpoint/2010/main" xmlns="" val="2927971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algn="just"/>
            <a:r>
              <a:rPr lang="ru-RU" dirty="0" smtClean="0"/>
              <a:t>Виды сложных предложений: сложносочинённые, сложноподчинённые, бессоюзные</a:t>
            </a:r>
          </a:p>
          <a:p>
            <a:r>
              <a:rPr lang="ru-RU" dirty="0" smtClean="0"/>
              <a:t>Группы придаточных предложений</a:t>
            </a:r>
          </a:p>
          <a:p>
            <a:r>
              <a:rPr lang="ru-RU" dirty="0" smtClean="0"/>
              <a:t>Виды подчинения придаточных предложений</a:t>
            </a:r>
          </a:p>
          <a:p>
            <a:pPr algn="just"/>
            <a:r>
              <a:rPr lang="ru-RU" dirty="0" smtClean="0"/>
              <a:t>Сложные предложения с сочинительной, подчинительной и бессоюзной связью</a:t>
            </a:r>
          </a:p>
          <a:p>
            <a:pPr algn="just"/>
            <a:r>
              <a:rPr lang="ru-RU" dirty="0" smtClean="0"/>
              <a:t>Цитирование </a:t>
            </a:r>
            <a:endParaRPr lang="ru-RU" dirty="0"/>
          </a:p>
        </p:txBody>
      </p:sp>
    </p:spTree>
    <p:extLst>
      <p:ext uri="{BB962C8B-B14F-4D97-AF65-F5344CB8AC3E}">
        <p14:creationId xmlns:p14="http://schemas.microsoft.com/office/powerpoint/2010/main" xmlns="" val="1280475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532</Words>
  <Application>Microsoft Office PowerPoint</Application>
  <PresentationFormat>Произвольный</PresentationFormat>
  <Paragraphs>78</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Задание 2 ОГЭ-2023 Русский язык</vt:lpstr>
      <vt:lpstr>Слайд 2</vt:lpstr>
      <vt:lpstr>Слайд 3</vt:lpstr>
      <vt:lpstr>Слайд 4</vt:lpstr>
      <vt:lpstr>Слайд 5</vt:lpstr>
      <vt:lpstr>Слайд 6</vt:lpstr>
      <vt:lpstr>Чтобы выполнить правильно задание 2 ОГЭ по русскому языку, необходимо знать следующую теорию и уметь её применять:</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Синтаксическая роль инфинитива</vt:lpstr>
      <vt:lpstr>Синтаксическая роль инфинитива</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Zam_UVR</dc:creator>
  <cp:lastModifiedBy>Ольга</cp:lastModifiedBy>
  <cp:revision>22</cp:revision>
  <dcterms:created xsi:type="dcterms:W3CDTF">2022-10-20T12:28:11Z</dcterms:created>
  <dcterms:modified xsi:type="dcterms:W3CDTF">2022-10-23T18:30:26Z</dcterms:modified>
</cp:coreProperties>
</file>