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97" r:id="rId3"/>
    <p:sldId id="298" r:id="rId4"/>
    <p:sldId id="299" r:id="rId5"/>
    <p:sldId id="300" r:id="rId6"/>
    <p:sldId id="276" r:id="rId7"/>
    <p:sldId id="301" r:id="rId8"/>
    <p:sldId id="302" r:id="rId9"/>
    <p:sldId id="277" r:id="rId10"/>
    <p:sldId id="278" r:id="rId11"/>
    <p:sldId id="279" r:id="rId12"/>
    <p:sldId id="303" r:id="rId13"/>
    <p:sldId id="304" r:id="rId14"/>
    <p:sldId id="280" r:id="rId15"/>
    <p:sldId id="282" r:id="rId16"/>
    <p:sldId id="305" r:id="rId17"/>
    <p:sldId id="306" r:id="rId18"/>
    <p:sldId id="307" r:id="rId19"/>
    <p:sldId id="308" r:id="rId20"/>
    <p:sldId id="283" r:id="rId21"/>
    <p:sldId id="285" r:id="rId22"/>
    <p:sldId id="290" r:id="rId23"/>
    <p:sldId id="294" r:id="rId24"/>
    <p:sldId id="284" r:id="rId25"/>
    <p:sldId id="286" r:id="rId26"/>
    <p:sldId id="291" r:id="rId27"/>
    <p:sldId id="292" r:id="rId28"/>
    <p:sldId id="293" r:id="rId29"/>
    <p:sldId id="257" r:id="rId30"/>
    <p:sldId id="287" r:id="rId31"/>
    <p:sldId id="262" r:id="rId32"/>
    <p:sldId id="266" r:id="rId33"/>
    <p:sldId id="267" r:id="rId34"/>
    <p:sldId id="268" r:id="rId35"/>
    <p:sldId id="270" r:id="rId36"/>
    <p:sldId id="271" r:id="rId37"/>
    <p:sldId id="269" r:id="rId38"/>
    <p:sldId id="273" r:id="rId39"/>
    <p:sldId id="272" r:id="rId40"/>
    <p:sldId id="288" r:id="rId41"/>
    <p:sldId id="309" r:id="rId42"/>
    <p:sldId id="310" r:id="rId43"/>
    <p:sldId id="311" r:id="rId44"/>
    <p:sldId id="312" r:id="rId45"/>
    <p:sldId id="313" r:id="rId46"/>
    <p:sldId id="29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F502FA59-E5A9-40BB-B84B-1AC205573849}">
          <p14:sldIdLst>
            <p14:sldId id="256"/>
            <p14:sldId id="297"/>
            <p14:sldId id="298"/>
            <p14:sldId id="299"/>
            <p14:sldId id="300"/>
            <p14:sldId id="276"/>
            <p14:sldId id="301"/>
            <p14:sldId id="302"/>
            <p14:sldId id="277"/>
            <p14:sldId id="278"/>
            <p14:sldId id="279"/>
            <p14:sldId id="303"/>
            <p14:sldId id="304"/>
            <p14:sldId id="280"/>
            <p14:sldId id="282"/>
            <p14:sldId id="305"/>
            <p14:sldId id="306"/>
            <p14:sldId id="307"/>
            <p14:sldId id="308"/>
            <p14:sldId id="283"/>
            <p14:sldId id="285"/>
            <p14:sldId id="290"/>
            <p14:sldId id="294"/>
            <p14:sldId id="284"/>
            <p14:sldId id="286"/>
            <p14:sldId id="291"/>
            <p14:sldId id="292"/>
            <p14:sldId id="293"/>
            <p14:sldId id="257"/>
            <p14:sldId id="287"/>
            <p14:sldId id="262"/>
            <p14:sldId id="266"/>
            <p14:sldId id="267"/>
            <p14:sldId id="268"/>
            <p14:sldId id="270"/>
            <p14:sldId id="271"/>
            <p14:sldId id="269"/>
            <p14:sldId id="273"/>
            <p14:sldId id="272"/>
            <p14:sldId id="288"/>
            <p14:sldId id="309"/>
            <p14:sldId id="310"/>
            <p14:sldId id="311"/>
            <p14:sldId id="312"/>
            <p14:sldId id="313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 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</c:v>
                </c:pt>
                <c:pt idx="1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B9-48F0-ABC3-7D9D2F390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492784"/>
        <c:axId val="252493176"/>
      </c:barChart>
      <c:catAx>
        <c:axId val="252492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2493176"/>
        <c:crosses val="autoZero"/>
        <c:auto val="1"/>
        <c:lblAlgn val="ctr"/>
        <c:lblOffset val="100"/>
        <c:noMultiLvlLbl val="0"/>
      </c:catAx>
      <c:valAx>
        <c:axId val="25249317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2492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53.4</c:v>
                </c:pt>
                <c:pt idx="1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A9-4485-8068-78310EA79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5369360"/>
        <c:axId val="315369752"/>
      </c:barChart>
      <c:catAx>
        <c:axId val="31536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5369752"/>
        <c:crosses val="autoZero"/>
        <c:auto val="1"/>
        <c:lblAlgn val="ctr"/>
        <c:lblOffset val="100"/>
        <c:noMultiLvlLbl val="0"/>
      </c:catAx>
      <c:valAx>
        <c:axId val="31536975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5369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 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46.6</c:v>
                </c:pt>
                <c:pt idx="1">
                  <c:v>47.8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BE-472C-8156-442391B77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3260008"/>
        <c:axId val="313260400"/>
      </c:barChart>
      <c:catAx>
        <c:axId val="313260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3260400"/>
        <c:crosses val="autoZero"/>
        <c:auto val="1"/>
        <c:lblAlgn val="ctr"/>
        <c:lblOffset val="100"/>
        <c:noMultiLvlLbl val="0"/>
      </c:catAx>
      <c:valAx>
        <c:axId val="31326040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3260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 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56.8</c:v>
                </c:pt>
                <c:pt idx="1">
                  <c:v>59.6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F5-441E-B674-E4CA00F7C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3261184"/>
        <c:axId val="313261576"/>
      </c:barChart>
      <c:catAx>
        <c:axId val="313261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3261576"/>
        <c:crosses val="autoZero"/>
        <c:auto val="1"/>
        <c:lblAlgn val="ctr"/>
        <c:lblOffset val="100"/>
        <c:noMultiLvlLbl val="0"/>
      </c:catAx>
      <c:valAx>
        <c:axId val="31326157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3261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 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55.4</c:v>
                </c:pt>
                <c:pt idx="1">
                  <c:v>52.9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A1-49AD-8DE0-41A71CE5E6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1303032"/>
        <c:axId val="313262360"/>
      </c:barChart>
      <c:catAx>
        <c:axId val="251303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3262360"/>
        <c:crosses val="autoZero"/>
        <c:auto val="1"/>
        <c:lblAlgn val="ctr"/>
        <c:lblOffset val="100"/>
        <c:noMultiLvlLbl val="0"/>
      </c:catAx>
      <c:valAx>
        <c:axId val="31326236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1303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 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58.1</c:v>
                </c:pt>
                <c:pt idx="1">
                  <c:v>57.5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A1-4970-A0E3-BBF67BBDA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3263144"/>
        <c:axId val="313263536"/>
      </c:barChart>
      <c:catAx>
        <c:axId val="313263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3263536"/>
        <c:crosses val="autoZero"/>
        <c:auto val="1"/>
        <c:lblAlgn val="ctr"/>
        <c:lblOffset val="100"/>
        <c:noMultiLvlLbl val="0"/>
      </c:catAx>
      <c:valAx>
        <c:axId val="31326353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3263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 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</c:v>
                </c:pt>
                <c:pt idx="1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D5-4902-B8D2-D6CBEC81F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018920"/>
        <c:axId val="254019312"/>
      </c:barChart>
      <c:catAx>
        <c:axId val="254018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4019312"/>
        <c:crosses val="autoZero"/>
        <c:auto val="1"/>
        <c:lblAlgn val="ctr"/>
        <c:lblOffset val="100"/>
        <c:noMultiLvlLbl val="0"/>
      </c:catAx>
      <c:valAx>
        <c:axId val="254019312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4018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 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55.7</c:v>
                </c:pt>
                <c:pt idx="1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DD-44A6-A94C-956A8EB14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020096"/>
        <c:axId val="254020488"/>
      </c:barChart>
      <c:catAx>
        <c:axId val="254020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4020488"/>
        <c:crosses val="autoZero"/>
        <c:auto val="1"/>
        <c:lblAlgn val="ctr"/>
        <c:lblOffset val="100"/>
        <c:noMultiLvlLbl val="0"/>
      </c:catAx>
      <c:valAx>
        <c:axId val="25402048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4020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 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</c:v>
                </c:pt>
                <c:pt idx="1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EF-4FE5-A42E-1D4FEB247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021272"/>
        <c:axId val="254021664"/>
      </c:barChart>
      <c:catAx>
        <c:axId val="254021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4021664"/>
        <c:crosses val="autoZero"/>
        <c:auto val="1"/>
        <c:lblAlgn val="ctr"/>
        <c:lblOffset val="100"/>
        <c:noMultiLvlLbl val="0"/>
      </c:catAx>
      <c:valAx>
        <c:axId val="25402166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4021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 НГО 2017</c:v>
                </c:pt>
                <c:pt idx="1">
                  <c:v>НГО 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57.5</c:v>
                </c:pt>
                <c:pt idx="1">
                  <c:v>60.3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1D-4D31-862A-30DCA71C9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5367792"/>
        <c:axId val="315368184"/>
      </c:barChart>
      <c:catAx>
        <c:axId val="315367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5368184"/>
        <c:crosses val="autoZero"/>
        <c:auto val="1"/>
        <c:lblAlgn val="ctr"/>
        <c:lblOffset val="100"/>
        <c:noMultiLvlLbl val="0"/>
      </c:catAx>
      <c:valAx>
        <c:axId val="31536818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536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1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18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107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92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388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858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356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9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74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57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00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68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0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37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1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C113C-1932-4C0C-B53B-F11C4C0D735C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7B096A6-2B76-495B-B5D8-8BA83DF39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52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5298366" cy="459471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00808"/>
            <a:ext cx="8298092" cy="4104456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«Профессиональное развитие педагога как условие качества образования»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2695600"/>
            <a:ext cx="82449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</a:p>
          <a:p>
            <a:pPr algn="just">
              <a:spcAft>
                <a:spcPts val="1800"/>
              </a:spcAft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Хайбуллина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Валерьевна, учитель начальных классов МБОУ СОШ № 5 г. Невьянска;</a:t>
            </a:r>
          </a:p>
          <a:p>
            <a:pPr algn="just">
              <a:spcAft>
                <a:spcPts val="1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Софьина Татьяна Алексеевна, воспитатель МБДОУ детский сад № 12 «Белочка» с корпусом № 2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ctrTitle"/>
          </p:nvPr>
        </p:nvSpPr>
        <p:spPr>
          <a:xfrm>
            <a:off x="683568" y="1213695"/>
            <a:ext cx="7200800" cy="112470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педагогических идей и инноваций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20" y="4869160"/>
            <a:ext cx="3371380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42" y="2852936"/>
            <a:ext cx="82449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  <a:p>
            <a:pPr algn="just">
              <a:spcAft>
                <a:spcPts val="18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Юдина Ольга Анатольевна, учитель английского языка МБОУ СОШ № 1 Невьянского ГО;</a:t>
            </a:r>
          </a:p>
          <a:p>
            <a:pPr algn="just">
              <a:spcAft>
                <a:spcPts val="1800"/>
              </a:spcAft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Малтыкова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Николаевна, учитель- логопед МАДОУ детский сад  № 36 «Радуга»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ctrTitle"/>
          </p:nvPr>
        </p:nvSpPr>
        <p:spPr>
          <a:xfrm>
            <a:off x="683568" y="1412775"/>
            <a:ext cx="7200800" cy="109059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педагогических идей и инноваций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5085184"/>
            <a:ext cx="3371380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902" y="1022490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«Педагог завтрашнего дня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551" y="3140968"/>
            <a:ext cx="2378226" cy="1556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843808" y="3044687"/>
            <a:ext cx="720080" cy="778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067944" y="2508353"/>
            <a:ext cx="4392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благоприятной среды для профессионального роста молодых педагогов, повышения их педагогической компетенции, формирования потребности в саморазвитии и самосовершенствовании. </a:t>
            </a:r>
          </a:p>
        </p:txBody>
      </p:sp>
      <p:pic>
        <p:nvPicPr>
          <p:cNvPr id="3074" name="Picture 2" descr="http://o76.pskovedu.ru/download.php/pskovedu/files/PAGES/FILE/ba2f4ebd-f85f-4bfc-8670-f141a05bb22a/ED95C2EE051EF20303B3177638D9FE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65" y="3777899"/>
            <a:ext cx="2137470" cy="308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88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142" y="1049975"/>
            <a:ext cx="7888282" cy="137091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 кабинетов географии муниципальных общеобразовательных учреждений Невьянского городского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068961"/>
            <a:ext cx="2952328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смотра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411760" y="3093234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36033" y="2852936"/>
            <a:ext cx="5356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образовательных условий муниципальных общеобразовательных учреждений в направлении внедрения ФГОС основного общего образования по учебному предмету «География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11" y="3865116"/>
            <a:ext cx="202198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4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42" y="2420888"/>
            <a:ext cx="824491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– кабинет географии МБОУ СОШ № 1 Невьянского ГО (заведующий кабинетом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Мишарова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Васильевна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– кабинет географии МБОУ СОШ села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Быньги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(заведующий кабинетом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Растрепенина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Петровна);</a:t>
            </a:r>
          </a:p>
          <a:p>
            <a:pPr algn="just">
              <a:spcAft>
                <a:spcPts val="18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– кабинет географии МАОУ СОШ п. Цементный (заведующий кабинетом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Фуртунэ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Эмилия Евгеньевна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 кабинетов географии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20" y="5163223"/>
            <a:ext cx="3371380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992" y="2420888"/>
            <a:ext cx="824491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–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Шадрина Венера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Рашитовна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русского языка и литературы МБОУ СОШ № 1 Невьянского ГО;</a:t>
            </a:r>
          </a:p>
          <a:p>
            <a:pPr algn="just">
              <a:spcAft>
                <a:spcPts val="1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–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 Алена Олеговна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английского языка МБОУ СОШ п. Аять;</a:t>
            </a:r>
          </a:p>
          <a:p>
            <a:pPr algn="just">
              <a:spcAft>
                <a:spcPts val="1800"/>
              </a:spcAft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Курылева Наталья Вячеславовна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начальных классов МБОУ СОШ № 5 г. Невьянска,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1097212"/>
            <a:ext cx="7776864" cy="72008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«Учитель года»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454" y="961267"/>
            <a:ext cx="7190786" cy="13208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омплексная программа Свердловской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«Уральская инженерная школа»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177" y="2739047"/>
            <a:ext cx="2630625" cy="3158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076802" y="2788042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26261" y="2132856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для подготовки в Свердловской области рабочих и инженерных кадров в масштабах и с качеством, полностью удовлетворяющем текущим и перспективным потребностям экономики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04" y="3592596"/>
            <a:ext cx="3718198" cy="22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2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19746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«Инженеры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1"/>
            <a:ext cx="7634809" cy="36446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Организуется: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обучающихся в олимпиадах по учебному предмету «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«Лучший кружок технического творчества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ярким мероприятием реализации комплексной программы стала реализация учебного предмета «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Предпрофильная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подготовка» на материально-технической базе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УрГЗК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имени Демидовых.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metodcenter.novotec.ru/photo/inzhener_21_ve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34" y="454636"/>
            <a:ext cx="2565138" cy="214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217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700" y="1071948"/>
            <a:ext cx="7162668" cy="14209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юных натуралистов Невьянского городского округа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68403"/>
            <a:ext cx="3810000" cy="2857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204864"/>
            <a:ext cx="3656111" cy="27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7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90006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проекты: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1"/>
            <a:ext cx="6986737" cy="3716682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по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легоконструированию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дошкольников 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-фантазии»;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культурно-познавательный проект для дошкольников «Многоцветье культур»;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культуре для школьников и дошкольников.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pic>
        <p:nvPicPr>
          <p:cNvPr id="8194" name="Picture 2" descr="https://solncesvet.ru/wp-content/uploads/2017/07/1478440987_agent-hotel-and-destination-train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19079"/>
            <a:ext cx="2638921" cy="263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37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145" y="758342"/>
            <a:ext cx="6841741" cy="10017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«Развитие образования»*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132856"/>
            <a:ext cx="7562801" cy="42207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 </a:t>
            </a: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образования;</a:t>
            </a: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оступность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*Постановление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26 декабря 2017 г. № 1642 "Об утверждении государственной программы Российской Федерации "Развитие образования"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897134"/>
            <a:ext cx="2736304" cy="274807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43777" y="291696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5902"/>
            <a:ext cx="652329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42" y="1628800"/>
            <a:ext cx="8298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4 класс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491673"/>
              </p:ext>
            </p:extLst>
          </p:nvPr>
        </p:nvGraphicFramePr>
        <p:xfrm>
          <a:off x="503547" y="2060848"/>
          <a:ext cx="8136906" cy="18722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1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7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5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1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участвовало учащихся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получили отметки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(%):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00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и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0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66% (по СО – 69,9%, </a:t>
                      </a:r>
                      <a:b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РФ – 70,3%)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4437112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 более 50%: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5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68,2%, МБОУ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с.Конево– 75%, МАОУ СОШ п. Цементный – 60,6%, МБОУ ООШ п.Таватуй-83,3%;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75,5%, МБОУ СОШ  с. Аятское – 71,4%, %, МБОУ СОШ № 1 –65,3%, МАОУ СОШ № 3 – 71,1%, МБОУ СОШ с.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Быньги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67,7%,МБОУ СОШ п. Ребристый- 100%, МБОУ СОШ п. Калиново – 60,9%</a:t>
            </a:r>
          </a:p>
        </p:txBody>
      </p:sp>
    </p:spTree>
    <p:extLst>
      <p:ext uri="{BB962C8B-B14F-4D97-AF65-F5344CB8AC3E}">
        <p14:creationId xmlns:p14="http://schemas.microsoft.com/office/powerpoint/2010/main" val="52286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42" y="1700808"/>
            <a:ext cx="8298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4 класс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6864" cy="4320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29767"/>
              </p:ext>
            </p:extLst>
          </p:nvPr>
        </p:nvGraphicFramePr>
        <p:xfrm>
          <a:off x="503547" y="2204863"/>
          <a:ext cx="8136906" cy="1800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1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7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5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8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участвовало учащихся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получили отметки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(%):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1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и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3,2 %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25,1 %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71,7% (по СО – 76,4%, </a:t>
                      </a:r>
                      <a:b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РФ – 78,1%)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4149080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 более 50%: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5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78,3%, МБОУ СОШ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Конево – 75%,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п. Цементный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71,6%, МБОУ ООШ п. Таватуй -100%; МБОУ СОШ № 4 – 70,7%,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 с. Аятское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78,6%,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74%,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3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85,4%, МБОУ СОШ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Ребристый – 100%, МБОУ СОШ с.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Быньги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73,6%. </a:t>
            </a:r>
          </a:p>
        </p:txBody>
      </p:sp>
    </p:spTree>
    <p:extLst>
      <p:ext uri="{BB962C8B-B14F-4D97-AF65-F5344CB8AC3E}">
        <p14:creationId xmlns:p14="http://schemas.microsoft.com/office/powerpoint/2010/main" val="19437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42" y="1700808"/>
            <a:ext cx="8298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 4 класс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6864" cy="4320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29767"/>
              </p:ext>
            </p:extLst>
          </p:nvPr>
        </p:nvGraphicFramePr>
        <p:xfrm>
          <a:off x="503547" y="2204863"/>
          <a:ext cx="8136906" cy="1800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1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7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5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8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участвовало учащихся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получили отметки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(%):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1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и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0,7 %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21,7 %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77,6% (по СО – 76,3%, </a:t>
                      </a:r>
                      <a:b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РФ – 78,7%)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4149080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 более 50%: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5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81,5%, МБОУ СОШ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Конево – 100%,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п. Цементный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64,2%, МБОУ ООШ п. Таватуй -75%; МБОУ СОШ № 4 – 84%,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 с. Аятское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83,3%,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88%,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3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86,9%, МБОУ СОШ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Ребристый – 100%, МБОУ СОШ с.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Быньги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84,4%.,МБОУ СОШ п. Калиново-65,2%; МБОУ СОШ п. Аять-57,1%.</a:t>
            </a:r>
          </a:p>
        </p:txBody>
      </p:sp>
    </p:spTree>
    <p:extLst>
      <p:ext uri="{BB962C8B-B14F-4D97-AF65-F5344CB8AC3E}">
        <p14:creationId xmlns:p14="http://schemas.microsoft.com/office/powerpoint/2010/main" val="19437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177789"/>
              </p:ext>
            </p:extLst>
          </p:nvPr>
        </p:nvGraphicFramePr>
        <p:xfrm>
          <a:off x="539552" y="1988840"/>
          <a:ext cx="8064897" cy="41252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55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6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86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84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за ВПР </a:t>
                      </a:r>
                      <a:r>
                        <a:rPr lang="ru-RU" sz="1800" b="1" u="sng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ниже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отметки за четверть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за ВПР </a:t>
                      </a:r>
                      <a:r>
                        <a:rPr lang="ru-RU" sz="1800" b="1" u="sng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выше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отметки за четверть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за ВПР </a:t>
                      </a:r>
                      <a:r>
                        <a:rPr lang="ru-RU" sz="1800" b="1" u="sng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подтвердила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отметку за четверть</a:t>
                      </a:r>
                    </a:p>
                  </a:txBody>
                  <a:tcPr marL="54625" marR="54625" marT="0" marB="0" anchor="ctr"/>
                </a:tc>
              </a:tr>
              <a:tr h="847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Русский язык 4кл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47 (11%)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94 (22%)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286 (67%)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7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Математика 4кл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48 (11%)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177 (40%)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217 (49%)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</a:tr>
              <a:tr h="847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Окружающий мир 4кл</a:t>
                      </a: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77 (18%)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68 (16%)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288 (67%)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4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42" y="2184424"/>
            <a:ext cx="8298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5 класс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588117"/>
              </p:ext>
            </p:extLst>
          </p:nvPr>
        </p:nvGraphicFramePr>
        <p:xfrm>
          <a:off x="503547" y="2780118"/>
          <a:ext cx="8136906" cy="1752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1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7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5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83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участвовало учащихся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получили отметки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(%):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и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19,3 %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33,9 %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46,8% (по СО – 36,2%, </a:t>
                      </a:r>
                      <a:b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РФ – 45,2%)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472514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 более 50%: МБОУ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 – 73%, МБОУ СОШ № 4 – 51,5%, МАОУ СОШ п. Цементный – 61,4%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42" y="2184424"/>
            <a:ext cx="8298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5 класс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213696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177789"/>
              </p:ext>
            </p:extLst>
          </p:nvPr>
        </p:nvGraphicFramePr>
        <p:xfrm>
          <a:off x="503547" y="2780118"/>
          <a:ext cx="8136906" cy="1752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1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7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5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83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участвовало учащихся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получили отметки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(%):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и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21,9 %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42,5%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35,6% (по СО – 36,6%, </a:t>
                      </a:r>
                      <a:b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РФ – 48,9%)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472514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 более 50%: МБОУ СОШ п. Аятское – 83,4%, МБОУ СОШ п. Аять – 53,9%, МАОУ СОШ п. Цементный – 51,8%.</a:t>
            </a:r>
          </a:p>
        </p:txBody>
      </p:sp>
    </p:spTree>
    <p:extLst>
      <p:ext uri="{BB962C8B-B14F-4D97-AF65-F5344CB8AC3E}">
        <p14:creationId xmlns:p14="http://schemas.microsoft.com/office/powerpoint/2010/main" val="28334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42" y="2184424"/>
            <a:ext cx="8298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 5 класс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4439" y="1122996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177789"/>
              </p:ext>
            </p:extLst>
          </p:nvPr>
        </p:nvGraphicFramePr>
        <p:xfrm>
          <a:off x="503547" y="2780118"/>
          <a:ext cx="8136906" cy="1752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1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7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5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83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участвовало учащихся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получили отметки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(%):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и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11,7 %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41%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47,4% (по СО – 43,8%, </a:t>
                      </a:r>
                      <a:b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РФ – 59,82%)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4725144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 более 50%: МБОУ СОШ № 1 – 53,5%, МАОУ СОШ № 2 – 83,3%, МБОУ СОШ № 5 – 67,1%, МБОУ СОШ п. Аять – 71,4%, МБОУ СОШ п. Ребристый – 60%.</a:t>
            </a:r>
          </a:p>
        </p:txBody>
      </p:sp>
    </p:spTree>
    <p:extLst>
      <p:ext uri="{BB962C8B-B14F-4D97-AF65-F5344CB8AC3E}">
        <p14:creationId xmlns:p14="http://schemas.microsoft.com/office/powerpoint/2010/main" val="28334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42" y="2184424"/>
            <a:ext cx="8298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 5 класс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222215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177789"/>
              </p:ext>
            </p:extLst>
          </p:nvPr>
        </p:nvGraphicFramePr>
        <p:xfrm>
          <a:off x="503547" y="2780118"/>
          <a:ext cx="8136906" cy="1752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1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7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5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83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участвовало учащихся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получили отметки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(%):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и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0,91 %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39,3%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59,8% (по СО – 51,2%, </a:t>
                      </a:r>
                      <a:b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РФ – 61,9%)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4725144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 более 50%: МБОУ СОШ № 1 – 55,9%, МАОУ СОШ № 2 – 88%, МБОУ СОШ № 5 – 66,3%, МБОУ СОШ п. Аять – 53,3%, МБОУ СОШ с. Конево – 60%, МБОУ ООШ п. Таватуй – 57%.</a:t>
            </a:r>
          </a:p>
        </p:txBody>
      </p:sp>
    </p:spTree>
    <p:extLst>
      <p:ext uri="{BB962C8B-B14F-4D97-AF65-F5344CB8AC3E}">
        <p14:creationId xmlns:p14="http://schemas.microsoft.com/office/powerpoint/2010/main" val="28334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177789"/>
              </p:ext>
            </p:extLst>
          </p:nvPr>
        </p:nvGraphicFramePr>
        <p:xfrm>
          <a:off x="539552" y="1988840"/>
          <a:ext cx="8208912" cy="40493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88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8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79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732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за ВПР </a:t>
                      </a:r>
                      <a:r>
                        <a:rPr lang="ru-RU" sz="1800" b="1" u="sng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ниже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отметки за четверть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за ВПР </a:t>
                      </a:r>
                      <a:r>
                        <a:rPr lang="ru-RU" sz="1800" b="1" u="sng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выше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отметки за четверть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за ВПР </a:t>
                      </a:r>
                      <a:r>
                        <a:rPr lang="ru-RU" sz="1800" b="1" u="sng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подтвердила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отметку за четверть</a:t>
                      </a:r>
                    </a:p>
                  </a:txBody>
                  <a:tcPr marL="54625" marR="54625" marT="0" marB="0" anchor="ctr"/>
                </a:tc>
              </a:tr>
              <a:tr h="684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Русский язык 5кл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124 (36%)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34 (10%)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184 (54%)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5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Математика 5кл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178 (49%)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 (7%)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163 (45%)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</a:tr>
              <a:tr h="665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История 5кл</a:t>
                      </a: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155 (41%)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54 (14%)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167 (44%)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</a:tr>
              <a:tr h="665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Биология 5кл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113 (34%)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38 (12%)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177 (54%)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4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8099240" cy="70737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об участии обучающихся 9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2018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781443"/>
              </p:ext>
            </p:extLst>
          </p:nvPr>
        </p:nvGraphicFramePr>
        <p:xfrm>
          <a:off x="251520" y="2708920"/>
          <a:ext cx="8280919" cy="34563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67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87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29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7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280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956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4952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   9 классах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общего числа обучавшихся (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человек)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13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допущены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 ИА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сдавало экзамены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в форме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ОУ с отличием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13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ОГЭ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ГВЭ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740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6716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02" marR="5640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,5 %</a:t>
                      </a: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92,7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6402" marR="5640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-2151" b="11820"/>
          <a:stretch/>
        </p:blipFill>
        <p:spPr>
          <a:xfrm>
            <a:off x="3995936" y="4533662"/>
            <a:ext cx="1359024" cy="17979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568951" cy="10801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Основополагающие приоритеты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Свердловской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области: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7560840" cy="486916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жителей Свердловской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экономики.*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Масштабные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перед системой образования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*Государственная программа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 «Развитие системы образования в Свердловской области до 2024 года».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3275856" y="3068960"/>
            <a:ext cx="108012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94" y="4610781"/>
            <a:ext cx="1707385" cy="1699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5902"/>
            <a:ext cx="652329" cy="95105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43777" y="291696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2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8099240" cy="41044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балл по Невьянскому городскому округу,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выпускниками по различным предметам</a:t>
            </a:r>
          </a:p>
          <a:p>
            <a:pPr algn="l">
              <a:spcBef>
                <a:spcPts val="0"/>
              </a:spcBef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spcBef>
                <a:spcPts val="0"/>
              </a:spcBef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– 4,3 балла;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–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4,25 балла;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– 4,05 балла;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язык – 4,0 балла;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 – 4,0 балла.</a:t>
            </a:r>
          </a:p>
          <a:p>
            <a:pPr marL="457200" indent="-457200" algn="l">
              <a:spcBef>
                <a:spcPts val="0"/>
              </a:spcBef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13696"/>
            <a:ext cx="8099240" cy="7073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Русский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язык  </a:t>
            </a: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21662602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267877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13696"/>
            <a:ext cx="8099240" cy="7073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 (профильный уровень)</a:t>
            </a:r>
          </a:p>
          <a:p>
            <a:pPr algn="l">
              <a:spcBef>
                <a:spcPts val="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09103760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8343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13696"/>
            <a:ext cx="8099240" cy="7073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</a:p>
          <a:p>
            <a:pPr algn="l">
              <a:spcBef>
                <a:spcPts val="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28860108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18315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13696"/>
            <a:ext cx="8099240" cy="7073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  <a:p>
            <a:pPr algn="l">
              <a:spcBef>
                <a:spcPts val="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41879704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22743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13696"/>
            <a:ext cx="8099240" cy="7073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</a:p>
          <a:p>
            <a:pPr algn="l">
              <a:spcBef>
                <a:spcPts val="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31625033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25269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13696"/>
            <a:ext cx="8099240" cy="7073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</a:p>
          <a:p>
            <a:pPr algn="l">
              <a:spcBef>
                <a:spcPts val="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95327617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34581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13696"/>
            <a:ext cx="8099240" cy="7073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</a:p>
          <a:p>
            <a:pPr algn="l">
              <a:spcBef>
                <a:spcPts val="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98512055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11259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13696"/>
            <a:ext cx="8099240" cy="7073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pPr algn="l">
              <a:spcBef>
                <a:spcPts val="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88437749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34839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13696"/>
            <a:ext cx="8099240" cy="7073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</a:p>
          <a:p>
            <a:pPr algn="l">
              <a:spcBef>
                <a:spcPts val="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94471265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97645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51" y="1298817"/>
            <a:ext cx="864096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Качественное исполнение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4578896" y="1424443"/>
            <a:ext cx="72008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652120" y="1480428"/>
            <a:ext cx="2069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535" y="3239203"/>
            <a:ext cx="3384376" cy="2558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51" y="3239203"/>
            <a:ext cx="4538625" cy="255297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43777" y="291696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13696"/>
            <a:ext cx="8099240" cy="7073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по образовательным программам среднего общего образования в форме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Единого государственного экзамена (ЕГЭ)</a:t>
            </a:r>
          </a:p>
          <a:p>
            <a:pPr algn="ctr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</a:p>
          <a:p>
            <a:pPr algn="l">
              <a:spcBef>
                <a:spcPts val="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73900455"/>
              </p:ext>
            </p:extLst>
          </p:nvPr>
        </p:nvGraphicFramePr>
        <p:xfrm>
          <a:off x="2123728" y="2891776"/>
          <a:ext cx="50551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6093296"/>
            <a:ext cx="375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16181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9616"/>
            <a:ext cx="7848872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исполнение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7 октября 2017 г. N 1235 «Об утверждении требований к антитеррористической защищенности объектов (территорий) Министерства образования и науки Российской Федерации и объектов (территорий), относящихся к сфере деятельности Министерства образования и науки Российской Федерации, и формы паспорта безопасности этих объектов (территорий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 прошлого и начале текущего года проделана большая работа: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межведомственной комиссией проведены мероприятия по обследованию, составлению актов и паспортов безопасности. 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artshantaram.ru/d/t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33732"/>
            <a:ext cx="3878824" cy="28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62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7562801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перевода обучающихся общеобразовательных учреждений города Невьянска на односменный режим обучения, реализации федерального государственного образовательного стандарта основного общего образования администрацией и управлением образования Невьянского городского округа продолжена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работа по строительству новой школы.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im0-tub-ru.yandex.net/i?id=baf2be0208c1eb0cd4685c427f2ef27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818" y="4129720"/>
            <a:ext cx="4138057" cy="23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90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430" y="1340768"/>
            <a:ext cx="7850833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территории Невьянского городского округа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проведения капитальных ремонтов в общеобразовательных учреждениях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(школах) в летний период текущего года из средств местного бюджета в рамках муниципальной программы направлено 4 449,14 тыс. рублей,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исполнение предписаний, представлений, предостережений и иных актов реагирования государственных надзорных органов, решений судов в отношении муниципальных общеобразовательных учреждений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745,18 тыс. рублей.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newstracker.ru/attachments/99c5c55f8b836944fe4ad417fab281a680d6d2a7/store/fill/1200/630/39b1895ef7ebde9413b16eccdd52e07ef15807d0c4a863082b60b0653757/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98" y="4149080"/>
            <a:ext cx="4493295" cy="235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62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411" y="1124744"/>
            <a:ext cx="8066858" cy="477260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 рамках   муниципальной   программы  «Развитие системы образования Невьянского городского округа до 2021 года»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проведение капитальных ремонтов учреждений дошкольного образования направлены средства местного  бюджета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 3266,98 тыс.  руб., а также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исполнение предписаний, представлений, предостережений и иных актов реагирования государственных надзорных органов, решений судов в отношении муниципальных дошкольных учреждений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2658,62 тыс. рублей.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schooln3.ucoz.org/_nw/0/64194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60" y="4005064"/>
            <a:ext cx="4288360" cy="241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95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0"/>
            <a:ext cx="7562801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mosreg.ru/upload/iblock/402/uchit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01" y="2852936"/>
            <a:ext cx="5191993" cy="368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86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5298366" cy="459471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00808"/>
            <a:ext cx="8298092" cy="4104456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«Профессиональное развитие педагога как условие качества образования»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323528" y="836712"/>
            <a:ext cx="7920880" cy="3736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и руководящих работников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проблема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которой на сегодняшний день уделяется значительное внимание.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645024"/>
            <a:ext cx="7200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и руководящий работник должен проходить повышение квалификации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реже одного раза в три года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.*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*Федеральный закон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29.12.2012 N 273-ФЗ "Об образовании в Российской Федерации"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1" y="3645024"/>
            <a:ext cx="881358" cy="1173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472" y="4509120"/>
            <a:ext cx="3346723" cy="1690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006713"/>
            <a:ext cx="2768052" cy="17529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43777" y="291696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8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0548" y="1412776"/>
            <a:ext cx="7992888" cy="720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по дополнительных образовательным прог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0548" y="2492896"/>
            <a:ext cx="8064896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конец 2017-2018 учебного года в положенные сроки прошли</a:t>
            </a:r>
          </a:p>
          <a:p>
            <a:pPr marL="342900" indent="-342900" algn="just">
              <a:spcAft>
                <a:spcPts val="1800"/>
              </a:spcAft>
              <a:buFont typeface="Times New Roman" panose="02020603050405020304" pitchFamily="18" charset="0"/>
              <a:buChar char="‒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98% педагогических и руководящих работников дошкольных образовательных учреждений; </a:t>
            </a:r>
          </a:p>
          <a:p>
            <a:pPr marL="342900" indent="-342900" algn="just">
              <a:spcAft>
                <a:spcPts val="1800"/>
              </a:spcAft>
              <a:buFont typeface="Times New Roman" panose="02020603050405020304" pitchFamily="18" charset="0"/>
              <a:buChar char="‒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педагогических и руководящих работников общеобразовательных школ;</a:t>
            </a:r>
          </a:p>
          <a:p>
            <a:pPr marL="342900" indent="-342900" algn="just">
              <a:spcAft>
                <a:spcPts val="1800"/>
              </a:spcAft>
              <a:buFont typeface="Times New Roman" panose="02020603050405020304" pitchFamily="18" charset="0"/>
              <a:buChar char="‒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98% педагогических и руководящих работников учреждений дополнительного образования.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51058"/>
            <a:ext cx="8136904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 педагогических и руководящих работников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249758"/>
            <a:ext cx="2821827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системы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120468" y="3426388"/>
            <a:ext cx="634557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95936" y="2780928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педагогов к профессиональному развитию в соответствии с требованиями современного образования.</a:t>
            </a:r>
          </a:p>
        </p:txBody>
      </p:sp>
      <p:pic>
        <p:nvPicPr>
          <p:cNvPr id="1026" name="Picture 2" descr="https://img5.lalafo.com/i/posters/original/f7/b2/24/dd9167df9fa3acc80188c0e0b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866"/>
            <a:ext cx="3185287" cy="26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734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865" y="871751"/>
            <a:ext cx="6717362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педагогических идей и инноваций.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708920"/>
            <a:ext cx="4034409" cy="1556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652329" cy="9510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281402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131840" y="2747199"/>
            <a:ext cx="648072" cy="634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69830" y="2398006"/>
            <a:ext cx="3595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ать возможность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руководителю и педагогу представить свой опыт коллегам и получить объективную экспертную оценку. 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65" y="3552168"/>
            <a:ext cx="2555770" cy="298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7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04664"/>
            <a:ext cx="5298366" cy="45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НЕВЬЯНСКОГО ГОРОДСОКГО 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60648"/>
            <a:ext cx="648072" cy="9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894" y="2132857"/>
            <a:ext cx="824491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Шифельбейн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Викторовна, учитель географии МБОУ СОШ № № НГО;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Масленникова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Юрьевна, музыкальный руководитель МАДОУ детский сад № 1 «Карусель»;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97635" y="1124744"/>
            <a:ext cx="7430472" cy="92562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педагогических идей и инноваций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airweb.org/EducationAndEvents/OnlineLearning/Academy/PublishingImages/Grad_Diplom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71" y="4788730"/>
            <a:ext cx="3374965" cy="213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647</TotalTime>
  <Words>2102</Words>
  <Application>Microsoft Office PowerPoint</Application>
  <PresentationFormat>Экран (4:3)</PresentationFormat>
  <Paragraphs>373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Times New Roman</vt:lpstr>
      <vt:lpstr>Trebuchet MS</vt:lpstr>
      <vt:lpstr>Wingdings</vt:lpstr>
      <vt:lpstr>Wingdings 3</vt:lpstr>
      <vt:lpstr>Грань</vt:lpstr>
      <vt:lpstr>УПРАВЛЕНИЕ ОБРАЗОВАНИЯ НЕВЬЯНСКОГО ГОРОДСОКГО ОКРУГА</vt:lpstr>
      <vt:lpstr>Государственная программа «Развитие образования»*</vt:lpstr>
      <vt:lpstr>Основополагающие приоритеты социально-экономического развития Свердловской области: </vt:lpstr>
      <vt:lpstr>Презентация PowerPoint</vt:lpstr>
      <vt:lpstr>Презентация PowerPoint</vt:lpstr>
      <vt:lpstr>Повышение квалификации по дополнительных образовательным программам</vt:lpstr>
      <vt:lpstr>Система повышения квалификации педагогических и руководящих работников.</vt:lpstr>
      <vt:lpstr>Фестиваль педагогических идей и инноваций. </vt:lpstr>
      <vt:lpstr>Фестиваль педагогических идей и инноваций</vt:lpstr>
      <vt:lpstr>Фестиваль педагогических идей и инноваций</vt:lpstr>
      <vt:lpstr>Фестиваль педагогических идей и инноваций</vt:lpstr>
      <vt:lpstr>Проект – «Педагог завтрашнего дня» </vt:lpstr>
      <vt:lpstr>Муниципальный смотр кабинетов географии муниципальных общеобразовательных учреждений Невьянского городского округа</vt:lpstr>
      <vt:lpstr>Смотр кабинетов географии</vt:lpstr>
      <vt:lpstr>Всероссийский конкурс «Учитель года»</vt:lpstr>
      <vt:lpstr>Комплексная программа Свердловской области «Уральская инженерная школа»</vt:lpstr>
      <vt:lpstr>Проект - «Инженеры XXI века»</vt:lpstr>
      <vt:lpstr>Станция юных натуралистов Невьянского городского округа </vt:lpstr>
      <vt:lpstr>Другие проекты:</vt:lpstr>
      <vt:lpstr>Всероссийские проверочные работы</vt:lpstr>
      <vt:lpstr>Всероссийские проверочные работы</vt:lpstr>
      <vt:lpstr>Всероссийские проверочные работы</vt:lpstr>
      <vt:lpstr>Всероссийские проверочные работы</vt:lpstr>
      <vt:lpstr>Всероссийские проверочные работы</vt:lpstr>
      <vt:lpstr>Всероссийские проверочные работы</vt:lpstr>
      <vt:lpstr>Всероссийские проверочные работы</vt:lpstr>
      <vt:lpstr>Всероссийские проверочные работы</vt:lpstr>
      <vt:lpstr>Всероссийские проверочные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ОБРАЗОВАНИЯ НЕВЬЯНСКОГО ГОРОДСОКГО ОКРУГА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НЕВЬЯНСКОГО ГОРОДСОКГО ОКРУГА</dc:title>
  <dc:creator>Rumina</dc:creator>
  <cp:lastModifiedBy>Домашний</cp:lastModifiedBy>
  <cp:revision>124</cp:revision>
  <dcterms:created xsi:type="dcterms:W3CDTF">2016-08-25T03:15:38Z</dcterms:created>
  <dcterms:modified xsi:type="dcterms:W3CDTF">2018-08-22T21:52:52Z</dcterms:modified>
</cp:coreProperties>
</file>